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99"/>
    <a:srgbClr val="FF3399"/>
    <a:srgbClr val="FFFF00"/>
    <a:srgbClr val="FF3300"/>
    <a:srgbClr val="990099"/>
    <a:srgbClr val="99CCFF"/>
    <a:srgbClr val="FF7C80"/>
    <a:srgbClr val="00FFFF"/>
    <a:srgbClr val="F0B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BDC7-5CFC-4934-B6D2-C839552C1DD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C2F2-A6C8-4CC0-9865-6CB7F9FDA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C2F2-A6C8-4CC0-9865-6CB7F9FDAB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C2F2-A6C8-4CC0-9865-6CB7F9FDAB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43400"/>
            <a:ext cx="8077200" cy="708025"/>
          </a:xfrm>
        </p:spPr>
        <p:txBody>
          <a:bodyPr/>
          <a:lstStyle>
            <a:lvl1pPr algn="ctr">
              <a:defRPr b="1">
                <a:solidFill>
                  <a:srgbClr val="E9DEE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D8C4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455D-08E3-4B76-9DD7-2C903926682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2552" y="6356350"/>
            <a:ext cx="1984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BDC8-AC66-45E7-BFC5-73A33D15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9DEE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D8C4D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D8C4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D8C4D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D8C4D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D8C4D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4643446"/>
            <a:ext cx="8715404" cy="928694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Ядовитые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растения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Украины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5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85728"/>
            <a:ext cx="2603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Ландыш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landys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07609"/>
            <a:ext cx="4000496" cy="3150391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956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3905277" cy="292895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ly-of-the-Valley-520x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3962400" cy="52806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Прямоугольник 1"/>
          <p:cNvSpPr/>
          <p:nvPr/>
        </p:nvSpPr>
        <p:spPr>
          <a:xfrm>
            <a:off x="3000364" y="2214554"/>
            <a:ext cx="5929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Ядовито все растение, но особенно красно-оранжевые ягоды, появляющиеся на его стеблях к концу лета. Съеденные ягоды вызывают тяжелое отравление, тошноту, головокружение, пульс становится редким, пострадавший жалуется на головную боль и шум в ушах, выступает холодный пот. Зрачки при отравлении ландышем сужаются, в некоторых случаях возникают судороги.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85728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7C80"/>
                </a:solidFill>
                <a:latin typeface="Monotype Corsiva" pitchFamily="66" charset="0"/>
              </a:rPr>
              <a:t>Борец или </a:t>
            </a:r>
            <a:r>
              <a:rPr lang="ru-RU" sz="6000" b="1" dirty="0" err="1" smtClean="0">
                <a:solidFill>
                  <a:srgbClr val="FF7C80"/>
                </a:solidFill>
                <a:latin typeface="Monotype Corsiva" pitchFamily="66" charset="0"/>
              </a:rPr>
              <a:t>Анконит</a:t>
            </a:r>
            <a:endParaRPr lang="ru-RU" sz="6000" dirty="0">
              <a:solidFill>
                <a:srgbClr val="FF7C8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akoni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285860"/>
            <a:ext cx="3714776" cy="371477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Aconitum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357562"/>
            <a:ext cx="3911994" cy="32956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1285860"/>
            <a:ext cx="57864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3300"/>
                </a:solidFill>
                <a:latin typeface="Monotype Corsiva" pitchFamily="66" charset="0"/>
              </a:rPr>
              <a:t>На территории Украины произрастает несколько видов аконита - все они ядовиты.</a:t>
            </a:r>
          </a:p>
          <a:p>
            <a:pPr algn="just"/>
            <a:r>
              <a:rPr lang="ru-RU" sz="3200" dirty="0" smtClean="0">
                <a:solidFill>
                  <a:srgbClr val="FF3300"/>
                </a:solidFill>
                <a:latin typeface="Monotype Corsiva" pitchFamily="66" charset="0"/>
              </a:rPr>
              <a:t>В аконите содержится большое количество алкалоидов и среди них самый ядовитый - аконитин. Аконит растёт на влажных местах вдоль берегов рек и по обочинам дорог, на богатых перегноем почвах, на горных лугах. </a:t>
            </a:r>
            <a:endParaRPr lang="ru-RU" sz="32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akoni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3071802" cy="588442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nda00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508" y="2071678"/>
            <a:ext cx="4497492" cy="459448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Прямоугольник 1"/>
          <p:cNvSpPr/>
          <p:nvPr/>
        </p:nvSpPr>
        <p:spPr>
          <a:xfrm>
            <a:off x="428596" y="0"/>
            <a:ext cx="50720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Ядовиты все части растения, особенно клубни. Часто уже встречались случаи отравления (иногда и со смертельным исходом), происходившего или от случайной примеси листьев аконита к салату и овощам.</a:t>
            </a:r>
            <a:r>
              <a:rPr lang="ru-RU" sz="2800" dirty="0" smtClean="0"/>
              <a:t>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Корни большинства видов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Аконита 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служат в Индии для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добывания 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страшного яда для стрел,</a:t>
            </a:r>
          </a:p>
          <a:p>
            <a:pPr algn="just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употребляемого в особенности</a:t>
            </a:r>
          </a:p>
          <a:p>
            <a:pPr algn="just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индийцами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дигароа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konit-repovidnyiy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857496"/>
            <a:ext cx="2643198" cy="3815016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Прямоугольник 1"/>
          <p:cNvSpPr/>
          <p:nvPr/>
        </p:nvSpPr>
        <p:spPr>
          <a:xfrm>
            <a:off x="2786050" y="357166"/>
            <a:ext cx="6072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6600"/>
                </a:solidFill>
                <a:latin typeface="Monotype Corsiva" pitchFamily="66" charset="0"/>
              </a:rPr>
              <a:t>Больше всего яда в прикорневой части растения на корне. При отравлении растением возникает головная боль, тошнота, нарастает слабость, появляется диарея и рвота. При отсутствии помощи падает давление, нарушается дыхательная и сердечная деятельность.</a:t>
            </a:r>
            <a:endParaRPr lang="ru-RU" sz="2800" dirty="0">
              <a:solidFill>
                <a:srgbClr val="FF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74" y="428604"/>
            <a:ext cx="7786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3300"/>
                </a:solidFill>
                <a:latin typeface="Monotype Corsiva" pitchFamily="66" charset="0"/>
              </a:rPr>
              <a:t>Дафна</a:t>
            </a:r>
            <a:r>
              <a:rPr lang="ru-RU" sz="4400" b="1" i="1" dirty="0" smtClean="0">
                <a:solidFill>
                  <a:srgbClr val="FF33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FF3300"/>
                </a:solidFill>
                <a:latin typeface="Monotype Corsiva" pitchFamily="66" charset="0"/>
              </a:rPr>
              <a:t>- </a:t>
            </a:r>
            <a:r>
              <a:rPr lang="ru-RU" sz="3600" b="1" dirty="0" smtClean="0">
                <a:solidFill>
                  <a:srgbClr val="FF3300"/>
                </a:solidFill>
                <a:latin typeface="Monotype Corsiva" pitchFamily="66" charset="0"/>
              </a:rPr>
              <a:t>волчья ягода, волчье лыко, </a:t>
            </a:r>
            <a:r>
              <a:rPr lang="ru-RU" sz="3600" b="1" dirty="0" err="1" smtClean="0">
                <a:solidFill>
                  <a:srgbClr val="FF3300"/>
                </a:solidFill>
                <a:latin typeface="Monotype Corsiva" pitchFamily="66" charset="0"/>
              </a:rPr>
              <a:t>волчник</a:t>
            </a:r>
            <a:endParaRPr lang="ru-RU" sz="36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volchia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000240"/>
            <a:ext cx="5865818" cy="44140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7C80"/>
                </a:solidFill>
                <a:latin typeface="Monotype Corsiva" pitchFamily="66" charset="0"/>
              </a:rPr>
              <a:t>С августа до поздней осени в лесу можно встретить невысокий кустарник с ее сочными ярко-красными ягодами, которые кучками лепятся на голом стволике прута.</a:t>
            </a:r>
            <a:endParaRPr lang="ru-RU" sz="2400" dirty="0">
              <a:solidFill>
                <a:srgbClr val="FF7C8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928934"/>
            <a:ext cx="6286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3399"/>
                </a:solidFill>
                <a:latin typeface="Monotype Corsiva" pitchFamily="66" charset="0"/>
              </a:rPr>
              <a:t>В его ягодах, листьях и коре содержатся сильные яды — глюкозид </a:t>
            </a:r>
            <a:r>
              <a:rPr lang="ru-RU" sz="2400" dirty="0" err="1" smtClean="0">
                <a:solidFill>
                  <a:srgbClr val="FF3399"/>
                </a:solidFill>
                <a:latin typeface="Monotype Corsiva" pitchFamily="66" charset="0"/>
              </a:rPr>
              <a:t>дафнин</a:t>
            </a:r>
            <a:r>
              <a:rPr lang="ru-RU" sz="2400" dirty="0" smtClean="0">
                <a:solidFill>
                  <a:srgbClr val="FF3399"/>
                </a:solidFill>
                <a:latin typeface="Monotype Corsiva" pitchFamily="66" charset="0"/>
              </a:rPr>
              <a:t> и нарывная смола </a:t>
            </a:r>
            <a:r>
              <a:rPr lang="ru-RU" sz="2400" dirty="0" err="1" smtClean="0">
                <a:solidFill>
                  <a:srgbClr val="FF3399"/>
                </a:solidFill>
                <a:latin typeface="Monotype Corsiva" pitchFamily="66" charset="0"/>
              </a:rPr>
              <a:t>мезереин</a:t>
            </a:r>
            <a:r>
              <a:rPr lang="ru-RU" sz="2400" dirty="0" smtClean="0">
                <a:solidFill>
                  <a:srgbClr val="FF3399"/>
                </a:solidFill>
                <a:latin typeface="Monotype Corsiva" pitchFamily="66" charset="0"/>
              </a:rPr>
              <a:t>. К счастью, вкус у них остро жгучий — много не съешь, но пять-шесть ягод могут быть смертельны для человека, а 30 граммов листьев отравляют лошадь.</a:t>
            </a:r>
          </a:p>
          <a:p>
            <a:pPr algn="just"/>
            <a:r>
              <a:rPr lang="ru-RU" sz="2400" dirty="0" smtClean="0">
                <a:solidFill>
                  <a:srgbClr val="FF3399"/>
                </a:solidFill>
                <a:latin typeface="Monotype Corsiva" pitchFamily="66" charset="0"/>
              </a:rPr>
              <a:t>Симптомы отравления: жжение во рту, боль под ложечкой, тошнота, рвота, слабость, возможны судороги.</a:t>
            </a:r>
            <a:endParaRPr lang="ru-RU" sz="2400" dirty="0">
              <a:solidFill>
                <a:srgbClr val="FF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olchij-jg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285992"/>
            <a:ext cx="4875523" cy="4314838"/>
          </a:xfrm>
          <a:prstGeom prst="flowChartAlternateProcess">
            <a:avLst/>
          </a:prstGeom>
          <a:scene3d>
            <a:camera prst="isometricOffAxis2Left"/>
            <a:lightRig rig="threePt" dir="t"/>
          </a:scene3d>
          <a:sp3d>
            <a:bevelT prst="angle"/>
          </a:sp3d>
        </p:spPr>
      </p:pic>
      <p:sp>
        <p:nvSpPr>
          <p:cNvPr id="2" name="Прямоугольник 1"/>
          <p:cNvSpPr/>
          <p:nvPr/>
        </p:nvSpPr>
        <p:spPr>
          <a:xfrm>
            <a:off x="1428728" y="357166"/>
            <a:ext cx="4857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6699"/>
                </a:solidFill>
                <a:latin typeface="Monotype Corsiva" pitchFamily="66" charset="0"/>
              </a:rPr>
              <a:t>Кора растения настолько ядовита, что при соприкосновении с влажной корой (или при попадании сока на кожу) можно получить серьезное раздражение, вплоть до некроза (отмирания).</a:t>
            </a:r>
          </a:p>
          <a:p>
            <a:pPr algn="just"/>
            <a:r>
              <a:rPr lang="ru-RU" sz="2400" b="1" dirty="0" smtClean="0">
                <a:solidFill>
                  <a:srgbClr val="FF6699"/>
                </a:solidFill>
                <a:latin typeface="Monotype Corsiva" pitchFamily="66" charset="0"/>
              </a:rPr>
              <a:t>Первая помощь: 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промывание кожи 2% раствором марганцовки.</a:t>
            </a:r>
          </a:p>
          <a:p>
            <a:pPr algn="just"/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Вдыхание пыли от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коры вызывает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раздражение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слизистых глотки и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дыхательных путей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а попадание в глаза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раздражает конъюнктиву.</a:t>
            </a: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Первая помощь :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 промывание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слизистых 0,1% раствором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марганцовки.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7C80"/>
                </a:solidFill>
                <a:latin typeface="Monotype Corsiva" pitchFamily="66" charset="0"/>
              </a:rPr>
              <a:t>Вороний глаз  или </a:t>
            </a:r>
            <a:r>
              <a:rPr lang="ru-RU" sz="4400" b="1" dirty="0" err="1" smtClean="0">
                <a:solidFill>
                  <a:srgbClr val="FF7C80"/>
                </a:solidFill>
                <a:latin typeface="Monotype Corsiva" pitchFamily="66" charset="0"/>
              </a:rPr>
              <a:t>четырехлистник</a:t>
            </a:r>
            <a:endParaRPr lang="ru-RU" sz="4400" dirty="0">
              <a:solidFill>
                <a:srgbClr val="FF7C8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voroni gla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4500594" cy="437682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 descr="paris_quadrifo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0166" y="1357298"/>
            <a:ext cx="3571900" cy="492922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857232"/>
            <a:ext cx="6500842" cy="458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FFFF00"/>
                </a:solidFill>
                <a:latin typeface="Monotype Corsiva" pitchFamily="66" charset="0"/>
              </a:rPr>
              <a:t>Ядовитые растения</a:t>
            </a:r>
            <a:r>
              <a:rPr lang="ru-RU" sz="3200" u="sng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- это растения, вырабатывающие и накапливающие в процессе жизнедеятельности яды, вызывающие отравления животных и человека. В мировой флоре известно более 10 тыс. видов таких растений. Многие растительные яды в небольших дозах являются ценными лечебными средствами.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07154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rgbClr val="FF3399"/>
                </a:solidFill>
                <a:latin typeface="Monotype Corsiva" pitchFamily="66" charset="0"/>
              </a:rPr>
              <a:t>Растет на влажной почве в смешанных и хвойных лесах. Цветет в мае—июне, плоды созревают в июле—августе. На вид эти ягодки очень аппетитные, иногда их принимают за голубику или чернику и нередко дети норовят их попробовать на вкус. </a:t>
            </a:r>
            <a:endParaRPr lang="ru-RU" sz="24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biology-8-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642918"/>
            <a:ext cx="2071690" cy="34988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2928926" y="43576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rgbClr val="FF3399"/>
                </a:solidFill>
                <a:latin typeface="Monotype Corsiva" pitchFamily="66" charset="0"/>
              </a:rPr>
              <a:t>К концу лета стебли воронца украшаются небольшими гроздьями черных ягодок. Ядовито все растение, но особенно – ягоды, которые вызывают не только отравление, но и расстройство нервной системы.</a:t>
            </a:r>
            <a:endParaRPr lang="ru-RU" sz="2400" dirty="0">
              <a:solidFill>
                <a:srgbClr val="FF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303455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6699"/>
                </a:solidFill>
                <a:latin typeface="Monotype Corsiva" pitchFamily="66" charset="0"/>
              </a:rPr>
              <a:t>Сильное отравление, галлюцинации и даже смерть от паралича дыхания может вызвать</a:t>
            </a:r>
            <a:r>
              <a:rPr lang="ru-RU" sz="3200" b="1" dirty="0" smtClean="0">
                <a:solidFill>
                  <a:srgbClr val="FF6699"/>
                </a:solidFill>
                <a:latin typeface="Monotype Corsiva" pitchFamily="66" charset="0"/>
              </a:rPr>
              <a:t> белладонна, или красавка, сонная одурь ,</a:t>
            </a:r>
            <a:r>
              <a:rPr lang="ru-RU" sz="3200" i="1" dirty="0" smtClean="0">
                <a:solidFill>
                  <a:srgbClr val="FF6699"/>
                </a:solidFill>
                <a:latin typeface="Monotype Corsiva" pitchFamily="66" charset="0"/>
              </a:rPr>
              <a:t> </a:t>
            </a:r>
            <a:r>
              <a:rPr lang="ru-RU" sz="3200" dirty="0" smtClean="0">
                <a:solidFill>
                  <a:srgbClr val="FF6699"/>
                </a:solidFill>
                <a:latin typeface="Monotype Corsiva" pitchFamily="66" charset="0"/>
              </a:rPr>
              <a:t>растущая на солнечных, но влажных местах.</a:t>
            </a:r>
            <a:endParaRPr lang="ru-RU" sz="3200" dirty="0">
              <a:solidFill>
                <a:srgbClr val="FF6699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beladonn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0"/>
            <a:ext cx="5080000" cy="4292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llado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114789"/>
            <a:ext cx="4114816" cy="274321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" name="Прямоугольник 1"/>
          <p:cNvSpPr/>
          <p:nvPr/>
        </p:nvSpPr>
        <p:spPr>
          <a:xfrm>
            <a:off x="1428728" y="285728"/>
            <a:ext cx="5500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3300"/>
                </a:solidFill>
                <a:latin typeface="Monotype Corsiva" pitchFamily="66" charset="0"/>
              </a:rPr>
              <a:t>Её крупные черновато-фиолетовые ягоды (в сорванном виде их можно принять за вишню, но вместо одного зернышка внутри Вы найдете много) содержат алкалоиды </a:t>
            </a:r>
            <a:r>
              <a:rPr lang="ru-RU" sz="2800" dirty="0" err="1" smtClean="0">
                <a:solidFill>
                  <a:srgbClr val="FF3300"/>
                </a:solidFill>
                <a:latin typeface="Monotype Corsiva" pitchFamily="66" charset="0"/>
              </a:rPr>
              <a:t>тропановой</a:t>
            </a:r>
            <a:r>
              <a:rPr lang="ru-RU" sz="2800" dirty="0" smtClean="0">
                <a:solidFill>
                  <a:srgbClr val="FF3300"/>
                </a:solidFill>
                <a:latin typeface="Monotype Corsiva" pitchFamily="66" charset="0"/>
              </a:rPr>
              <a:t> группы. Белладонна, оказывает сильное отравляющие действие, нередко рвота вместе с кровью. Одной ягоды достаточно, чтобы отравиться, а 3-4 могут привести к смертельному исходу.</a:t>
            </a:r>
            <a:endParaRPr lang="ru-RU" sz="2800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lena chern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4447504" cy="4572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Прямоугольник 1"/>
          <p:cNvSpPr/>
          <p:nvPr/>
        </p:nvSpPr>
        <p:spPr>
          <a:xfrm>
            <a:off x="2571736" y="0"/>
            <a:ext cx="47355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sz="6600" dirty="0" smtClean="0">
                <a:solidFill>
                  <a:srgbClr val="00B0F0"/>
                </a:solidFill>
                <a:latin typeface="Monotype Corsiva" pitchFamily="66" charset="0"/>
              </a:rPr>
              <a:t>Белена черная</a:t>
            </a:r>
            <a:endParaRPr lang="ru-RU" sz="6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5042118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Сорняк, встречающийся</a:t>
            </a:r>
          </a:p>
          <a:p>
            <a:pPr algn="just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преимущество вблизи жилья, на улицах, свалках и пустырях, а также на лугах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1483591_bel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071810"/>
            <a:ext cx="2809888" cy="35516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Прямоугольник 1"/>
          <p:cNvSpPr/>
          <p:nvPr/>
        </p:nvSpPr>
        <p:spPr>
          <a:xfrm>
            <a:off x="1500166" y="214290"/>
            <a:ext cx="6072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CCFF"/>
                </a:solidFill>
                <a:latin typeface="Monotype Corsiva" pitchFamily="66" charset="0"/>
              </a:rPr>
              <a:t>Ядовито все растение, но особую опасность представляют семена, похожие на маковые зерна, находящиеся в семенных коробочках. Если их пожевать, во рту появляется освежающий, сладко-горьковатый вкус. Употребление всего лишь 15-20 семян белены приводят к отравлению </a:t>
            </a:r>
            <a:r>
              <a:rPr lang="ru-RU" sz="2800" dirty="0" smtClean="0">
                <a:solidFill>
                  <a:srgbClr val="FF3300"/>
                </a:solidFill>
                <a:latin typeface="Monotype Corsiva" pitchFamily="66" charset="0"/>
              </a:rPr>
              <a:t>организма.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99CCFF"/>
                </a:solidFill>
                <a:latin typeface="Monotype Corsiva" pitchFamily="66" charset="0"/>
              </a:rPr>
              <a:t>Первые признаки отравления </a:t>
            </a:r>
            <a:r>
              <a:rPr lang="ru-RU" sz="2800" dirty="0" smtClean="0">
                <a:solidFill>
                  <a:srgbClr val="FF3300"/>
                </a:solidFill>
                <a:latin typeface="Monotype Corsiva" pitchFamily="66" charset="0"/>
              </a:rPr>
              <a:t>проявляются </a:t>
            </a:r>
            <a:r>
              <a:rPr lang="ru-RU" sz="2800" dirty="0" smtClean="0">
                <a:solidFill>
                  <a:srgbClr val="99CCFF"/>
                </a:solidFill>
                <a:latin typeface="Monotype Corsiva" pitchFamily="66" charset="0"/>
              </a:rPr>
              <a:t>через 30-60 минут</a:t>
            </a:r>
            <a:endParaRPr lang="ru-RU" sz="2800" dirty="0">
              <a:solidFill>
                <a:srgbClr val="99CC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6286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Лицо и шея краснеют, обильно выделяется слюна сменяющееся сухостью во рту, тошнота и рвота вызываются довольно редко. Наблюдаются судороги рук и ног. Пострадавшие очень возбуждены. Они бегают, кричат, смеются. Больные бредят, неправильно воспринимают окружающие предметы. Самые крохотные предметы в их глазах приобретают фантастические размеры. Может вызвать смерть от остановки дыхания. </a:t>
            </a:r>
          </a:p>
          <a:p>
            <a:pPr algn="just"/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just"/>
            <a:r>
              <a:rPr lang="ru-RU" sz="3600" b="1" dirty="0" smtClean="0">
                <a:solidFill>
                  <a:srgbClr val="FF3399"/>
                </a:solidFill>
                <a:latin typeface="Monotype Corsiva" pitchFamily="66" charset="0"/>
              </a:rPr>
              <a:t>Не даром существует выражение: «…словно белены объелся»</a:t>
            </a:r>
            <a:endParaRPr lang="ru-RU" sz="3600" b="1" dirty="0">
              <a:solidFill>
                <a:srgbClr val="FF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00042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Мак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 - розовые, желтые, красные, сиреневые, белые цветы этого утонченного цветка скрывают в себе немалую опасность.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m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428868"/>
            <a:ext cx="5080000" cy="381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48742806_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3818" cy="46965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Прямоугольник 1"/>
          <p:cNvSpPr/>
          <p:nvPr/>
        </p:nvSpPr>
        <p:spPr>
          <a:xfrm>
            <a:off x="1857356" y="2786058"/>
            <a:ext cx="7000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Наибольшую опасность 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представляют семена мака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опийных сортов белого или 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светло-желтого цвета. В диком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виде мак снотворный в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нашей полосе не встречается, чаще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его можно увидеть 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на дачных участках. Симптомы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отравления маком 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такие же, как и при отравлении беленой черной. Кроме того, опийный мак может оказывать угнетающее влияние на нервную систему, некоторые центры головного мозга. Может развиться заторможенность, замедляется пульс, дыхание, понижается температура тела.</a:t>
            </a:r>
            <a:endParaRPr lang="ru-RU" sz="2400" dirty="0">
              <a:solidFill>
                <a:srgbClr val="FF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14290"/>
            <a:ext cx="7358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0B6E5"/>
                </a:solidFill>
                <a:latin typeface="Monotype Corsiva" pitchFamily="66" charset="0"/>
              </a:rPr>
              <a:t>Борщевик   Сосновского</a:t>
            </a:r>
            <a:endParaRPr lang="ru-RU" sz="5400" dirty="0">
              <a:solidFill>
                <a:srgbClr val="F0B6E5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borscevik_sosnovsk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309">
            <a:off x="5367971" y="1514350"/>
            <a:ext cx="3371455" cy="4499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 descr="borscevi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4956">
            <a:off x="1504955" y="1751159"/>
            <a:ext cx="3210586" cy="429148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857232"/>
            <a:ext cx="66437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7C80"/>
                </a:solidFill>
                <a:latin typeface="Monotype Corsiva" pitchFamily="66" charset="0"/>
              </a:rPr>
              <a:t>Цветение борщевика Сосновского начинается примерно в мае.</a:t>
            </a:r>
          </a:p>
          <a:p>
            <a:pPr algn="just"/>
            <a:r>
              <a:rPr lang="ru-RU" sz="3200" dirty="0" smtClean="0">
                <a:solidFill>
                  <a:srgbClr val="FF7C80"/>
                </a:solidFill>
                <a:latin typeface="Monotype Corsiva" pitchFamily="66" charset="0"/>
              </a:rPr>
              <a:t>Это огромное трехметровое растение, произрастающее обычно по обочинам дорог, оград дачных участков, на лесных полянах и опушках. Имеет полый стебель, большие листья и белые цветки, собранные в зонтики. Встречается два вида борщевика: обыкновенный и пушистый, и оба представляют опасность в течение всего лета.</a:t>
            </a:r>
            <a:endParaRPr lang="ru-RU" sz="3200" dirty="0">
              <a:solidFill>
                <a:srgbClr val="FF7C8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rshevi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3951">
            <a:off x="1348338" y="318379"/>
            <a:ext cx="2286000" cy="287274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Прямоугольник 1"/>
          <p:cNvSpPr/>
          <p:nvPr/>
        </p:nvSpPr>
        <p:spPr>
          <a:xfrm>
            <a:off x="2285984" y="3000372"/>
            <a:ext cx="6500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0B6E5"/>
                </a:solidFill>
                <a:latin typeface="Monotype Corsiva" pitchFamily="66" charset="0"/>
              </a:rPr>
              <a:t>Сок борщевика Сосновского, а также, в меньшей степени, и других борщевиков, содержит особые вещества - </a:t>
            </a:r>
            <a:r>
              <a:rPr lang="ru-RU" sz="2800" dirty="0" err="1" smtClean="0">
                <a:solidFill>
                  <a:srgbClr val="F0B6E5"/>
                </a:solidFill>
                <a:latin typeface="Monotype Corsiva" pitchFamily="66" charset="0"/>
              </a:rPr>
              <a:t>фурокумарины</a:t>
            </a:r>
            <a:r>
              <a:rPr lang="ru-RU" sz="2800" dirty="0" smtClean="0">
                <a:solidFill>
                  <a:srgbClr val="F0B6E5"/>
                </a:solidFill>
                <a:latin typeface="Monotype Corsiva" pitchFamily="66" charset="0"/>
              </a:rPr>
              <a:t>, которые борщевик накапливает на ворсинках и листьях. При попадании на кожу они делают ее чувствительной к солнцу.</a:t>
            </a:r>
          </a:p>
          <a:p>
            <a:pPr algn="just"/>
            <a:r>
              <a:rPr lang="ru-RU" sz="2800" dirty="0" smtClean="0">
                <a:solidFill>
                  <a:srgbClr val="F0B6E5"/>
                </a:solidFill>
                <a:latin typeface="Monotype Corsiva" pitchFamily="66" charset="0"/>
              </a:rPr>
              <a:t> При соприкосновении с открытыми</a:t>
            </a:r>
          </a:p>
          <a:p>
            <a:pPr algn="just"/>
            <a:r>
              <a:rPr lang="ru-RU" sz="2800" dirty="0" smtClean="0">
                <a:solidFill>
                  <a:srgbClr val="F0B6E5"/>
                </a:solidFill>
                <a:latin typeface="Monotype Corsiva" pitchFamily="66" charset="0"/>
              </a:rPr>
              <a:t>участками кожи возникает  серьезный ожог. </a:t>
            </a:r>
            <a:endParaRPr lang="ru-RU" sz="2800" dirty="0">
              <a:solidFill>
                <a:srgbClr val="F0B6E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rschevik_1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00042"/>
            <a:ext cx="4071934" cy="5963473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Прямоугольник 1"/>
          <p:cNvSpPr/>
          <p:nvPr/>
        </p:nvSpPr>
        <p:spPr>
          <a:xfrm>
            <a:off x="1214414" y="1214422"/>
            <a:ext cx="4143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Причем поражение может проявиться не сразу, а через день-два, поэтому собирать растение нужно в перчатках. Сильные ожоги бывают очень болезненными и долго не заживают.</a:t>
            </a:r>
          </a:p>
          <a:p>
            <a:pPr algn="just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Известны случаи, когда люди становились инвалидами из-за неосторожного обращения с этим растением.</a:t>
            </a:r>
            <a:endParaRPr lang="ru-RU" sz="2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8143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На втором месте по «популярности» находится  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Амброзия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ambrozi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571744"/>
            <a:ext cx="4404753" cy="354582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 descr="amb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71612"/>
            <a:ext cx="3266138" cy="4899207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428868"/>
            <a:ext cx="6429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FFFF"/>
                </a:solidFill>
                <a:latin typeface="Monotype Corsiva" pitchFamily="66" charset="0"/>
              </a:rPr>
              <a:t>Человек с аллергией ощущает территорию с амброзией размером с квадратный метр на расстоянии двух километров, поэтому борьба с ней, даже за чертой города, ответственное занятие и спасение для аллергиков. У многих людей, вдохнувших ее вредоносную пыльцу, есть возможность оказаться в больнице.</a:t>
            </a:r>
          </a:p>
          <a:p>
            <a:pPr algn="just"/>
            <a:r>
              <a:rPr lang="ru-RU" sz="2800" dirty="0" smtClean="0">
                <a:solidFill>
                  <a:srgbClr val="00FFFF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FFFF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Восклицательный зна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350" y="357167"/>
            <a:ext cx="1303430" cy="185738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_11_38_intro-allergy-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4400568" cy="44005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29058" y="785794"/>
            <a:ext cx="52149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7C80"/>
                </a:solidFill>
                <a:latin typeface="Monotype Corsiva" pitchFamily="66" charset="0"/>
              </a:rPr>
              <a:t>Аллергия на амброзию настолько устойчива, что человек, уже пострадавший от ее пыльцы, даже выехав за пределы произрастания, в период цветения амброзии будет подвержен приступам "сенной лихорадки". Амброзия выделяет эфирные масла, вызывающие сильнейшую головную боль. Поэтому в жаркий день специалисты категорически не рекомендуют находиться там, где растет сорняк.</a:t>
            </a:r>
            <a:endParaRPr lang="ru-RU" sz="2800" dirty="0">
              <a:solidFill>
                <a:srgbClr val="FF7C8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03000527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E492B0-4888-4863-B9E0-6569DC3D2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TS030005278</Template>
  <TotalTime>0</TotalTime>
  <Words>1006</Words>
  <Application>Microsoft Office PowerPoint</Application>
  <PresentationFormat>Экран (4:3)</PresentationFormat>
  <Paragraphs>54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TS030005278</vt:lpstr>
      <vt:lpstr>Ядовитые растения Украины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2012-11-10T13:01:56Z</dcterms:created>
  <dcterms:modified xsi:type="dcterms:W3CDTF">2012-11-11T11:36:58Z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TC300052789990</vt:lpwstr>
  </property>
</Properties>
</file>