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63" r:id="rId6"/>
    <p:sldId id="264" r:id="rId7"/>
    <p:sldId id="265" r:id="rId8"/>
    <p:sldId id="266" r:id="rId9"/>
    <p:sldId id="280" r:id="rId10"/>
    <p:sldId id="281" r:id="rId11"/>
    <p:sldId id="267" r:id="rId12"/>
    <p:sldId id="279" r:id="rId13"/>
    <p:sldId id="268" r:id="rId14"/>
    <p:sldId id="269" r:id="rId15"/>
    <p:sldId id="270" r:id="rId16"/>
    <p:sldId id="271" r:id="rId17"/>
    <p:sldId id="272" r:id="rId18"/>
    <p:sldId id="273" r:id="rId19"/>
    <p:sldId id="274"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18.01.2015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18.01.2015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18.01.2015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18.01.2015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k.wikipedia.org/wiki/%D0%92%D0%B5%D0%BA%D1%82%D0%BE%D1%80_(%D0%B1%D1%96%D0%BE%D0%BB%D0%BE%D0%B3%D1%96%D1%8F)" TargetMode="External"/><Relationship Id="rId7" Type="http://schemas.openxmlformats.org/officeDocument/2006/relationships/hyperlink" Target="http://uk.wikipedia.org/wiki/%D0%9A%D0%BB%D0%BE%D0%BD_(%D0%B3%D0%B5%D0%BD%D0%B5%D1%82%D0%B8%D0%BA%D0%B0)"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uk.wikipedia.org/wiki/%D0%A1%D0%B5%D0%BB%D0%B5%D0%BA%D1%86%D1%96%D1%8F" TargetMode="External"/><Relationship Id="rId5" Type="http://schemas.openxmlformats.org/officeDocument/2006/relationships/hyperlink" Target="http://uk.wikipedia.org/wiki/%D0%95%D0%BA%D1%81%D0%BF%D1%80%D0%B5%D1%81%D1%96%D1%8F_%D0%B3%D0%B5%D0%BD%D1%96%D0%B2" TargetMode="External"/><Relationship Id="rId4" Type="http://schemas.openxmlformats.org/officeDocument/2006/relationships/hyperlink" Target="http://uk.wikipedia.org/wiki/%D0%A2%D1%80%D0%B0%D0%BD%D1%81%D1%84%D0%BE%D1%80%D0%BC%D0%B0%D1%86%D1%96%D1%8F_(%D0%B3%D0%B5%D0%BD%D0%B5%D1%82%D0%B8%D0%BA%D0%B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5" descr="транс75.jpg"/>
          <p:cNvPicPr>
            <a:picLocks noChangeAspect="1"/>
          </p:cNvPicPr>
          <p:nvPr/>
        </p:nvPicPr>
        <p:blipFill>
          <a:blip r:embed="rId2" cstate="print"/>
          <a:srcRect/>
          <a:stretch>
            <a:fillRect/>
          </a:stretch>
        </p:blipFill>
        <p:spPr bwMode="auto">
          <a:xfrm>
            <a:off x="0" y="-335282"/>
            <a:ext cx="9144000" cy="7814616"/>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ctrTitle"/>
          </p:nvPr>
        </p:nvSpPr>
        <p:spPr>
          <a:xfrm>
            <a:off x="685800" y="1700809"/>
            <a:ext cx="7772400" cy="1899642"/>
          </a:xfrm>
        </p:spPr>
        <p:txBody>
          <a:bodyPr/>
          <a:lstStyle/>
          <a:p>
            <a:pPr algn="ctr"/>
            <a:r>
              <a:rPr lang="uk-UA" dirty="0" err="1" smtClean="0">
                <a:solidFill>
                  <a:srgbClr val="00B050"/>
                </a:solidFill>
              </a:rPr>
              <a:t>Трансгенні</a:t>
            </a:r>
            <a:r>
              <a:rPr lang="uk-UA" dirty="0" smtClean="0">
                <a:solidFill>
                  <a:srgbClr val="00B050"/>
                </a:solidFill>
              </a:rPr>
              <a:t> та химерні організми </a:t>
            </a:r>
            <a:endParaRPr lang="ru-RU" dirty="0">
              <a:solidFill>
                <a:srgbClr val="00B050"/>
              </a:solidFill>
            </a:endParaRPr>
          </a:p>
        </p:txBody>
      </p:sp>
      <p:sp>
        <p:nvSpPr>
          <p:cNvPr id="3" name="Подзаголовок 2"/>
          <p:cNvSpPr>
            <a:spLocks noGrp="1"/>
          </p:cNvSpPr>
          <p:nvPr>
            <p:ph type="subTitle" idx="1"/>
          </p:nvPr>
        </p:nvSpPr>
        <p:spPr>
          <a:xfrm>
            <a:off x="685800" y="3611606"/>
            <a:ext cx="7846640" cy="1761610"/>
          </a:xfrm>
        </p:spPr>
        <p:txBody>
          <a:bodyPr>
            <a:normAutofit fontScale="92500"/>
          </a:bodyPr>
          <a:lstStyle/>
          <a:p>
            <a:pPr algn="l"/>
            <a:r>
              <a:rPr lang="uk-UA" dirty="0" smtClean="0"/>
              <a:t>                                           </a:t>
            </a:r>
            <a:r>
              <a:rPr lang="uk-UA" dirty="0" smtClean="0">
                <a:solidFill>
                  <a:srgbClr val="002060"/>
                </a:solidFill>
              </a:rPr>
              <a:t>Виконали </a:t>
            </a:r>
          </a:p>
          <a:p>
            <a:pPr algn="l"/>
            <a:r>
              <a:rPr lang="uk-UA" dirty="0" smtClean="0">
                <a:solidFill>
                  <a:srgbClr val="002060"/>
                </a:solidFill>
              </a:rPr>
              <a:t>                                           </a:t>
            </a:r>
            <a:r>
              <a:rPr lang="uk-UA" dirty="0" err="1" smtClean="0">
                <a:solidFill>
                  <a:srgbClr val="002060"/>
                </a:solidFill>
              </a:rPr>
              <a:t>Ліцеїстки</a:t>
            </a:r>
            <a:r>
              <a:rPr lang="uk-UA" dirty="0" smtClean="0">
                <a:solidFill>
                  <a:srgbClr val="002060"/>
                </a:solidFill>
              </a:rPr>
              <a:t> 45 групи </a:t>
            </a:r>
          </a:p>
          <a:p>
            <a:pPr algn="l"/>
            <a:r>
              <a:rPr lang="uk-UA" dirty="0" smtClean="0">
                <a:solidFill>
                  <a:srgbClr val="002060"/>
                </a:solidFill>
              </a:rPr>
              <a:t>                                           Рудюк Л.,Гуменюк А</a:t>
            </a:r>
            <a:r>
              <a:rPr lang="uk-UA" dirty="0" smtClean="0">
                <a:solidFill>
                  <a:srgbClr val="FFFF00"/>
                </a:solidFill>
              </a:rPr>
              <a:t>.</a:t>
            </a:r>
            <a:endParaRPr lang="ru-RU"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транс7854.jpg"/>
          <p:cNvPicPr>
            <a:picLocks noGrp="1" noChangeAspect="1"/>
          </p:cNvPicPr>
          <p:nvPr>
            <p:ph idx="1"/>
          </p:nvPr>
        </p:nvPicPr>
        <p:blipFill>
          <a:blip r:embed="rId2" cstate="print"/>
          <a:srcRect/>
          <a:stretch>
            <a:fillRect/>
          </a:stretch>
        </p:blipFill>
        <p:spPr bwMode="auto">
          <a:xfrm>
            <a:off x="0" y="-104102"/>
            <a:ext cx="9252520" cy="6962102"/>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apainsulina.jpg"/>
          <p:cNvPicPr>
            <a:picLocks noChangeAspect="1"/>
          </p:cNvPicPr>
          <p:nvPr/>
        </p:nvPicPr>
        <p:blipFill>
          <a:blip r:embed="rId2" cstate="print"/>
          <a:stretch>
            <a:fillRect/>
          </a:stretch>
        </p:blipFill>
        <p:spPr>
          <a:xfrm>
            <a:off x="-540568" y="0"/>
            <a:ext cx="10249303" cy="6858000"/>
          </a:xfrm>
          <a:prstGeom prst="rect">
            <a:avLst/>
          </a:prstGeom>
          <a:ln>
            <a:noFill/>
          </a:ln>
          <a:effectLst>
            <a:outerShdw blurRad="190500" algn="tl" rotWithShape="0">
              <a:srgbClr val="000000">
                <a:alpha val="70000"/>
              </a:srgbClr>
            </a:outerShdw>
          </a:effectLst>
        </p:spPr>
      </p:pic>
      <p:sp>
        <p:nvSpPr>
          <p:cNvPr id="3" name="Содержимое 2"/>
          <p:cNvSpPr>
            <a:spLocks noGrp="1"/>
          </p:cNvSpPr>
          <p:nvPr>
            <p:ph idx="1"/>
          </p:nvPr>
        </p:nvSpPr>
        <p:spPr>
          <a:xfrm>
            <a:off x="539552" y="836712"/>
            <a:ext cx="8229600" cy="4525963"/>
          </a:xfrm>
        </p:spPr>
        <p:txBody>
          <a:bodyPr>
            <a:normAutofit lnSpcReduction="10000"/>
          </a:bodyPr>
          <a:lstStyle/>
          <a:p>
            <a:pPr>
              <a:lnSpc>
                <a:spcPct val="90000"/>
              </a:lnSpc>
            </a:pPr>
            <a:r>
              <a:rPr lang="uk-UA" altLang="ru-RU" dirty="0" smtClean="0">
                <a:solidFill>
                  <a:srgbClr val="FFFF00"/>
                </a:solidFill>
              </a:rPr>
              <a:t>Бактерії були першими організмами, генетично модифікованими у лабораторії. На сьогодні їх використовують для виробництва великої кількості людських білків, які можуть використовуватися у медицині.</a:t>
            </a:r>
          </a:p>
          <a:p>
            <a:pPr>
              <a:lnSpc>
                <a:spcPct val="90000"/>
              </a:lnSpc>
            </a:pPr>
            <a:r>
              <a:rPr lang="uk-UA" altLang="ru-RU" dirty="0" smtClean="0">
                <a:solidFill>
                  <a:srgbClr val="FFFF00"/>
                </a:solidFill>
              </a:rPr>
              <a:t>Наприклад, генетично                               модифіковані бактерії                                       використовують для                                   виробництва інсуліну.</a:t>
            </a:r>
          </a:p>
          <a:p>
            <a:pPr>
              <a:lnSpc>
                <a:spcPct val="90000"/>
              </a:lnSpc>
            </a:pPr>
            <a:r>
              <a:rPr lang="uk-UA" altLang="ru-RU" dirty="0" smtClean="0">
                <a:solidFill>
                  <a:srgbClr val="FFFF00"/>
                </a:solidFill>
              </a:rPr>
              <a:t>Також бактерії використовують для виробництва  факторів згортання крові для лікування гемофілії</a:t>
            </a:r>
            <a:endParaRPr lang="ru-RU" dirty="0">
              <a:solidFill>
                <a:srgbClr val="FFFF00"/>
              </a:solidFill>
            </a:endParaRPr>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9149910.jpg"/>
          <p:cNvPicPr>
            <a:picLocks noChangeAspect="1"/>
          </p:cNvPicPr>
          <p:nvPr/>
        </p:nvPicPr>
        <p:blipFill>
          <a:blip r:embed="rId2" cstate="print"/>
          <a:stretch>
            <a:fillRect/>
          </a:stretch>
        </p:blipFill>
        <p:spPr>
          <a:xfrm>
            <a:off x="179512" y="-171400"/>
            <a:ext cx="8601744" cy="7804974"/>
          </a:xfrm>
          <a:prstGeom prst="rect">
            <a:avLst/>
          </a:prstGeom>
        </p:spPr>
      </p:pic>
      <p:sp>
        <p:nvSpPr>
          <p:cNvPr id="3" name="Содержимое 2"/>
          <p:cNvSpPr>
            <a:spLocks noGrp="1"/>
          </p:cNvSpPr>
          <p:nvPr>
            <p:ph idx="1"/>
          </p:nvPr>
        </p:nvSpPr>
        <p:spPr>
          <a:xfrm>
            <a:off x="457200" y="620688"/>
            <a:ext cx="8229600" cy="5505475"/>
          </a:xfrm>
        </p:spPr>
        <p:txBody>
          <a:bodyPr>
            <a:normAutofit/>
          </a:bodyPr>
          <a:lstStyle/>
          <a:p>
            <a:r>
              <a:rPr lang="ru-RU" dirty="0" err="1" smtClean="0">
                <a:solidFill>
                  <a:srgbClr val="FFFF00"/>
                </a:solidFill>
              </a:rPr>
              <a:t>Основні</a:t>
            </a:r>
            <a:r>
              <a:rPr lang="ru-RU" dirty="0" smtClean="0">
                <a:solidFill>
                  <a:srgbClr val="FFFF00"/>
                </a:solidFill>
              </a:rPr>
              <a:t> </a:t>
            </a:r>
            <a:r>
              <a:rPr lang="ru-RU" dirty="0" err="1" smtClean="0">
                <a:solidFill>
                  <a:srgbClr val="FFFF00"/>
                </a:solidFill>
              </a:rPr>
              <a:t>етапи</a:t>
            </a:r>
            <a:r>
              <a:rPr lang="ru-RU" dirty="0" smtClean="0">
                <a:solidFill>
                  <a:srgbClr val="FFFF00"/>
                </a:solidFill>
              </a:rPr>
              <a:t> </a:t>
            </a:r>
            <a:r>
              <a:rPr lang="ru-RU" dirty="0" err="1" smtClean="0">
                <a:solidFill>
                  <a:srgbClr val="FFFF00"/>
                </a:solidFill>
              </a:rPr>
              <a:t>створення</a:t>
            </a:r>
            <a:r>
              <a:rPr lang="ru-RU" dirty="0" smtClean="0">
                <a:solidFill>
                  <a:srgbClr val="FFFF00"/>
                </a:solidFill>
              </a:rPr>
              <a:t> ГМО:</a:t>
            </a:r>
          </a:p>
          <a:p>
            <a:r>
              <a:rPr lang="ru-RU" dirty="0" smtClean="0">
                <a:solidFill>
                  <a:srgbClr val="FFFF00"/>
                </a:solidFill>
              </a:rPr>
              <a:t>1. </a:t>
            </a:r>
            <a:r>
              <a:rPr lang="ru-RU" dirty="0" err="1" smtClean="0">
                <a:solidFill>
                  <a:srgbClr val="FFFF00"/>
                </a:solidFill>
              </a:rPr>
              <a:t>Отримання</a:t>
            </a:r>
            <a:r>
              <a:rPr lang="ru-RU" dirty="0" smtClean="0">
                <a:solidFill>
                  <a:srgbClr val="FFFF00"/>
                </a:solidFill>
              </a:rPr>
              <a:t> </a:t>
            </a:r>
            <a:r>
              <a:rPr lang="ru-RU" dirty="0" err="1" smtClean="0">
                <a:solidFill>
                  <a:srgbClr val="FFFF00"/>
                </a:solidFill>
              </a:rPr>
              <a:t>ізольованого</a:t>
            </a:r>
            <a:r>
              <a:rPr lang="ru-RU" dirty="0" smtClean="0">
                <a:solidFill>
                  <a:srgbClr val="FFFF00"/>
                </a:solidFill>
              </a:rPr>
              <a:t> гена.2. </a:t>
            </a:r>
            <a:r>
              <a:rPr lang="ru-RU" dirty="0" err="1" smtClean="0">
                <a:solidFill>
                  <a:srgbClr val="FFFF00"/>
                </a:solidFill>
              </a:rPr>
              <a:t>Введення</a:t>
            </a:r>
            <a:r>
              <a:rPr lang="ru-RU" dirty="0" smtClean="0">
                <a:solidFill>
                  <a:srgbClr val="FFFF00"/>
                </a:solidFill>
              </a:rPr>
              <a:t> гена у </a:t>
            </a:r>
            <a:r>
              <a:rPr lang="ru-RU" dirty="0" smtClean="0">
                <a:solidFill>
                  <a:srgbClr val="FFFF00"/>
                </a:solidFill>
                <a:hlinkClick r:id="rId3" tooltip="Вектор (біологія)"/>
              </a:rPr>
              <a:t>ДНК-вектор</a:t>
            </a:r>
            <a:r>
              <a:rPr lang="ru-RU" dirty="0" smtClean="0">
                <a:solidFill>
                  <a:srgbClr val="FFFF00"/>
                </a:solidFill>
              </a:rPr>
              <a:t>.3. </a:t>
            </a:r>
            <a:r>
              <a:rPr lang="ru-RU" dirty="0" err="1" smtClean="0">
                <a:solidFill>
                  <a:srgbClr val="FFFF00"/>
                </a:solidFill>
              </a:rPr>
              <a:t>Перенесення</a:t>
            </a:r>
            <a:r>
              <a:rPr lang="ru-RU" dirty="0" smtClean="0">
                <a:solidFill>
                  <a:srgbClr val="FFFF00"/>
                </a:solidFill>
              </a:rPr>
              <a:t> вектора </a:t>
            </a:r>
            <a:r>
              <a:rPr lang="ru-RU" dirty="0" err="1" smtClean="0">
                <a:solidFill>
                  <a:srgbClr val="FFFF00"/>
                </a:solidFill>
              </a:rPr>
              <a:t>з</a:t>
            </a:r>
            <a:r>
              <a:rPr lang="ru-RU" dirty="0" smtClean="0">
                <a:solidFill>
                  <a:srgbClr val="FFFF00"/>
                </a:solidFill>
              </a:rPr>
              <a:t> геном в </a:t>
            </a:r>
            <a:r>
              <a:rPr lang="ru-RU" dirty="0" err="1" smtClean="0">
                <a:solidFill>
                  <a:srgbClr val="FFFF00"/>
                </a:solidFill>
              </a:rPr>
              <a:t>організм</a:t>
            </a:r>
            <a:r>
              <a:rPr lang="ru-RU" dirty="0" smtClean="0">
                <a:solidFill>
                  <a:srgbClr val="FFFF00"/>
                </a:solidFill>
              </a:rPr>
              <a:t>, </a:t>
            </a:r>
            <a:r>
              <a:rPr lang="ru-RU" dirty="0" err="1" smtClean="0">
                <a:solidFill>
                  <a:srgbClr val="FFFF00"/>
                </a:solidFill>
              </a:rPr>
              <a:t>що</a:t>
            </a:r>
            <a:r>
              <a:rPr lang="ru-RU" dirty="0" smtClean="0">
                <a:solidFill>
                  <a:srgbClr val="FFFF00"/>
                </a:solidFill>
              </a:rPr>
              <a:t> </a:t>
            </a:r>
            <a:r>
              <a:rPr lang="ru-RU" dirty="0" err="1" smtClean="0">
                <a:solidFill>
                  <a:srgbClr val="FFFF00"/>
                </a:solidFill>
              </a:rPr>
              <a:t>модифікують</a:t>
            </a:r>
            <a:r>
              <a:rPr lang="ru-RU" dirty="0" smtClean="0">
                <a:solidFill>
                  <a:srgbClr val="FFFF00"/>
                </a:solidFill>
              </a:rPr>
              <a:t> (</a:t>
            </a:r>
            <a:r>
              <a:rPr lang="ru-RU" dirty="0" err="1" smtClean="0">
                <a:solidFill>
                  <a:srgbClr val="FFFF00"/>
                </a:solidFill>
              </a:rPr>
              <a:t>процес</a:t>
            </a:r>
            <a:r>
              <a:rPr lang="ru-RU" dirty="0" smtClean="0">
                <a:solidFill>
                  <a:srgbClr val="FFFF00"/>
                </a:solidFill>
              </a:rPr>
              <a:t> </a:t>
            </a:r>
            <a:r>
              <a:rPr lang="ru-RU" dirty="0" err="1" smtClean="0">
                <a:solidFill>
                  <a:srgbClr val="FFFF00"/>
                </a:solidFill>
                <a:hlinkClick r:id="rId4" tooltip="Трансформація (генетика)"/>
              </a:rPr>
              <a:t>трансформації</a:t>
            </a:r>
            <a:r>
              <a:rPr lang="ru-RU" dirty="0" smtClean="0">
                <a:solidFill>
                  <a:srgbClr val="FFFF00"/>
                </a:solidFill>
              </a:rPr>
              <a:t>).4. </a:t>
            </a:r>
            <a:r>
              <a:rPr lang="ru-RU" dirty="0" err="1" smtClean="0">
                <a:solidFill>
                  <a:srgbClr val="FFFF00"/>
                </a:solidFill>
                <a:hlinkClick r:id="rId5" tooltip="Експресія генів"/>
              </a:rPr>
              <a:t>Експресія</a:t>
            </a:r>
            <a:r>
              <a:rPr lang="ru-RU" dirty="0" smtClean="0">
                <a:solidFill>
                  <a:srgbClr val="FFFF00"/>
                </a:solidFill>
                <a:hlinkClick r:id="rId5" tooltip="Експресія генів"/>
              </a:rPr>
              <a:t> </a:t>
            </a:r>
            <a:r>
              <a:rPr lang="ru-RU" dirty="0" err="1" smtClean="0">
                <a:solidFill>
                  <a:srgbClr val="FFFF00"/>
                </a:solidFill>
                <a:hlinkClick r:id="rId5" tooltip="Експресія генів"/>
              </a:rPr>
              <a:t>генів</a:t>
            </a:r>
            <a:r>
              <a:rPr lang="ru-RU" dirty="0" smtClean="0">
                <a:solidFill>
                  <a:srgbClr val="FFFF00"/>
                </a:solidFill>
              </a:rPr>
              <a:t> у </a:t>
            </a:r>
            <a:r>
              <a:rPr lang="ru-RU" dirty="0" err="1" smtClean="0">
                <a:solidFill>
                  <a:srgbClr val="FFFF00"/>
                </a:solidFill>
              </a:rPr>
              <a:t>трансформованій</a:t>
            </a:r>
            <a:r>
              <a:rPr lang="ru-RU" dirty="0" smtClean="0">
                <a:solidFill>
                  <a:srgbClr val="FFFF00"/>
                </a:solidFill>
              </a:rPr>
              <a:t> клітині.5. </a:t>
            </a:r>
            <a:r>
              <a:rPr lang="ru-RU" dirty="0" err="1" smtClean="0">
                <a:solidFill>
                  <a:srgbClr val="FFFF00"/>
                </a:solidFill>
              </a:rPr>
              <a:t>Відбір</a:t>
            </a:r>
            <a:r>
              <a:rPr lang="ru-RU" dirty="0" smtClean="0">
                <a:solidFill>
                  <a:srgbClr val="FFFF00"/>
                </a:solidFill>
              </a:rPr>
              <a:t> (</a:t>
            </a:r>
            <a:r>
              <a:rPr lang="ru-RU" dirty="0" err="1" smtClean="0">
                <a:solidFill>
                  <a:srgbClr val="FFFF00"/>
                </a:solidFill>
                <a:hlinkClick r:id="rId6" tooltip="Селекція"/>
              </a:rPr>
              <a:t>селекція</a:t>
            </a:r>
            <a:r>
              <a:rPr lang="ru-RU" dirty="0" smtClean="0">
                <a:solidFill>
                  <a:srgbClr val="FFFF00"/>
                </a:solidFill>
              </a:rPr>
              <a:t>) </a:t>
            </a:r>
            <a:r>
              <a:rPr lang="ru-RU" dirty="0" err="1" smtClean="0">
                <a:solidFill>
                  <a:srgbClr val="FFFF00"/>
                </a:solidFill>
              </a:rPr>
              <a:t>трансформованого</a:t>
            </a:r>
            <a:r>
              <a:rPr lang="ru-RU" dirty="0" smtClean="0">
                <a:solidFill>
                  <a:srgbClr val="FFFF00"/>
                </a:solidFill>
              </a:rPr>
              <a:t> </a:t>
            </a:r>
            <a:r>
              <a:rPr lang="ru-RU" dirty="0" err="1" smtClean="0">
                <a:solidFill>
                  <a:srgbClr val="FFFF00"/>
                </a:solidFill>
              </a:rPr>
              <a:t>біологічного</a:t>
            </a:r>
            <a:r>
              <a:rPr lang="ru-RU" dirty="0" smtClean="0">
                <a:solidFill>
                  <a:srgbClr val="FFFF00"/>
                </a:solidFill>
              </a:rPr>
              <a:t> </a:t>
            </a:r>
            <a:r>
              <a:rPr lang="ru-RU" dirty="0" err="1" smtClean="0">
                <a:solidFill>
                  <a:srgbClr val="FFFF00"/>
                </a:solidFill>
              </a:rPr>
              <a:t>матеріалу</a:t>
            </a:r>
            <a:r>
              <a:rPr lang="ru-RU" dirty="0" smtClean="0">
                <a:solidFill>
                  <a:srgbClr val="FFFF00"/>
                </a:solidFill>
              </a:rPr>
              <a:t> (</a:t>
            </a:r>
            <a:r>
              <a:rPr lang="ru-RU" dirty="0" smtClean="0">
                <a:solidFill>
                  <a:srgbClr val="FFFF00"/>
                </a:solidFill>
                <a:hlinkClick r:id="rId7" tooltip="Клон (генетика)"/>
              </a:rPr>
              <a:t>клону</a:t>
            </a:r>
            <a:r>
              <a:rPr lang="ru-RU" dirty="0" smtClean="0">
                <a:solidFill>
                  <a:srgbClr val="FFFF00"/>
                </a:solidFill>
              </a:rPr>
              <a:t>) </a:t>
            </a:r>
            <a:r>
              <a:rPr lang="ru-RU" dirty="0" err="1" smtClean="0">
                <a:solidFill>
                  <a:srgbClr val="FFFF00"/>
                </a:solidFill>
              </a:rPr>
              <a:t>від</a:t>
            </a:r>
            <a:r>
              <a:rPr lang="ru-RU" dirty="0" smtClean="0">
                <a:solidFill>
                  <a:srgbClr val="FFFF00"/>
                </a:solidFill>
              </a:rPr>
              <a:t> </a:t>
            </a:r>
            <a:r>
              <a:rPr lang="ru-RU" dirty="0" err="1" smtClean="0">
                <a:solidFill>
                  <a:srgbClr val="FFFF00"/>
                </a:solidFill>
              </a:rPr>
              <a:t>нетрансформованого</a:t>
            </a:r>
            <a:r>
              <a:rPr lang="ru-RU" dirty="0" smtClean="0">
                <a:solidFill>
                  <a:srgbClr val="FFFF00"/>
                </a:solidFill>
              </a:rPr>
              <a:t>.</a:t>
            </a:r>
            <a:endParaRPr lang="ru-RU" dirty="0">
              <a:solidFill>
                <a:srgbClr val="FFFF00"/>
              </a:solidFill>
            </a:endParaRPr>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lstStyle/>
          <a:p>
            <a:r>
              <a:rPr lang="uk-UA" altLang="ru-RU" dirty="0" smtClean="0"/>
              <a:t>Основною ціллю створення ГМ рослин є утворення нових сортів із специфічними ознаками, які не притаманні для рослин цього виду. Прикладом таких ознак можуть бути стійкість до різного роду гербіцидів, шкідників, стійкість до несприятливих умов зовнішнього середовища чи набуття нових якостей харчового значення.   </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5" descr="транс56.jpg"/>
          <p:cNvPicPr>
            <a:picLocks noGrp="1" noChangeAspect="1"/>
          </p:cNvPicPr>
          <p:nvPr>
            <p:ph idx="1"/>
          </p:nvPr>
        </p:nvPicPr>
        <p:blipFill>
          <a:blip r:embed="rId2" cstate="print"/>
          <a:srcRect/>
          <a:stretch>
            <a:fillRect/>
          </a:stretch>
        </p:blipFill>
        <p:spPr bwMode="auto">
          <a:xfrm>
            <a:off x="251520" y="260648"/>
            <a:ext cx="8468032" cy="6327758"/>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lstStyle/>
          <a:p>
            <a:r>
              <a:rPr lang="uk-UA" altLang="ru-RU" dirty="0" smtClean="0"/>
              <a:t>Переважна кількість </a:t>
            </a:r>
            <a:r>
              <a:rPr lang="uk-UA" altLang="ru-RU" dirty="0" err="1" smtClean="0"/>
              <a:t>генномодифікованих</a:t>
            </a:r>
            <a:r>
              <a:rPr lang="uk-UA" altLang="ru-RU" dirty="0" smtClean="0"/>
              <a:t> продуктів – рослинного походження. Станом на 2009 рік, комерціалізовано і  допущено до вирощування 33 види </a:t>
            </a:r>
            <a:r>
              <a:rPr lang="uk-UA" altLang="ru-RU" dirty="0" err="1" smtClean="0"/>
              <a:t>трансгенних</a:t>
            </a:r>
            <a:r>
              <a:rPr lang="uk-UA" altLang="ru-RU" dirty="0" smtClean="0"/>
              <a:t>  рослин: кукурудза, соя, </a:t>
            </a:r>
            <a:r>
              <a:rPr lang="uk-UA" altLang="ru-RU" dirty="0" err="1" smtClean="0"/>
              <a:t>папая</a:t>
            </a:r>
            <a:r>
              <a:rPr lang="uk-UA" altLang="ru-RU" dirty="0" smtClean="0"/>
              <a:t>, гарбуз, цукровий буряк, рапс…</a:t>
            </a:r>
            <a:endParaRPr lang="ru-RU" altLang="ru-RU" dirty="0" smtClean="0"/>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6" descr="трагс765.jpg"/>
          <p:cNvPicPr>
            <a:picLocks noChangeAspect="1"/>
          </p:cNvPicPr>
          <p:nvPr/>
        </p:nvPicPr>
        <p:blipFill>
          <a:blip r:embed="rId2" cstate="print"/>
          <a:srcRect/>
          <a:stretch>
            <a:fillRect/>
          </a:stretch>
        </p:blipFill>
        <p:spPr bwMode="auto">
          <a:xfrm>
            <a:off x="1979712" y="3645024"/>
            <a:ext cx="2130772" cy="1663254"/>
          </a:xfrm>
          <a:prstGeom prst="rect">
            <a:avLst/>
          </a:prstGeom>
          <a:ln>
            <a:noFill/>
          </a:ln>
          <a:effectLst>
            <a:outerShdw blurRad="190500" algn="tl" rotWithShape="0">
              <a:srgbClr val="000000">
                <a:alpha val="70000"/>
              </a:srgbClr>
            </a:outerShdw>
          </a:effectLst>
        </p:spPr>
      </p:pic>
      <p:pic>
        <p:nvPicPr>
          <p:cNvPr id="5" name="Рисунок 4" descr="apicturepicture33233_5156.jpg"/>
          <p:cNvPicPr>
            <a:picLocks noChangeAspect="1"/>
          </p:cNvPicPr>
          <p:nvPr/>
        </p:nvPicPr>
        <p:blipFill>
          <a:blip r:embed="rId3" cstate="print"/>
          <a:stretch>
            <a:fillRect/>
          </a:stretch>
        </p:blipFill>
        <p:spPr>
          <a:xfrm>
            <a:off x="4499992" y="3501008"/>
            <a:ext cx="3119438" cy="18605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5605904.jpeg"/>
          <p:cNvPicPr>
            <a:picLocks noChangeAspect="1"/>
          </p:cNvPicPr>
          <p:nvPr/>
        </p:nvPicPr>
        <p:blipFill>
          <a:blip r:embed="rId2" cstate="print"/>
          <a:stretch>
            <a:fillRect/>
          </a:stretch>
        </p:blipFill>
        <p:spPr>
          <a:xfrm>
            <a:off x="0" y="11877"/>
            <a:ext cx="9144000" cy="6846123"/>
          </a:xfrm>
          <a:prstGeom prst="rect">
            <a:avLst/>
          </a:prstGeom>
        </p:spPr>
      </p:pic>
      <p:sp>
        <p:nvSpPr>
          <p:cNvPr id="3" name="Содержимое 2"/>
          <p:cNvSpPr>
            <a:spLocks noGrp="1"/>
          </p:cNvSpPr>
          <p:nvPr>
            <p:ph idx="1"/>
          </p:nvPr>
        </p:nvSpPr>
        <p:spPr>
          <a:xfrm>
            <a:off x="457200" y="620688"/>
            <a:ext cx="8229600" cy="5505475"/>
          </a:xfrm>
        </p:spPr>
        <p:txBody>
          <a:bodyPr/>
          <a:lstStyle/>
          <a:p>
            <a:pPr>
              <a:lnSpc>
                <a:spcPct val="90000"/>
              </a:lnSpc>
            </a:pPr>
            <a:r>
              <a:rPr lang="uk-UA" altLang="ru-RU" b="1" dirty="0" smtClean="0">
                <a:solidFill>
                  <a:srgbClr val="7030A0"/>
                </a:solidFill>
              </a:rPr>
              <a:t>Генетично модифікована їжа</a:t>
            </a:r>
            <a:r>
              <a:rPr lang="uk-UA" altLang="ru-RU" dirty="0" smtClean="0">
                <a:solidFill>
                  <a:srgbClr val="7030A0"/>
                </a:solidFill>
              </a:rPr>
              <a:t> - це продукти харчування, отримані з генетично модифікованих організмів. </a:t>
            </a:r>
          </a:p>
          <a:p>
            <a:pPr>
              <a:lnSpc>
                <a:spcPct val="90000"/>
              </a:lnSpc>
            </a:pPr>
            <a:r>
              <a:rPr lang="uk-UA" altLang="ru-RU" dirty="0" smtClean="0">
                <a:solidFill>
                  <a:srgbClr val="7030A0"/>
                </a:solidFill>
              </a:rPr>
              <a:t>Генетично модифіковані організми набувають певних якостей завдяки переносу в геном окремих генів теоретично з будь-якого організму (у випадку </a:t>
            </a:r>
            <a:r>
              <a:rPr lang="uk-UA" altLang="ru-RU" dirty="0" err="1" smtClean="0">
                <a:solidFill>
                  <a:srgbClr val="7030A0"/>
                </a:solidFill>
              </a:rPr>
              <a:t>трансгенезу</a:t>
            </a:r>
            <a:r>
              <a:rPr lang="uk-UA" altLang="ru-RU" dirty="0" smtClean="0">
                <a:solidFill>
                  <a:srgbClr val="7030A0"/>
                </a:solidFill>
              </a:rPr>
              <a:t>) або з геному споріднених видів (</a:t>
            </a:r>
            <a:r>
              <a:rPr lang="uk-UA" altLang="ru-RU" dirty="0" err="1" smtClean="0">
                <a:solidFill>
                  <a:srgbClr val="7030A0"/>
                </a:solidFill>
              </a:rPr>
              <a:t>цисгенез</a:t>
            </a:r>
            <a:r>
              <a:rPr lang="uk-UA" altLang="ru-RU" dirty="0" smtClean="0">
                <a:solidFill>
                  <a:srgbClr val="7030A0"/>
                </a:solidFill>
              </a:rPr>
              <a:t>). </a:t>
            </a:r>
          </a:p>
          <a:p>
            <a:endParaRPr lang="ru-RU" dirty="0"/>
          </a:p>
        </p:txBody>
      </p:sp>
      <p:sp>
        <p:nvSpPr>
          <p:cNvPr id="2" name="Заголовок 1"/>
          <p:cNvSpPr>
            <a:spLocks noGrp="1"/>
          </p:cNvSpPr>
          <p:nvPr>
            <p:ph type="title"/>
          </p:nvPr>
        </p:nvSpPr>
        <p:spPr/>
        <p:txBody>
          <a:bodyPr/>
          <a:lstStyle/>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транс432.jpg"/>
          <p:cNvPicPr>
            <a:picLocks noGrp="1" noChangeAspect="1"/>
          </p:cNvPicPr>
          <p:nvPr>
            <p:ph idx="1"/>
          </p:nvPr>
        </p:nvPicPr>
        <p:blipFill>
          <a:blip r:embed="rId2" cstate="print"/>
          <a:srcRect/>
          <a:stretch>
            <a:fillRect/>
          </a:stretch>
        </p:blipFill>
        <p:spPr bwMode="auto">
          <a:xfrm>
            <a:off x="1331640" y="620688"/>
            <a:ext cx="6552728" cy="5589878"/>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без ГМО.jpg"/>
          <p:cNvPicPr>
            <a:picLocks noChangeAspect="1"/>
          </p:cNvPicPr>
          <p:nvPr/>
        </p:nvPicPr>
        <p:blipFill>
          <a:blip r:embed="rId2" cstate="print"/>
          <a:srcRect/>
          <a:stretch>
            <a:fillRect/>
          </a:stretch>
        </p:blipFill>
        <p:spPr bwMode="auto">
          <a:xfrm>
            <a:off x="-180528" y="-743430"/>
            <a:ext cx="9324528" cy="7601430"/>
          </a:xfrm>
          <a:prstGeom prst="rect">
            <a:avLst/>
          </a:prstGeom>
          <a:ln>
            <a:noFill/>
          </a:ln>
          <a:effectLst>
            <a:outerShdw blurRad="190500" algn="tl" rotWithShape="0">
              <a:srgbClr val="000000">
                <a:alpha val="70000"/>
              </a:srgbClr>
            </a:outerShdw>
          </a:effectLst>
        </p:spPr>
      </p:pic>
      <p:sp>
        <p:nvSpPr>
          <p:cNvPr id="3" name="Содержимое 2"/>
          <p:cNvSpPr>
            <a:spLocks noGrp="1"/>
          </p:cNvSpPr>
          <p:nvPr>
            <p:ph idx="1"/>
          </p:nvPr>
        </p:nvSpPr>
        <p:spPr>
          <a:xfrm>
            <a:off x="457200" y="260648"/>
            <a:ext cx="8229600" cy="5865515"/>
          </a:xfrm>
        </p:spPr>
        <p:txBody>
          <a:bodyPr/>
          <a:lstStyle/>
          <a:p>
            <a:r>
              <a:rPr lang="uk-UA" altLang="ru-RU" dirty="0" smtClean="0">
                <a:solidFill>
                  <a:srgbClr val="FFFF00"/>
                </a:solidFill>
              </a:rPr>
              <a:t>Спеціалісти не можуть констатувати шкідливість ГМО на організм людини. Але й виключати факт небезпеки </a:t>
            </a:r>
            <a:r>
              <a:rPr lang="uk-UA" altLang="ru-RU" dirty="0" err="1" smtClean="0">
                <a:solidFill>
                  <a:srgbClr val="FFFF00"/>
                </a:solidFill>
              </a:rPr>
              <a:t>генномодифікованих</a:t>
            </a:r>
            <a:r>
              <a:rPr lang="uk-UA" altLang="ru-RU" dirty="0" smtClean="0">
                <a:solidFill>
                  <a:srgbClr val="FFFF00"/>
                </a:solidFill>
              </a:rPr>
              <a:t> організмів теж немає підстав. У зв'язку з цим нещодавно був прийнятий закон про обов'язкове маркування харчових продуктів на наявність або відсутність у них ГМО.</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lstStyle/>
          <a:p>
            <a:pPr>
              <a:buNone/>
            </a:pPr>
            <a:r>
              <a:rPr lang="ru-RU" altLang="ru-RU" dirty="0" smtClean="0">
                <a:solidFill>
                  <a:srgbClr val="FFFF00"/>
                </a:solidFill>
              </a:rPr>
              <a:t>              </a:t>
            </a:r>
            <a:r>
              <a:rPr lang="ru-RU" altLang="ru-RU" dirty="0" smtClean="0">
                <a:solidFill>
                  <a:srgbClr val="FF0000"/>
                </a:solidFill>
              </a:rPr>
              <a:t>Як </a:t>
            </a:r>
            <a:r>
              <a:rPr lang="ru-RU" altLang="ru-RU" dirty="0" err="1" smtClean="0">
                <a:solidFill>
                  <a:srgbClr val="FF0000"/>
                </a:solidFill>
              </a:rPr>
              <a:t>уберегти</a:t>
            </a:r>
            <a:r>
              <a:rPr lang="ru-RU" altLang="ru-RU" dirty="0" smtClean="0">
                <a:solidFill>
                  <a:srgbClr val="FF0000"/>
                </a:solidFill>
              </a:rPr>
              <a:t> себе в</a:t>
            </a:r>
            <a:r>
              <a:rPr lang="uk-UA" altLang="ru-RU" dirty="0" err="1" smtClean="0">
                <a:solidFill>
                  <a:srgbClr val="FF0000"/>
                </a:solidFill>
              </a:rPr>
              <a:t>ід</a:t>
            </a:r>
            <a:r>
              <a:rPr lang="uk-UA" altLang="ru-RU" dirty="0" smtClean="0">
                <a:solidFill>
                  <a:srgbClr val="FF0000"/>
                </a:solidFill>
              </a:rPr>
              <a:t> ГМО</a:t>
            </a:r>
          </a:p>
          <a:p>
            <a:endParaRPr lang="uk-UA" altLang="ru-RU" dirty="0" smtClean="0"/>
          </a:p>
          <a:p>
            <a:r>
              <a:rPr lang="uk-UA" altLang="ru-RU" dirty="0" smtClean="0"/>
              <a:t>Уважно читайте склад продукту;</a:t>
            </a:r>
          </a:p>
          <a:p>
            <a:r>
              <a:rPr lang="uk-UA" altLang="ru-RU" dirty="0" smtClean="0"/>
              <a:t>Харчуйтеся їжею власного приготування;</a:t>
            </a:r>
          </a:p>
          <a:p>
            <a:r>
              <a:rPr lang="uk-UA" altLang="ru-RU" dirty="0" smtClean="0"/>
              <a:t>Робіть покупки з особливою обережністю;</a:t>
            </a:r>
          </a:p>
          <a:p>
            <a:r>
              <a:rPr lang="uk-UA" altLang="ru-RU" dirty="0" smtClean="0"/>
              <a:t>Уникайте імпортних  продуктів.</a:t>
            </a:r>
            <a:endParaRPr lang="ru-RU" altLang="ru-RU" dirty="0" smtClean="0"/>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транс2.jpg"/>
          <p:cNvPicPr>
            <a:picLocks noChangeAspect="1"/>
          </p:cNvPicPr>
          <p:nvPr/>
        </p:nvPicPr>
        <p:blipFill>
          <a:blip r:embed="rId2" cstate="print"/>
          <a:stretch>
            <a:fillRect/>
          </a:stretch>
        </p:blipFill>
        <p:spPr>
          <a:xfrm>
            <a:off x="611560" y="116632"/>
            <a:ext cx="7668344" cy="6506688"/>
          </a:xfrm>
          <a:prstGeom prst="rect">
            <a:avLst/>
          </a:prstGeom>
          <a:ln>
            <a:noFill/>
          </a:ln>
          <a:effectLst>
            <a:outerShdw blurRad="190500" algn="tl" rotWithShape="0">
              <a:srgbClr val="000000">
                <a:alpha val="70000"/>
              </a:srgbClr>
            </a:outerShdw>
          </a:effectLst>
        </p:spPr>
      </p:pic>
      <p:sp>
        <p:nvSpPr>
          <p:cNvPr id="3" name="Содержимое 2"/>
          <p:cNvSpPr>
            <a:spLocks noGrp="1"/>
          </p:cNvSpPr>
          <p:nvPr>
            <p:ph idx="1"/>
          </p:nvPr>
        </p:nvSpPr>
        <p:spPr>
          <a:xfrm>
            <a:off x="457200" y="404664"/>
            <a:ext cx="8229600" cy="5721499"/>
          </a:xfrm>
        </p:spPr>
        <p:txBody>
          <a:bodyPr/>
          <a:lstStyle/>
          <a:p>
            <a:r>
              <a:rPr lang="uk-UA" altLang="ru-RU" dirty="0" err="1" smtClean="0">
                <a:solidFill>
                  <a:srgbClr val="FFFF00"/>
                </a:solidFill>
              </a:rPr>
              <a:t>Трансгенними</a:t>
            </a:r>
            <a:r>
              <a:rPr lang="uk-UA" altLang="ru-RU" dirty="0" smtClean="0">
                <a:solidFill>
                  <a:srgbClr val="FFFF00"/>
                </a:solidFill>
              </a:rPr>
              <a:t> називають рослин і тварин, що містять у своїх клітинах ген чужого організму, включений у хромосоми. </a:t>
            </a:r>
          </a:p>
          <a:p>
            <a:r>
              <a:rPr lang="uk-UA" altLang="ru-RU" dirty="0" err="1" smtClean="0">
                <a:solidFill>
                  <a:srgbClr val="FFFF00"/>
                </a:solidFill>
              </a:rPr>
              <a:t>Трансгенні</a:t>
            </a:r>
            <a:r>
              <a:rPr lang="uk-UA" altLang="ru-RU" dirty="0" smtClean="0">
                <a:solidFill>
                  <a:srgbClr val="FFFF00"/>
                </a:solidFill>
              </a:rPr>
              <a:t> організми можуть мати велике значення для підвищення ефективності сільського господарства та в дослідженнях у галузі молекулярної біології. </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37523"/>
          </a:xfrm>
        </p:spPr>
        <p:txBody>
          <a:bodyPr/>
          <a:lstStyle/>
          <a:p>
            <a:pPr>
              <a:lnSpc>
                <a:spcPct val="80000"/>
              </a:lnSpc>
            </a:pPr>
            <a:r>
              <a:rPr lang="uk-UA" altLang="ru-RU" dirty="0" err="1" smtClean="0"/>
              <a:t>Nestle</a:t>
            </a:r>
            <a:r>
              <a:rPr lang="uk-UA" altLang="ru-RU" dirty="0" smtClean="0"/>
              <a:t> (</a:t>
            </a:r>
            <a:r>
              <a:rPr lang="uk-UA" altLang="ru-RU" dirty="0" err="1" smtClean="0"/>
              <a:t>Нестле</a:t>
            </a:r>
            <a:r>
              <a:rPr lang="uk-UA" altLang="ru-RU" dirty="0" smtClean="0"/>
              <a:t>) - виробництво шоколаду, кави, кавових напоїв, дитячого харчування.</a:t>
            </a:r>
          </a:p>
          <a:p>
            <a:pPr>
              <a:lnSpc>
                <a:spcPct val="80000"/>
              </a:lnSpc>
            </a:pPr>
            <a:r>
              <a:rPr lang="uk-UA" altLang="ru-RU" dirty="0" err="1" smtClean="0"/>
              <a:t>Hershey's</a:t>
            </a:r>
            <a:r>
              <a:rPr lang="uk-UA" altLang="ru-RU" dirty="0" smtClean="0"/>
              <a:t> (</a:t>
            </a:r>
            <a:r>
              <a:rPr lang="uk-UA" altLang="ru-RU" dirty="0" err="1" smtClean="0"/>
              <a:t>Хершіс</a:t>
            </a:r>
            <a:r>
              <a:rPr lang="uk-UA" altLang="ru-RU" dirty="0" smtClean="0"/>
              <a:t>) - виробництво шоколаду, безалкогольних напоїв.</a:t>
            </a:r>
          </a:p>
          <a:p>
            <a:pPr>
              <a:lnSpc>
                <a:spcPct val="80000"/>
              </a:lnSpc>
            </a:pPr>
            <a:r>
              <a:rPr lang="uk-UA" altLang="ru-RU" dirty="0" smtClean="0"/>
              <a:t>Coca-Cola (Кока-Кола) - виробництво напоїв Кока-Кола, </a:t>
            </a:r>
            <a:r>
              <a:rPr lang="uk-UA" altLang="ru-RU" dirty="0" err="1" smtClean="0"/>
              <a:t>Спрайт</a:t>
            </a:r>
            <a:r>
              <a:rPr lang="uk-UA" altLang="ru-RU" dirty="0" smtClean="0"/>
              <a:t>, Фанта, тонік «</a:t>
            </a:r>
            <a:r>
              <a:rPr lang="uk-UA" altLang="ru-RU" dirty="0" err="1" smtClean="0"/>
              <a:t>Кінлі</a:t>
            </a:r>
            <a:r>
              <a:rPr lang="uk-UA" altLang="ru-RU" dirty="0" smtClean="0"/>
              <a:t>».</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5" descr="нестле.jpg"/>
          <p:cNvPicPr>
            <a:picLocks noChangeAspect="1"/>
          </p:cNvPicPr>
          <p:nvPr/>
        </p:nvPicPr>
        <p:blipFill>
          <a:blip r:embed="rId2" cstate="print"/>
          <a:srcRect/>
          <a:stretch>
            <a:fillRect/>
          </a:stretch>
        </p:blipFill>
        <p:spPr bwMode="auto">
          <a:xfrm>
            <a:off x="1763688" y="3356992"/>
            <a:ext cx="2875939" cy="2966163"/>
          </a:xfrm>
          <a:prstGeom prst="rect">
            <a:avLst/>
          </a:prstGeom>
          <a:ln>
            <a:noFill/>
          </a:ln>
          <a:effectLst>
            <a:outerShdw blurRad="190500" algn="tl" rotWithShape="0">
              <a:srgbClr val="000000">
                <a:alpha val="70000"/>
              </a:srgbClr>
            </a:outerShdw>
          </a:effectLst>
        </p:spPr>
      </p:pic>
      <p:pic>
        <p:nvPicPr>
          <p:cNvPr id="5" name="Picture 16" descr="Coca-Cola"/>
          <p:cNvPicPr>
            <a:picLocks noChangeAspect="1" noChangeArrowheads="1"/>
          </p:cNvPicPr>
          <p:nvPr/>
        </p:nvPicPr>
        <p:blipFill>
          <a:blip r:embed="rId3" cstate="print"/>
          <a:srcRect/>
          <a:stretch>
            <a:fillRect/>
          </a:stretch>
        </p:blipFill>
        <p:spPr bwMode="auto">
          <a:xfrm>
            <a:off x="4572000" y="3356992"/>
            <a:ext cx="2808312" cy="294721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lstStyle/>
          <a:p>
            <a:pPr>
              <a:lnSpc>
                <a:spcPct val="80000"/>
              </a:lnSpc>
            </a:pPr>
            <a:r>
              <a:rPr lang="uk-UA" altLang="ru-RU" dirty="0" err="1" smtClean="0"/>
              <a:t>McDonald's</a:t>
            </a:r>
            <a:r>
              <a:rPr lang="uk-UA" altLang="ru-RU" dirty="0" smtClean="0"/>
              <a:t> (</a:t>
            </a:r>
            <a:r>
              <a:rPr lang="uk-UA" altLang="ru-RU" dirty="0" err="1" smtClean="0"/>
              <a:t>Макдональдс</a:t>
            </a:r>
            <a:r>
              <a:rPr lang="uk-UA" altLang="ru-RU" dirty="0" smtClean="0"/>
              <a:t>) - «ресторани» швидкого харчування.</a:t>
            </a:r>
          </a:p>
          <a:p>
            <a:pPr>
              <a:lnSpc>
                <a:spcPct val="80000"/>
              </a:lnSpc>
            </a:pPr>
            <a:r>
              <a:rPr lang="uk-UA" altLang="ru-RU" dirty="0" err="1" smtClean="0"/>
              <a:t>Danon</a:t>
            </a:r>
            <a:r>
              <a:rPr lang="uk-UA" altLang="ru-RU" dirty="0" smtClean="0"/>
              <a:t> (</a:t>
            </a:r>
            <a:r>
              <a:rPr lang="uk-UA" altLang="ru-RU" dirty="0" err="1" smtClean="0"/>
              <a:t>Данон</a:t>
            </a:r>
            <a:r>
              <a:rPr lang="uk-UA" altLang="ru-RU" dirty="0" smtClean="0"/>
              <a:t>) - виробництво йогуртів, кефіру, сиру, дитячого харчування</a:t>
            </a:r>
          </a:p>
          <a:p>
            <a:pPr>
              <a:lnSpc>
                <a:spcPct val="80000"/>
              </a:lnSpc>
            </a:pPr>
            <a:r>
              <a:rPr lang="uk-UA" altLang="ru-RU" dirty="0" err="1" smtClean="0"/>
              <a:t>Mars</a:t>
            </a:r>
            <a:r>
              <a:rPr lang="uk-UA" altLang="ru-RU" dirty="0" smtClean="0"/>
              <a:t> (Марс) - виробництво шоколаду Марс, Снікерс, </a:t>
            </a:r>
            <a:r>
              <a:rPr lang="uk-UA" altLang="ru-RU" dirty="0" err="1" smtClean="0"/>
              <a:t>Твікс</a:t>
            </a:r>
            <a:r>
              <a:rPr lang="uk-UA" altLang="ru-RU" dirty="0" smtClean="0"/>
              <a:t>.</a:t>
            </a:r>
          </a:p>
          <a:p>
            <a:pPr>
              <a:lnSpc>
                <a:spcPct val="80000"/>
              </a:lnSpc>
            </a:pPr>
            <a:r>
              <a:rPr lang="uk-UA" altLang="ru-RU" dirty="0" err="1" smtClean="0"/>
              <a:t>PepsiCo</a:t>
            </a:r>
            <a:r>
              <a:rPr lang="uk-UA" altLang="ru-RU" dirty="0" smtClean="0"/>
              <a:t> (Пепсі-Кола) - напої Пепсі.</a:t>
            </a:r>
          </a:p>
          <a:p>
            <a:pPr>
              <a:lnSpc>
                <a:spcPct val="80000"/>
              </a:lnSpc>
            </a:pPr>
            <a:endParaRPr lang="ru-RU" altLang="ru-RU" sz="1800" dirty="0" smtClean="0"/>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539w.jpg"/>
          <p:cNvPicPr>
            <a:picLocks noChangeAspect="1"/>
          </p:cNvPicPr>
          <p:nvPr/>
        </p:nvPicPr>
        <p:blipFill>
          <a:blip r:embed="rId2" cstate="print"/>
          <a:stretch>
            <a:fillRect/>
          </a:stretch>
        </p:blipFill>
        <p:spPr>
          <a:xfrm>
            <a:off x="827584" y="4077072"/>
            <a:ext cx="2782887" cy="1428750"/>
          </a:xfrm>
          <a:prstGeom prst="rect">
            <a:avLst/>
          </a:prstGeom>
          <a:ln>
            <a:noFill/>
          </a:ln>
          <a:effectLst>
            <a:outerShdw blurRad="190500" algn="tl" rotWithShape="0">
              <a:srgbClr val="000000">
                <a:alpha val="70000"/>
              </a:srgbClr>
            </a:outerShdw>
          </a:effectLst>
        </p:spPr>
      </p:pic>
      <p:pic>
        <p:nvPicPr>
          <p:cNvPr id="5" name="Picture 17" descr="brend-Mcdonalds"/>
          <p:cNvPicPr>
            <a:picLocks noChangeAspect="1" noChangeArrowheads="1"/>
          </p:cNvPicPr>
          <p:nvPr/>
        </p:nvPicPr>
        <p:blipFill>
          <a:blip r:embed="rId3" cstate="print"/>
          <a:srcRect/>
          <a:stretch>
            <a:fillRect/>
          </a:stretch>
        </p:blipFill>
        <p:spPr bwMode="auto">
          <a:xfrm>
            <a:off x="4716016" y="3933056"/>
            <a:ext cx="2592388" cy="175101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lstStyle/>
          <a:p>
            <a:pPr>
              <a:lnSpc>
                <a:spcPct val="80000"/>
              </a:lnSpc>
            </a:pPr>
            <a:r>
              <a:rPr lang="uk-UA" altLang="ru-RU" dirty="0" smtClean="0"/>
              <a:t>Генетично модифіковані організми, одержані за допомогою методів молекулярної біології, з’явилися  у 80-х роках ХХ століття.</a:t>
            </a:r>
          </a:p>
          <a:p>
            <a:pPr>
              <a:lnSpc>
                <a:spcPct val="80000"/>
              </a:lnSpc>
            </a:pPr>
            <a:r>
              <a:rPr lang="uk-UA" altLang="ru-RU" dirty="0" smtClean="0"/>
              <a:t>Перший </a:t>
            </a:r>
            <a:r>
              <a:rPr lang="uk-UA" altLang="ru-RU" dirty="0" err="1" smtClean="0"/>
              <a:t>трансгенний</a:t>
            </a:r>
            <a:r>
              <a:rPr lang="uk-UA" altLang="ru-RU" dirty="0" smtClean="0"/>
              <a:t> організм (миша) був одержаний Дж. Гордоном у 1980 р.</a:t>
            </a:r>
          </a:p>
          <a:p>
            <a:pPr>
              <a:lnSpc>
                <a:spcPct val="80000"/>
              </a:lnSpc>
            </a:pPr>
            <a:r>
              <a:rPr lang="uk-UA" altLang="ru-RU" dirty="0" smtClean="0"/>
              <a:t>У 1994 р. в США вперше надійшли в торговельну мережу плоди генетично змінених томатів зі скороченим строком дозрівання.</a:t>
            </a:r>
            <a:r>
              <a:rPr lang="ru-RU" altLang="ru-RU" dirty="0" smtClean="0"/>
              <a:t> </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скачанные файлы.jpg"/>
          <p:cNvPicPr>
            <a:picLocks noGrp="1" noChangeAspect="1"/>
          </p:cNvPicPr>
          <p:nvPr>
            <p:ph idx="1"/>
          </p:nvPr>
        </p:nvPicPr>
        <p:blipFill>
          <a:blip r:embed="rId2" cstate="print"/>
          <a:stretch>
            <a:fillRect/>
          </a:stretch>
        </p:blipFill>
        <p:spPr>
          <a:xfrm>
            <a:off x="1619672" y="-531440"/>
            <a:ext cx="5768175" cy="7661319"/>
          </a:xfrm>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трансс5.jpg"/>
          <p:cNvPicPr>
            <a:picLocks noChangeAspect="1"/>
          </p:cNvPicPr>
          <p:nvPr/>
        </p:nvPicPr>
        <p:blipFill>
          <a:blip r:embed="rId2" cstate="print"/>
          <a:srcRect/>
          <a:stretch>
            <a:fillRect/>
          </a:stretch>
        </p:blipFill>
        <p:spPr bwMode="auto">
          <a:xfrm>
            <a:off x="-1" y="0"/>
            <a:ext cx="9393987" cy="6858000"/>
          </a:xfrm>
          <a:prstGeom prst="rect">
            <a:avLst/>
          </a:prstGeom>
          <a:ln>
            <a:noFill/>
          </a:ln>
          <a:effectLst>
            <a:outerShdw blurRad="190500" algn="tl" rotWithShape="0">
              <a:srgbClr val="000000">
                <a:alpha val="70000"/>
              </a:srgbClr>
            </a:outerShdw>
          </a:effectLst>
        </p:spPr>
      </p:pic>
      <p:sp>
        <p:nvSpPr>
          <p:cNvPr id="3" name="Содержимое 2"/>
          <p:cNvSpPr>
            <a:spLocks noGrp="1"/>
          </p:cNvSpPr>
          <p:nvPr>
            <p:ph idx="1"/>
          </p:nvPr>
        </p:nvSpPr>
        <p:spPr>
          <a:xfrm>
            <a:off x="457200" y="548680"/>
            <a:ext cx="8229600" cy="5577483"/>
          </a:xfrm>
        </p:spPr>
        <p:txBody>
          <a:bodyPr/>
          <a:lstStyle/>
          <a:p>
            <a:pPr>
              <a:lnSpc>
                <a:spcPct val="80000"/>
              </a:lnSpc>
            </a:pPr>
            <a:r>
              <a:rPr lang="uk-UA" altLang="ru-RU" dirty="0" smtClean="0">
                <a:solidFill>
                  <a:srgbClr val="FFFF00"/>
                </a:solidFill>
              </a:rPr>
              <a:t>ГМО використовують в біологічних та медичних дослідженнях, виробництві ліків та у сільському господарстві. </a:t>
            </a:r>
          </a:p>
          <a:p>
            <a:pPr>
              <a:lnSpc>
                <a:spcPct val="80000"/>
              </a:lnSpc>
            </a:pPr>
            <a:r>
              <a:rPr lang="uk-UA" altLang="ru-RU" dirty="0" smtClean="0">
                <a:solidFill>
                  <a:srgbClr val="FFFF00"/>
                </a:solidFill>
              </a:rPr>
              <a:t>За допомогою ГМО вивчаються закономірності розвитку деяких захворювань, процеси старіння та  регенерації. </a:t>
            </a:r>
          </a:p>
          <a:p>
            <a:pPr>
              <a:lnSpc>
                <a:spcPct val="80000"/>
              </a:lnSpc>
            </a:pPr>
            <a:r>
              <a:rPr lang="uk-UA" altLang="ru-RU" dirty="0" smtClean="0">
                <a:solidFill>
                  <a:srgbClr val="FFFF00"/>
                </a:solidFill>
              </a:rPr>
              <a:t>Найбільше вирощують генетично модифіковану сою, кукурудзу та бавовну</a:t>
            </a:r>
            <a:endParaRPr lang="ru-RU" dirty="0">
              <a:solidFill>
                <a:srgbClr val="FFFF00"/>
              </a:solidFill>
            </a:endParaRPr>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836712"/>
            <a:ext cx="8229600" cy="4525963"/>
          </a:xfrm>
        </p:spPr>
        <p:txBody>
          <a:bodyPr/>
          <a:lstStyle/>
          <a:p>
            <a:r>
              <a:rPr lang="uk-UA" altLang="ru-RU" dirty="0" smtClean="0"/>
              <a:t>На сьогоднішній день при створенні </a:t>
            </a:r>
            <a:r>
              <a:rPr lang="uk-UA" altLang="ru-RU" dirty="0" err="1" smtClean="0"/>
              <a:t>трансгенних</a:t>
            </a:r>
            <a:r>
              <a:rPr lang="uk-UA" altLang="ru-RU" dirty="0" smtClean="0"/>
              <a:t> тварин застосовують 5 методів:</a:t>
            </a:r>
          </a:p>
          <a:p>
            <a:pPr>
              <a:buNone/>
            </a:pPr>
            <a:r>
              <a:rPr lang="uk-UA" altLang="ru-RU" dirty="0" smtClean="0"/>
              <a:t>       1) введення ДНК у  яйцеклітину;</a:t>
            </a:r>
          </a:p>
          <a:p>
            <a:pPr>
              <a:buNone/>
            </a:pPr>
            <a:r>
              <a:rPr lang="uk-UA" altLang="ru-RU" dirty="0" smtClean="0"/>
              <a:t>       2) введення Д</a:t>
            </a:r>
            <a:r>
              <a:rPr lang="ru-RU" altLang="ru-RU" dirty="0" smtClean="0"/>
              <a:t>НК у </a:t>
            </a:r>
            <a:r>
              <a:rPr lang="ru-RU" altLang="ru-RU" dirty="0" err="1" smtClean="0"/>
              <a:t>стовбурові</a:t>
            </a:r>
            <a:r>
              <a:rPr lang="ru-RU" altLang="ru-RU" dirty="0" smtClean="0"/>
              <a:t> </a:t>
            </a:r>
            <a:r>
              <a:rPr lang="ru-RU" altLang="ru-RU" dirty="0" err="1" smtClean="0"/>
              <a:t>клітини</a:t>
            </a:r>
            <a:r>
              <a:rPr lang="ru-RU" altLang="ru-RU" dirty="0" smtClean="0"/>
              <a:t>;</a:t>
            </a:r>
            <a:endParaRPr lang="en-US" altLang="ru-RU" dirty="0" smtClean="0"/>
          </a:p>
          <a:p>
            <a:pPr>
              <a:buNone/>
            </a:pPr>
            <a:r>
              <a:rPr lang="en-US" altLang="ru-RU" dirty="0" smtClean="0"/>
              <a:t>       </a:t>
            </a:r>
            <a:r>
              <a:rPr lang="ru-RU" altLang="ru-RU" dirty="0" smtClean="0"/>
              <a:t> 3) </a:t>
            </a:r>
            <a:r>
              <a:rPr lang="uk-UA" altLang="ru-RU" dirty="0" smtClean="0"/>
              <a:t>введення ДНК за допомогою векторів на основі вірусів;</a:t>
            </a:r>
          </a:p>
          <a:p>
            <a:pPr>
              <a:buNone/>
            </a:pPr>
            <a:r>
              <a:rPr lang="uk-UA" altLang="ru-RU" dirty="0" smtClean="0"/>
              <a:t>        4) </a:t>
            </a:r>
            <a:r>
              <a:rPr lang="uk-UA" altLang="ru-RU" dirty="0" err="1" smtClean="0"/>
              <a:t>трансфекцію</a:t>
            </a:r>
            <a:r>
              <a:rPr lang="uk-UA" altLang="ru-RU" dirty="0" smtClean="0"/>
              <a:t>; </a:t>
            </a:r>
          </a:p>
          <a:p>
            <a:pPr>
              <a:buNone/>
            </a:pPr>
            <a:r>
              <a:rPr lang="uk-UA" altLang="ru-RU" dirty="0" smtClean="0"/>
              <a:t>        5) введення ДНК за допомогою </a:t>
            </a:r>
            <a:r>
              <a:rPr lang="uk-UA" altLang="ru-RU" dirty="0" err="1" smtClean="0"/>
              <a:t>ліпосом</a:t>
            </a:r>
            <a:r>
              <a:rPr lang="uk-UA" altLang="ru-RU" dirty="0" smtClean="0"/>
              <a:t>. </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30eaee05b033b12adf198079d19d9d9.jpg"/>
          <p:cNvPicPr>
            <a:picLocks noGrp="1" noChangeAspect="1"/>
          </p:cNvPicPr>
          <p:nvPr>
            <p:ph idx="1"/>
          </p:nvPr>
        </p:nvPicPr>
        <p:blipFill>
          <a:blip r:embed="rId2" cstate="print"/>
          <a:stretch>
            <a:fillRect/>
          </a:stretch>
        </p:blipFill>
        <p:spPr>
          <a:xfrm>
            <a:off x="0" y="0"/>
            <a:ext cx="9036496" cy="6858000"/>
          </a:xfrm>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транс43.jpg"/>
          <p:cNvPicPr>
            <a:picLocks noGrp="1" noChangeAspect="1"/>
          </p:cNvPicPr>
          <p:nvPr>
            <p:ph idx="1"/>
          </p:nvPr>
        </p:nvPicPr>
        <p:blipFill>
          <a:blip r:embed="rId2" cstate="print"/>
          <a:srcRect/>
          <a:stretch>
            <a:fillRect/>
          </a:stretch>
        </p:blipFill>
        <p:spPr bwMode="auto">
          <a:xfrm>
            <a:off x="2123728" y="836712"/>
            <a:ext cx="5379115" cy="5245968"/>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pple_or_frog_naturalist_if_ua.jpg"/>
          <p:cNvPicPr>
            <a:picLocks noGrp="1" noChangeAspect="1"/>
          </p:cNvPicPr>
          <p:nvPr>
            <p:ph idx="1"/>
          </p:nvPr>
        </p:nvPicPr>
        <p:blipFill>
          <a:blip r:embed="rId2" cstate="print"/>
          <a:stretch>
            <a:fillRect/>
          </a:stretch>
        </p:blipFill>
        <p:spPr>
          <a:xfrm>
            <a:off x="323528" y="2276872"/>
            <a:ext cx="4536683" cy="3861048"/>
          </a:xfrm>
        </p:spPr>
      </p:pic>
      <p:sp>
        <p:nvSpPr>
          <p:cNvPr id="2" name="Заголовок 1"/>
          <p:cNvSpPr>
            <a:spLocks noGrp="1"/>
          </p:cNvSpPr>
          <p:nvPr>
            <p:ph type="title"/>
          </p:nvPr>
        </p:nvSpPr>
        <p:spPr/>
        <p:txBody>
          <a:bodyPr/>
          <a:lstStyle/>
          <a:p>
            <a:endParaRPr lang="ru-RU"/>
          </a:p>
        </p:txBody>
      </p:sp>
      <p:pic>
        <p:nvPicPr>
          <p:cNvPr id="5" name="Рисунок 4" descr="gmo_1.jpg"/>
          <p:cNvPicPr>
            <a:picLocks noChangeAspect="1"/>
          </p:cNvPicPr>
          <p:nvPr/>
        </p:nvPicPr>
        <p:blipFill>
          <a:blip r:embed="rId3" cstate="print"/>
          <a:stretch>
            <a:fillRect/>
          </a:stretch>
        </p:blipFill>
        <p:spPr>
          <a:xfrm>
            <a:off x="4211960" y="476672"/>
            <a:ext cx="4320480" cy="338437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Другая 3">
      <a:dk1>
        <a:sysClr val="windowText" lastClr="000000"/>
      </a:dk1>
      <a:lt1>
        <a:srgbClr val="C58C00"/>
      </a:lt1>
      <a:dk2>
        <a:srgbClr val="595959"/>
      </a:dk2>
      <a:lt2>
        <a:srgbClr val="3891A7"/>
      </a:lt2>
      <a:accent1>
        <a:srgbClr val="B9D679"/>
      </a:accent1>
      <a:accent2>
        <a:srgbClr val="7030A0"/>
      </a:accent2>
      <a:accent3>
        <a:srgbClr val="637F26"/>
      </a:accent3>
      <a:accent4>
        <a:srgbClr val="84AA33"/>
      </a:accent4>
      <a:accent5>
        <a:srgbClr val="964305"/>
      </a:accent5>
      <a:accent6>
        <a:srgbClr val="354369"/>
      </a:accent6>
      <a:hlink>
        <a:srgbClr val="00B0F0"/>
      </a:hlink>
      <a:folHlink>
        <a:srgbClr val="AA8A14"/>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TotalTime>
  <Words>423</Words>
  <Application>Microsoft Office PowerPoint</Application>
  <PresentationFormat>Экран (4:3)</PresentationFormat>
  <Paragraphs>41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Открытая</vt:lpstr>
      <vt:lpstr>Трансгенні та химерні організми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5</cp:revision>
  <dcterms:created xsi:type="dcterms:W3CDTF">2015-01-18T16:41:18Z</dcterms:created>
  <dcterms:modified xsi:type="dcterms:W3CDTF">2015-01-18T20:07:03Z</dcterms:modified>
</cp:coreProperties>
</file>