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1" r:id="rId3"/>
    <p:sldId id="265" r:id="rId4"/>
    <p:sldId id="292" r:id="rId5"/>
    <p:sldId id="293" r:id="rId6"/>
    <p:sldId id="299" r:id="rId7"/>
    <p:sldId id="286" r:id="rId8"/>
    <p:sldId id="301" r:id="rId9"/>
    <p:sldId id="287" r:id="rId10"/>
    <p:sldId id="302" r:id="rId11"/>
    <p:sldId id="288" r:id="rId12"/>
    <p:sldId id="257" r:id="rId13"/>
    <p:sldId id="297" r:id="rId14"/>
    <p:sldId id="258" r:id="rId15"/>
    <p:sldId id="298" r:id="rId16"/>
    <p:sldId id="303" r:id="rId17"/>
    <p:sldId id="304" r:id="rId18"/>
    <p:sldId id="296" r:id="rId19"/>
    <p:sldId id="305" r:id="rId20"/>
    <p:sldId id="295" r:id="rId21"/>
    <p:sldId id="294" r:id="rId22"/>
    <p:sldId id="289" r:id="rId23"/>
    <p:sldId id="290" r:id="rId24"/>
    <p:sldId id="291" r:id="rId2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CFC"/>
    <a:srgbClr val="FDF58D"/>
    <a:srgbClr val="808080"/>
    <a:srgbClr val="E8E8E8"/>
    <a:srgbClr val="FFD84B"/>
    <a:srgbClr val="FFFFFF"/>
    <a:srgbClr val="CC3300"/>
    <a:srgbClr val="FFC3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 varScale="1">
        <p:scale>
          <a:sx n="107" d="100"/>
          <a:sy n="10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0B34452-CFFF-4AAE-A453-934168FC66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640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60E31C5-F2AA-4465-83D9-69BA7967EA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375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E31C5-F2AA-4465-83D9-69BA7967EA5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697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Freeform 40"/>
          <p:cNvSpPr>
            <a:spLocks/>
          </p:cNvSpPr>
          <p:nvPr/>
        </p:nvSpPr>
        <p:spPr bwMode="gray">
          <a:xfrm>
            <a:off x="0" y="6048375"/>
            <a:ext cx="2762250" cy="809625"/>
          </a:xfrm>
          <a:custGeom>
            <a:avLst/>
            <a:gdLst>
              <a:gd name="T0" fmla="*/ 0 w 1740"/>
              <a:gd name="T1" fmla="*/ 0 h 510"/>
              <a:gd name="T2" fmla="*/ 0 w 1740"/>
              <a:gd name="T3" fmla="*/ 510 h 510"/>
              <a:gd name="T4" fmla="*/ 1740 w 1740"/>
              <a:gd name="T5" fmla="*/ 510 h 510"/>
              <a:gd name="T6" fmla="*/ 1595 w 1740"/>
              <a:gd name="T7" fmla="*/ 30 h 510"/>
              <a:gd name="T8" fmla="*/ 0 w 1740"/>
              <a:gd name="T9" fmla="*/ 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113" name="Freeform 41"/>
          <p:cNvSpPr>
            <a:spLocks/>
          </p:cNvSpPr>
          <p:nvPr/>
        </p:nvSpPr>
        <p:spPr bwMode="gray">
          <a:xfrm>
            <a:off x="2590800" y="4705350"/>
            <a:ext cx="6400800" cy="2152650"/>
          </a:xfrm>
          <a:custGeom>
            <a:avLst/>
            <a:gdLst>
              <a:gd name="T0" fmla="*/ 1116 w 4032"/>
              <a:gd name="T1" fmla="*/ 0 h 1356"/>
              <a:gd name="T2" fmla="*/ 3840 w 4032"/>
              <a:gd name="T3" fmla="*/ 636 h 1356"/>
              <a:gd name="T4" fmla="*/ 4032 w 4032"/>
              <a:gd name="T5" fmla="*/ 1356 h 1356"/>
              <a:gd name="T6" fmla="*/ 288 w 4032"/>
              <a:gd name="T7" fmla="*/ 1356 h 1356"/>
              <a:gd name="T8" fmla="*/ 0 w 4032"/>
              <a:gd name="T9" fmla="*/ 828 h 1356"/>
              <a:gd name="T10" fmla="*/ 1116 w 4032"/>
              <a:gd name="T11" fmla="*/ 0 h 1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114" name="Freeform 42"/>
          <p:cNvSpPr>
            <a:spLocks/>
          </p:cNvSpPr>
          <p:nvPr/>
        </p:nvSpPr>
        <p:spPr bwMode="gray">
          <a:xfrm>
            <a:off x="4400550" y="781050"/>
            <a:ext cx="4743450" cy="5048250"/>
          </a:xfrm>
          <a:custGeom>
            <a:avLst/>
            <a:gdLst>
              <a:gd name="T0" fmla="*/ 510 w 2988"/>
              <a:gd name="T1" fmla="*/ 1098 h 3180"/>
              <a:gd name="T2" fmla="*/ 2280 w 2988"/>
              <a:gd name="T3" fmla="*/ 0 h 3180"/>
              <a:gd name="T4" fmla="*/ 2988 w 2988"/>
              <a:gd name="T5" fmla="*/ 342 h 3180"/>
              <a:gd name="T6" fmla="*/ 2988 w 2988"/>
              <a:gd name="T7" fmla="*/ 2772 h 3180"/>
              <a:gd name="T8" fmla="*/ 1452 w 2988"/>
              <a:gd name="T9" fmla="*/ 3060 h 3180"/>
              <a:gd name="T10" fmla="*/ 0 w 2988"/>
              <a:gd name="T11" fmla="*/ 2406 h 3180"/>
              <a:gd name="T12" fmla="*/ 510 w 2988"/>
              <a:gd name="T13" fmla="*/ 1098 h 3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115" name="Freeform 43"/>
          <p:cNvSpPr>
            <a:spLocks/>
          </p:cNvSpPr>
          <p:nvPr/>
        </p:nvSpPr>
        <p:spPr bwMode="gray">
          <a:xfrm>
            <a:off x="4800600" y="0"/>
            <a:ext cx="3276600" cy="2409825"/>
          </a:xfrm>
          <a:custGeom>
            <a:avLst/>
            <a:gdLst>
              <a:gd name="T0" fmla="*/ 0 w 2064"/>
              <a:gd name="T1" fmla="*/ 0 h 1518"/>
              <a:gd name="T2" fmla="*/ 276 w 2064"/>
              <a:gd name="T3" fmla="*/ 1518 h 1518"/>
              <a:gd name="T4" fmla="*/ 2064 w 2064"/>
              <a:gd name="T5" fmla="*/ 0 h 1518"/>
              <a:gd name="T6" fmla="*/ 0 w 2064"/>
              <a:gd name="T7" fmla="*/ 0 h 1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151" name="Freeform 79"/>
          <p:cNvSpPr>
            <a:spLocks/>
          </p:cNvSpPr>
          <p:nvPr/>
        </p:nvSpPr>
        <p:spPr bwMode="gray">
          <a:xfrm>
            <a:off x="0" y="0"/>
            <a:ext cx="6583363" cy="7267575"/>
          </a:xfrm>
          <a:custGeom>
            <a:avLst/>
            <a:gdLst>
              <a:gd name="T0" fmla="*/ 0 w 4014"/>
              <a:gd name="T1" fmla="*/ 0 h 4455"/>
              <a:gd name="T2" fmla="*/ 3612 w 4014"/>
              <a:gd name="T3" fmla="*/ 0 h 4455"/>
              <a:gd name="T4" fmla="*/ 3222 w 4014"/>
              <a:gd name="T5" fmla="*/ 3042 h 4455"/>
              <a:gd name="T6" fmla="*/ 0 w 4014"/>
              <a:gd name="T7" fmla="*/ 3744 h 4455"/>
              <a:gd name="T8" fmla="*/ 0 w 4014"/>
              <a:gd name="T9" fmla="*/ 0 h 4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117" name="Freeform 45"/>
          <p:cNvSpPr>
            <a:spLocks/>
          </p:cNvSpPr>
          <p:nvPr/>
        </p:nvSpPr>
        <p:spPr bwMode="gray">
          <a:xfrm>
            <a:off x="0" y="0"/>
            <a:ext cx="6372225" cy="7072313"/>
          </a:xfrm>
          <a:custGeom>
            <a:avLst/>
            <a:gdLst>
              <a:gd name="T0" fmla="*/ 0 w 4014"/>
              <a:gd name="T1" fmla="*/ 0 h 4455"/>
              <a:gd name="T2" fmla="*/ 3612 w 4014"/>
              <a:gd name="T3" fmla="*/ 0 h 4455"/>
              <a:gd name="T4" fmla="*/ 3222 w 4014"/>
              <a:gd name="T5" fmla="*/ 3042 h 4455"/>
              <a:gd name="T6" fmla="*/ 0 w 4014"/>
              <a:gd name="T7" fmla="*/ 3744 h 4455"/>
              <a:gd name="T8" fmla="*/ 0 w 4014"/>
              <a:gd name="T9" fmla="*/ 0 h 4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119" name="Line 47"/>
          <p:cNvSpPr>
            <a:spLocks noChangeShapeType="1"/>
          </p:cNvSpPr>
          <p:nvPr/>
        </p:nvSpPr>
        <p:spPr bwMode="gray">
          <a:xfrm>
            <a:off x="250825" y="1588"/>
            <a:ext cx="0" cy="6015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gray">
          <a:xfrm>
            <a:off x="1293813" y="1588"/>
            <a:ext cx="0" cy="62071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121" name="Line 49"/>
          <p:cNvSpPr>
            <a:spLocks noChangeShapeType="1"/>
          </p:cNvSpPr>
          <p:nvPr/>
        </p:nvSpPr>
        <p:spPr bwMode="gray">
          <a:xfrm>
            <a:off x="2338388" y="1588"/>
            <a:ext cx="0" cy="61833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122" name="Line 50"/>
          <p:cNvSpPr>
            <a:spLocks noChangeShapeType="1"/>
          </p:cNvSpPr>
          <p:nvPr/>
        </p:nvSpPr>
        <p:spPr bwMode="gray">
          <a:xfrm>
            <a:off x="3382963" y="1588"/>
            <a:ext cx="0" cy="5972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gray">
          <a:xfrm>
            <a:off x="4427538" y="1588"/>
            <a:ext cx="0" cy="5449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gray">
          <a:xfrm rot="5400000">
            <a:off x="2913063" y="-2654300"/>
            <a:ext cx="0" cy="5813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126" name="Line 54"/>
          <p:cNvSpPr>
            <a:spLocks noChangeShapeType="1"/>
          </p:cNvSpPr>
          <p:nvPr/>
        </p:nvSpPr>
        <p:spPr bwMode="gray">
          <a:xfrm rot="5400000">
            <a:off x="3006725" y="-1682750"/>
            <a:ext cx="0" cy="60007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127" name="Line 55"/>
          <p:cNvSpPr>
            <a:spLocks noChangeShapeType="1"/>
          </p:cNvSpPr>
          <p:nvPr/>
        </p:nvSpPr>
        <p:spPr bwMode="gray">
          <a:xfrm rot="5400000">
            <a:off x="3011488" y="-622300"/>
            <a:ext cx="0" cy="6010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128" name="Line 56"/>
          <p:cNvSpPr>
            <a:spLocks noChangeShapeType="1"/>
          </p:cNvSpPr>
          <p:nvPr/>
        </p:nvSpPr>
        <p:spPr bwMode="gray">
          <a:xfrm rot="5400000">
            <a:off x="2907507" y="548481"/>
            <a:ext cx="0" cy="5802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129" name="Line 57"/>
          <p:cNvSpPr>
            <a:spLocks noChangeShapeType="1"/>
          </p:cNvSpPr>
          <p:nvPr/>
        </p:nvSpPr>
        <p:spPr bwMode="gray">
          <a:xfrm rot="5400000">
            <a:off x="2666207" y="1854993"/>
            <a:ext cx="0" cy="53197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130" name="Line 58"/>
          <p:cNvSpPr>
            <a:spLocks noChangeShapeType="1"/>
          </p:cNvSpPr>
          <p:nvPr/>
        </p:nvSpPr>
        <p:spPr bwMode="gray">
          <a:xfrm rot="5400000">
            <a:off x="2115344" y="3472656"/>
            <a:ext cx="0" cy="42179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gray">
          <a:xfrm>
            <a:off x="2362200" y="277813"/>
            <a:ext cx="1012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gray">
          <a:xfrm>
            <a:off x="285750" y="2427288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gray">
          <a:xfrm>
            <a:off x="0" y="271463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gray">
          <a:xfrm>
            <a:off x="1331913" y="1588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3136" name="Freeform 64"/>
          <p:cNvSpPr>
            <a:spLocks/>
          </p:cNvSpPr>
          <p:nvPr/>
        </p:nvSpPr>
        <p:spPr bwMode="gray">
          <a:xfrm>
            <a:off x="2365375" y="4541838"/>
            <a:ext cx="1009650" cy="1033462"/>
          </a:xfrm>
          <a:custGeom>
            <a:avLst/>
            <a:gdLst>
              <a:gd name="T0" fmla="*/ 0 w 636"/>
              <a:gd name="T1" fmla="*/ 0 h 651"/>
              <a:gd name="T2" fmla="*/ 0 w 636"/>
              <a:gd name="T3" fmla="*/ 645 h 651"/>
              <a:gd name="T4" fmla="*/ 636 w 636"/>
              <a:gd name="T5" fmla="*/ 651 h 651"/>
              <a:gd name="T6" fmla="*/ 632 w 636"/>
              <a:gd name="T7" fmla="*/ 0 h 651"/>
              <a:gd name="T8" fmla="*/ 0 w 636"/>
              <a:gd name="T9" fmla="*/ 0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7150"/>
            <a:ext cx="2895600" cy="3143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fld id="{978FB470-5A50-4AA8-B33E-1AB9F8C5E65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gray">
          <a:xfrm>
            <a:off x="333375" y="4714875"/>
            <a:ext cx="13033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200">
                <a:latin typeface="Arial Black" pitchFamily="34" charset="0"/>
              </a:rPr>
              <a:t>L/O/G/O</a:t>
            </a:r>
          </a:p>
        </p:txBody>
      </p:sp>
      <p:grpSp>
        <p:nvGrpSpPr>
          <p:cNvPr id="3143" name="Group 71"/>
          <p:cNvGrpSpPr>
            <a:grpSpLocks/>
          </p:cNvGrpSpPr>
          <p:nvPr/>
        </p:nvGrpSpPr>
        <p:grpSpPr bwMode="auto">
          <a:xfrm>
            <a:off x="8077200" y="0"/>
            <a:ext cx="1076325" cy="6858000"/>
            <a:chOff x="5088" y="0"/>
            <a:chExt cx="678" cy="4320"/>
          </a:xfrm>
        </p:grpSpPr>
        <p:sp>
          <p:nvSpPr>
            <p:cNvPr id="3138" name="Freeform 66"/>
            <p:cNvSpPr>
              <a:spLocks/>
            </p:cNvSpPr>
            <p:nvPr userDrawn="1"/>
          </p:nvSpPr>
          <p:spPr bwMode="gray">
            <a:xfrm>
              <a:off x="5088" y="0"/>
              <a:ext cx="672" cy="702"/>
            </a:xfrm>
            <a:custGeom>
              <a:avLst/>
              <a:gdLst>
                <a:gd name="T0" fmla="*/ 0 w 672"/>
                <a:gd name="T1" fmla="*/ 432 h 720"/>
                <a:gd name="T2" fmla="*/ 288 w 672"/>
                <a:gd name="T3" fmla="*/ 0 h 720"/>
                <a:gd name="T4" fmla="*/ 672 w 672"/>
                <a:gd name="T5" fmla="*/ 0 h 720"/>
                <a:gd name="T6" fmla="*/ 672 w 672"/>
                <a:gd name="T7" fmla="*/ 720 h 720"/>
                <a:gd name="T8" fmla="*/ 0 w 672"/>
                <a:gd name="T9" fmla="*/ 432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3139" name="Freeform 67"/>
            <p:cNvSpPr>
              <a:spLocks/>
            </p:cNvSpPr>
            <p:nvPr userDrawn="1"/>
          </p:nvSpPr>
          <p:spPr bwMode="gray">
            <a:xfrm>
              <a:off x="5602" y="3496"/>
              <a:ext cx="164" cy="824"/>
            </a:xfrm>
            <a:custGeom>
              <a:avLst/>
              <a:gdLst>
                <a:gd name="T0" fmla="*/ 206 w 212"/>
                <a:gd name="T1" fmla="*/ 0 h 824"/>
                <a:gd name="T2" fmla="*/ 0 w 212"/>
                <a:gd name="T3" fmla="*/ 82 h 824"/>
                <a:gd name="T4" fmla="*/ 168 w 212"/>
                <a:gd name="T5" fmla="*/ 824 h 824"/>
                <a:gd name="T6" fmla="*/ 212 w 212"/>
                <a:gd name="T7" fmla="*/ 822 h 824"/>
                <a:gd name="T8" fmla="*/ 206 w 212"/>
                <a:gd name="T9" fmla="*/ 0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3152" name="Rectangle 80"/>
          <p:cNvSpPr>
            <a:spLocks noChangeArrowheads="1"/>
          </p:cNvSpPr>
          <p:nvPr/>
        </p:nvSpPr>
        <p:spPr bwMode="gray">
          <a:xfrm>
            <a:off x="5495925" y="1333500"/>
            <a:ext cx="660400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gray">
          <a:xfrm>
            <a:off x="5480050" y="1588"/>
            <a:ext cx="0" cy="4238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154" name="Rectangle 82"/>
          <p:cNvSpPr>
            <a:spLocks noChangeArrowheads="1"/>
          </p:cNvSpPr>
          <p:nvPr/>
        </p:nvSpPr>
        <p:spPr bwMode="gray">
          <a:xfrm>
            <a:off x="4457700" y="349567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33375" y="1884363"/>
            <a:ext cx="8229600" cy="1470025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pic>
        <p:nvPicPr>
          <p:cNvPr id="3155" name="Picture 83" descr="wa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9" t="16374" b="27486"/>
          <a:stretch>
            <a:fillRect/>
          </a:stretch>
        </p:blipFill>
        <p:spPr bwMode="gray">
          <a:xfrm rot="393398">
            <a:off x="2667000" y="609600"/>
            <a:ext cx="2663825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3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3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3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3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31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mph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mph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9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" grpId="0" animBg="1"/>
      <p:bldP spid="3112" grpId="1" animBg="1"/>
      <p:bldP spid="3112" grpId="2" animBg="1"/>
      <p:bldP spid="3112" grpId="3" animBg="1"/>
      <p:bldP spid="3113" grpId="0" animBg="1"/>
      <p:bldP spid="3113" grpId="1" animBg="1"/>
      <p:bldP spid="3113" grpId="2" animBg="1"/>
      <p:bldP spid="3113" grpId="3" animBg="1"/>
      <p:bldP spid="3114" grpId="0" animBg="1"/>
      <p:bldP spid="3114" grpId="1" animBg="1"/>
      <p:bldP spid="3114" grpId="2" animBg="1"/>
      <p:bldP spid="3114" grpId="3" animBg="1"/>
      <p:bldP spid="3115" grpId="0" animBg="1"/>
      <p:bldP spid="3115" grpId="1" animBg="1"/>
      <p:bldP spid="3115" grpId="2" animBg="1"/>
      <p:bldP spid="3115" grpId="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448E9-BC49-4AAA-8DF2-F74BED2C03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1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DF8F4E-AB42-4183-858E-DE71A9D29E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83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30F220B-47FA-4546-9811-73A5606380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521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F36D2BA-E74D-431F-9653-1DFC8EA0CE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270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184BE2B-73EC-4D54-905F-4515A93E81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24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E9BF1B0-4685-4311-860F-3C4D1CB1D9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23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0C4EE3A-5AC0-4851-B747-6A64AC711D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2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8DA23D-DE33-421C-8C20-D813B9D78E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645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05F9AF-FDDE-4BC0-8A24-19C425534C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05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27E27D-3211-4247-AB34-F6E834422A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7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FA204-3E88-4D07-B304-AA3EFAFB28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519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B440BB-C7D9-45C6-BAB5-F3201FF181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23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FCA6D-86DB-42CC-82FC-7879CC7AB8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20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61083D-B4F8-493F-AF84-512A0D13FE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043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48C4B-3065-40CD-8C92-2A07E081A2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02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>
              <a:gd name="T0" fmla="*/ 5766 w 5768"/>
              <a:gd name="T1" fmla="*/ 605 h 4329"/>
              <a:gd name="T2" fmla="*/ 5768 w 5768"/>
              <a:gd name="T3" fmla="*/ 4325 h 4329"/>
              <a:gd name="T4" fmla="*/ 1082 w 5768"/>
              <a:gd name="T5" fmla="*/ 4329 h 4329"/>
              <a:gd name="T6" fmla="*/ 13 w 5768"/>
              <a:gd name="T7" fmla="*/ 3351 h 4329"/>
              <a:gd name="T8" fmla="*/ 0 w 5768"/>
              <a:gd name="T9" fmla="*/ 0 h 4329"/>
              <a:gd name="T10" fmla="*/ 2428 w 5768"/>
              <a:gd name="T11" fmla="*/ 7 h 4329"/>
              <a:gd name="T12" fmla="*/ 5766 w 5768"/>
              <a:gd name="T13" fmla="*/ 605 h 4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>
              <a:gd name="T0" fmla="*/ 0 w 1089"/>
              <a:gd name="T1" fmla="*/ 0 h 1100"/>
              <a:gd name="T2" fmla="*/ 0 w 1089"/>
              <a:gd name="T3" fmla="*/ 1100 h 1100"/>
              <a:gd name="T4" fmla="*/ 1089 w 1089"/>
              <a:gd name="T5" fmla="*/ 1100 h 1100"/>
              <a:gd name="T6" fmla="*/ 0 w 1089"/>
              <a:gd name="T7" fmla="*/ 0 h 1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0597EEE-F2AC-422C-89EA-D7EF1F78105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60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>
              <a:gd name="T0" fmla="*/ 3130 w 3130"/>
              <a:gd name="T1" fmla="*/ 453 h 453"/>
              <a:gd name="T2" fmla="*/ 3130 w 3130"/>
              <a:gd name="T3" fmla="*/ 0 h 453"/>
              <a:gd name="T4" fmla="*/ 0 w 3130"/>
              <a:gd name="T5" fmla="*/ 0 h 453"/>
              <a:gd name="T6" fmla="*/ 3130 w 3130"/>
              <a:gd name="T7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25438"/>
            <a:ext cx="8229600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pic>
        <p:nvPicPr>
          <p:cNvPr id="1061" name="Picture 37" descr="water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3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animBg="1"/>
      <p:bldP spid="1060" grpId="0" animBg="1"/>
      <p:bldP spid="1026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7.jpeg"/><Relationship Id="rId4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pti.kiev.ua/uroki/uroki8/248-kharakteristika-porozhnin-tila-u-tvarin-riznikh.html" TargetMode="External"/><Relationship Id="rId2" Type="http://schemas.openxmlformats.org/officeDocument/2006/relationships/hyperlink" Target="http://uk.wikipedia.org/wiki/%D0%9F%D0%BE%D1%80%D0%BE%D0%B6%D0%BD%D0%B8%D0%BD%D0%B0_%D1%82%D1%96%D0%BB%D0%B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ltsyn.ucoz.ru/course/42BD65A05B0D17E5C2256F5B00501BC3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228600" y="1970088"/>
            <a:ext cx="8229600" cy="1470025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r>
              <a:rPr lang="ru-RU" dirty="0" err="1" smtClean="0"/>
              <a:t>Порожнини</a:t>
            </a:r>
            <a:r>
              <a:rPr lang="ru-RU" dirty="0" smtClean="0"/>
              <a:t> т</a:t>
            </a:r>
            <a:r>
              <a:rPr lang="uk-UA" dirty="0" err="1" smtClean="0"/>
              <a:t>іла</a:t>
            </a:r>
            <a:r>
              <a:rPr lang="uk-UA" dirty="0" smtClean="0"/>
              <a:t> тварин</a:t>
            </a:r>
            <a:br>
              <a:rPr lang="uk-UA" dirty="0" smtClean="0"/>
            </a:b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84168" y="4437112"/>
            <a:ext cx="2592288" cy="1368152"/>
          </a:xfrm>
        </p:spPr>
        <p:txBody>
          <a:bodyPr/>
          <a:lstStyle/>
          <a:p>
            <a:r>
              <a:rPr lang="uk-UA" b="1" dirty="0" smtClean="0">
                <a:solidFill>
                  <a:srgbClr val="7030A0"/>
                </a:solidFill>
              </a:rPr>
              <a:t>Підготувала</a:t>
            </a:r>
          </a:p>
          <a:p>
            <a:r>
              <a:rPr lang="uk-UA" b="1" dirty="0">
                <a:solidFill>
                  <a:srgbClr val="7030A0"/>
                </a:solidFill>
              </a:rPr>
              <a:t>у</a:t>
            </a:r>
            <a:r>
              <a:rPr lang="uk-UA" b="1" dirty="0" smtClean="0">
                <a:solidFill>
                  <a:srgbClr val="7030A0"/>
                </a:solidFill>
              </a:rPr>
              <a:t>чениця 10-Б класу</a:t>
            </a:r>
          </a:p>
          <a:p>
            <a:r>
              <a:rPr lang="uk-UA" b="1" dirty="0" smtClean="0">
                <a:solidFill>
                  <a:srgbClr val="7030A0"/>
                </a:solidFill>
              </a:rPr>
              <a:t>ЗОШ І-ІІІ ст. № 11</a:t>
            </a:r>
          </a:p>
          <a:p>
            <a:r>
              <a:rPr lang="uk-UA" b="1" dirty="0" err="1" smtClean="0">
                <a:solidFill>
                  <a:srgbClr val="7030A0"/>
                </a:solidFill>
              </a:rPr>
              <a:t>Відняк</a:t>
            </a:r>
            <a:r>
              <a:rPr lang="uk-UA" b="1" dirty="0" smtClean="0">
                <a:solidFill>
                  <a:srgbClr val="7030A0"/>
                </a:solidFill>
              </a:rPr>
              <a:t> Людмила</a:t>
            </a:r>
            <a:endParaRPr lang="en-US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0" y="371284"/>
            <a:ext cx="5040561" cy="37804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700808"/>
            <a:ext cx="2628900" cy="26003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71284"/>
            <a:ext cx="3800475" cy="56949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7" y="4301133"/>
            <a:ext cx="3720745" cy="229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74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Вторинна порожнина тіла</a:t>
            </a:r>
            <a:endParaRPr lang="uk-UA" dirty="0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107504" y="1600200"/>
            <a:ext cx="9036496" cy="4525963"/>
          </a:xfrm>
        </p:spPr>
        <p:txBody>
          <a:bodyPr/>
          <a:lstStyle/>
          <a:p>
            <a:r>
              <a:rPr lang="uk-UA" sz="2400" dirty="0"/>
              <a:t>Вторинна порожнина тіла (</a:t>
            </a:r>
            <a:r>
              <a:rPr lang="uk-UA" sz="2400" b="1" i="1" dirty="0" err="1" smtClean="0">
                <a:solidFill>
                  <a:schemeClr val="tx2"/>
                </a:solidFill>
              </a:rPr>
              <a:t>целом</a:t>
            </a:r>
            <a:r>
              <a:rPr lang="uk-UA" sz="2400" dirty="0" smtClean="0"/>
              <a:t>), це простір </a:t>
            </a:r>
            <a:r>
              <a:rPr lang="uk-UA" sz="2400" dirty="0"/>
              <a:t>між стінкою тіла і внутрішніми органами; обмежена власними епітеліальними оболонками і </a:t>
            </a:r>
            <a:r>
              <a:rPr lang="uk-UA" sz="2400" dirty="0" smtClean="0"/>
              <a:t>заповнена </a:t>
            </a:r>
            <a:r>
              <a:rPr lang="uk-UA" sz="2400" dirty="0"/>
              <a:t>рідиною.</a:t>
            </a:r>
          </a:p>
          <a:p>
            <a:r>
              <a:rPr lang="uk-UA" sz="2400" dirty="0"/>
              <a:t>Основна функція </a:t>
            </a:r>
            <a:r>
              <a:rPr lang="uk-UA" sz="2400" dirty="0" err="1"/>
              <a:t>целома</a:t>
            </a:r>
            <a:r>
              <a:rPr lang="uk-UA" sz="2400" dirty="0"/>
              <a:t> - опорна: він служить рідким скелетом, завдяки якому можливі скорочення мускулатури стінки тіла</a:t>
            </a:r>
            <a:r>
              <a:rPr lang="uk-UA" sz="2400" dirty="0" smtClean="0"/>
              <a:t>.</a:t>
            </a:r>
          </a:p>
          <a:p>
            <a:r>
              <a:rPr lang="uk-UA" sz="2400" dirty="0" smtClean="0"/>
              <a:t> </a:t>
            </a:r>
            <a:r>
              <a:rPr lang="uk-UA" sz="2400" dirty="0"/>
              <a:t>Внутрішні органи, оточені </a:t>
            </a:r>
            <a:r>
              <a:rPr lang="uk-UA" sz="2400" dirty="0" err="1" smtClean="0"/>
              <a:t>целомічною</a:t>
            </a:r>
            <a:r>
              <a:rPr lang="uk-UA" sz="2400" dirty="0" smtClean="0"/>
              <a:t> </a:t>
            </a:r>
            <a:r>
              <a:rPr lang="uk-UA" sz="2400" dirty="0"/>
              <a:t>рідиною, не закріплені жорстко і можуть вільно рости. Крім </a:t>
            </a:r>
            <a:r>
              <a:rPr lang="uk-UA" sz="2400" dirty="0" smtClean="0"/>
              <a:t>того </a:t>
            </a:r>
            <a:r>
              <a:rPr lang="uk-UA" sz="2400" dirty="0" err="1" smtClean="0"/>
              <a:t>целом</a:t>
            </a:r>
            <a:r>
              <a:rPr lang="uk-UA" sz="2400" dirty="0" smtClean="0"/>
              <a:t>, </a:t>
            </a:r>
            <a:r>
              <a:rPr lang="uk-UA" sz="2400" dirty="0"/>
              <a:t>загалом підтримує постійність внутрішнього середовища організму, бере участь у фізіологічних процесах (диханні, виділення та ін</a:t>
            </a:r>
            <a:r>
              <a:rPr lang="uk-UA" sz="2400" dirty="0" smtClean="0"/>
              <a:t>.)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29988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784976" cy="1080120"/>
          </a:xfrm>
        </p:spPr>
        <p:txBody>
          <a:bodyPr/>
          <a:lstStyle/>
          <a:p>
            <a:pPr algn="ctr"/>
            <a:r>
              <a:rPr lang="uk-UA" sz="4000" dirty="0" smtClean="0"/>
              <a:t>Тварини з вторинною порожниною тіла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1556792"/>
            <a:ext cx="89644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uk-UA" sz="3600" dirty="0" smtClean="0"/>
              <a:t>Кільчасті черви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uk-UA" sz="3600" dirty="0" smtClean="0"/>
              <a:t>Молюски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uk-UA" sz="3600" dirty="0" smtClean="0"/>
              <a:t>Ланцетники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uk-UA" sz="3600" dirty="0" smtClean="0"/>
              <a:t>Риби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uk-UA" sz="3600" dirty="0" smtClean="0"/>
              <a:t>Земноводні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uk-UA" sz="3600" dirty="0" smtClean="0"/>
              <a:t>Плазуни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uk-UA" sz="3600" dirty="0" smtClean="0"/>
              <a:t>Птахи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uk-UA" sz="3600" dirty="0" smtClean="0"/>
              <a:t>Ссавці</a:t>
            </a:r>
            <a:endParaRPr lang="uk-U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План будови хордових</a:t>
            </a:r>
            <a:endParaRPr lang="ru-RU" dirty="0"/>
          </a:p>
        </p:txBody>
      </p:sp>
      <p:pic>
        <p:nvPicPr>
          <p:cNvPr id="4" name="Содержимое 3" descr="IMG.jpg"/>
          <p:cNvPicPr>
            <a:picLocks noGrp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40000"/>
          </a:blip>
          <a:srcRect l="19400" t="647"/>
          <a:stretch>
            <a:fillRect/>
          </a:stretch>
        </p:blipFill>
        <p:spPr>
          <a:xfrm rot="5400000">
            <a:off x="2526327" y="-776913"/>
            <a:ext cx="4091346" cy="9217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Кільчасті черви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033"/>
            <a:ext cx="9137538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9100" y="1268760"/>
            <a:ext cx="79693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ru-RU" sz="2600" dirty="0"/>
              <a:t>Целом </a:t>
            </a:r>
            <a:r>
              <a:rPr lang="ru-RU" sz="2600" dirty="0" err="1" smtClean="0"/>
              <a:t>поділений</a:t>
            </a:r>
            <a:r>
              <a:rPr lang="ru-RU" sz="2600" dirty="0" smtClean="0"/>
              <a:t> </a:t>
            </a:r>
            <a:r>
              <a:rPr lang="ru-RU" sz="2600" dirty="0"/>
              <a:t>перегородками на </a:t>
            </a:r>
            <a:r>
              <a:rPr lang="ru-RU" sz="2600" dirty="0" err="1"/>
              <a:t>сегменти</a:t>
            </a:r>
            <a:r>
              <a:rPr lang="ru-RU" sz="2600" dirty="0"/>
              <a:t>, </a:t>
            </a:r>
            <a:r>
              <a:rPr lang="ru-RU" sz="2600" dirty="0" err="1"/>
              <a:t>які</a:t>
            </a:r>
            <a:r>
              <a:rPr lang="ru-RU" sz="2600" dirty="0"/>
              <a:t> </a:t>
            </a:r>
            <a:r>
              <a:rPr lang="ru-RU" sz="2600" dirty="0" err="1"/>
              <a:t>представлені</a:t>
            </a:r>
            <a:r>
              <a:rPr lang="ru-RU" sz="2600" dirty="0"/>
              <a:t> як </a:t>
            </a:r>
            <a:r>
              <a:rPr lang="ru-RU" sz="2600" dirty="0" err="1"/>
              <a:t>зовнішні</a:t>
            </a:r>
            <a:r>
              <a:rPr lang="ru-RU" sz="2600" dirty="0"/>
              <a:t> </a:t>
            </a:r>
            <a:r>
              <a:rPr lang="ru-RU" sz="2600" dirty="0" err="1" smtClean="0"/>
              <a:t>кільця</a:t>
            </a:r>
            <a:r>
              <a:rPr lang="ru-RU" sz="2600" dirty="0" smtClean="0"/>
              <a:t>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2600" dirty="0" smtClean="0"/>
              <a:t>У </a:t>
            </a:r>
            <a:r>
              <a:rPr lang="ru-RU" sz="2600" dirty="0" err="1"/>
              <a:t>кільчастих</a:t>
            </a:r>
            <a:r>
              <a:rPr lang="ru-RU" sz="2600" dirty="0"/>
              <a:t> </a:t>
            </a:r>
            <a:r>
              <a:rPr lang="ru-RU" sz="2600" dirty="0" err="1"/>
              <a:t>червів</a:t>
            </a:r>
            <a:r>
              <a:rPr lang="ru-RU" sz="2600" dirty="0"/>
              <a:t> </a:t>
            </a:r>
            <a:r>
              <a:rPr lang="ru-RU" sz="2600" dirty="0" err="1"/>
              <a:t>порожнина</a:t>
            </a:r>
            <a:r>
              <a:rPr lang="ru-RU" sz="2600" dirty="0"/>
              <a:t> </a:t>
            </a:r>
            <a:r>
              <a:rPr lang="ru-RU" sz="2600" dirty="0" err="1"/>
              <a:t>тіла</a:t>
            </a:r>
            <a:r>
              <a:rPr lang="ru-RU" sz="2600" dirty="0"/>
              <a:t> </a:t>
            </a:r>
            <a:r>
              <a:rPr lang="ru-RU" sz="2600" dirty="0" err="1" smtClean="0"/>
              <a:t>вистелина</a:t>
            </a:r>
            <a:r>
              <a:rPr lang="ru-RU" sz="2600" dirty="0" smtClean="0"/>
              <a:t> </a:t>
            </a:r>
            <a:r>
              <a:rPr lang="ru-RU" sz="2600" dirty="0" err="1"/>
              <a:t>мезодермальним</a:t>
            </a:r>
            <a:r>
              <a:rPr lang="ru-RU" sz="2600" dirty="0"/>
              <a:t> </a:t>
            </a:r>
            <a:r>
              <a:rPr lang="ru-RU" sz="2600" dirty="0" err="1"/>
              <a:t>епітелієм</a:t>
            </a:r>
            <a:r>
              <a:rPr lang="ru-RU" sz="2600" dirty="0" smtClean="0"/>
              <a:t>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2600" dirty="0" err="1"/>
              <a:t>П</a:t>
            </a:r>
            <a:r>
              <a:rPr lang="ru-RU" sz="2600" dirty="0" err="1" smtClean="0"/>
              <a:t>орожнина</a:t>
            </a:r>
            <a:r>
              <a:rPr lang="ru-RU" sz="2600" dirty="0" smtClean="0"/>
              <a:t> </a:t>
            </a:r>
            <a:r>
              <a:rPr lang="ru-RU" sz="2600" dirty="0" err="1"/>
              <a:t>заповнена</a:t>
            </a:r>
            <a:r>
              <a:rPr lang="ru-RU" sz="2600" dirty="0"/>
              <a:t> </a:t>
            </a:r>
            <a:r>
              <a:rPr lang="ru-RU" sz="2600" dirty="0" err="1"/>
              <a:t>рідиною</a:t>
            </a:r>
            <a:r>
              <a:rPr lang="ru-RU" sz="2600" dirty="0"/>
              <a:t> з </a:t>
            </a:r>
            <a:r>
              <a:rPr lang="ru-RU" sz="2600" dirty="0" err="1"/>
              <a:t>клітинними</a:t>
            </a:r>
            <a:r>
              <a:rPr lang="ru-RU" sz="2600" dirty="0"/>
              <a:t> </a:t>
            </a:r>
            <a:r>
              <a:rPr lang="ru-RU" sz="2600" dirty="0" err="1" smtClean="0"/>
              <a:t>елементами</a:t>
            </a:r>
            <a:r>
              <a:rPr lang="ru-RU" sz="2600" dirty="0" smtClean="0"/>
              <a:t>.</a:t>
            </a:r>
            <a:endParaRPr lang="ru-RU" sz="2600" dirty="0"/>
          </a:p>
          <a:p>
            <a:pPr algn="l"/>
            <a:endParaRPr lang="ru-RU" sz="2400" dirty="0" smtClean="0"/>
          </a:p>
          <a:p>
            <a:pPr algn="l"/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8229600" cy="927100"/>
          </a:xfrm>
        </p:spPr>
        <p:txBody>
          <a:bodyPr/>
          <a:lstStyle/>
          <a:p>
            <a:pPr algn="ctr"/>
            <a:r>
              <a:rPr lang="uk-UA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Гідроскелет</a:t>
            </a:r>
            <a:r>
              <a:rPr lang="uk-UA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 рахунок порожнинної рідини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0922" y="4753509"/>
            <a:ext cx="3675006" cy="178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00174"/>
            <a:ext cx="4214842" cy="3161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5393" y="1500174"/>
            <a:ext cx="4148299" cy="3185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7158" y="4762639"/>
            <a:ext cx="45028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dirty="0"/>
              <a:t>У </a:t>
            </a:r>
            <a:r>
              <a:rPr lang="ru-RU" sz="2000" dirty="0" err="1"/>
              <a:t>круглих</a:t>
            </a:r>
            <a:r>
              <a:rPr lang="ru-RU" sz="2000" dirty="0"/>
              <a:t> </a:t>
            </a:r>
            <a:r>
              <a:rPr lang="ru-RU" sz="2000" dirty="0" err="1"/>
              <a:t>черв’яків</a:t>
            </a:r>
            <a:r>
              <a:rPr lang="ru-RU" sz="2000" dirty="0"/>
              <a:t> </a:t>
            </a:r>
            <a:r>
              <a:rPr lang="ru-RU" sz="2000" dirty="0" err="1"/>
              <a:t>порожнинна</a:t>
            </a:r>
            <a:r>
              <a:rPr lang="ru-RU" sz="2000" dirty="0"/>
              <a:t> </a:t>
            </a:r>
            <a:r>
              <a:rPr lang="ru-RU" sz="2000" dirty="0" err="1"/>
              <a:t>рідина</a:t>
            </a:r>
            <a:r>
              <a:rPr lang="ru-RU" sz="2000" dirty="0"/>
              <a:t> </a:t>
            </a:r>
            <a:r>
              <a:rPr lang="ru-RU" sz="2000" dirty="0" err="1"/>
              <a:t>ізсередини</a:t>
            </a:r>
            <a:r>
              <a:rPr lang="ru-RU" sz="2000" dirty="0"/>
              <a:t> </a:t>
            </a:r>
            <a:r>
              <a:rPr lang="ru-RU" sz="2000" dirty="0" err="1"/>
              <a:t>тисне</a:t>
            </a:r>
            <a:r>
              <a:rPr lang="ru-RU" sz="2000" dirty="0"/>
              <a:t> на </a:t>
            </a:r>
            <a:r>
              <a:rPr lang="ru-RU" sz="2000" dirty="0" err="1"/>
              <a:t>шкірно-мускульний</a:t>
            </a:r>
            <a:r>
              <a:rPr lang="ru-RU" sz="2000" dirty="0"/>
              <a:t> </a:t>
            </a:r>
            <a:r>
              <a:rPr lang="ru-RU" sz="2000" dirty="0" err="1"/>
              <a:t>мішок</a:t>
            </a:r>
            <a:r>
              <a:rPr lang="ru-RU" sz="2000" dirty="0"/>
              <a:t>, </a:t>
            </a:r>
            <a:r>
              <a:rPr lang="ru-RU" sz="2000" dirty="0" err="1"/>
              <a:t>завдяки</a:t>
            </a:r>
            <a:r>
              <a:rPr lang="ru-RU" sz="2000" dirty="0"/>
              <a:t> </a:t>
            </a:r>
            <a:r>
              <a:rPr lang="ru-RU" sz="2000" dirty="0" err="1"/>
              <a:t>чому</a:t>
            </a:r>
            <a:r>
              <a:rPr lang="ru-RU" sz="2000" dirty="0"/>
              <a:t> </a:t>
            </a:r>
            <a:r>
              <a:rPr lang="ru-RU" sz="2000" dirty="0" err="1"/>
              <a:t>тіло</a:t>
            </a:r>
            <a:r>
              <a:rPr lang="ru-RU" sz="2000" dirty="0"/>
              <a:t> </a:t>
            </a:r>
            <a:r>
              <a:rPr lang="ru-RU" sz="2000" dirty="0" err="1"/>
              <a:t>надто</a:t>
            </a:r>
            <a:r>
              <a:rPr lang="ru-RU" sz="2000" dirty="0"/>
              <a:t> </a:t>
            </a:r>
            <a:r>
              <a:rPr lang="ru-RU" sz="2000" dirty="0" err="1"/>
              <a:t>напружене</a:t>
            </a:r>
            <a:r>
              <a:rPr lang="ru-RU" sz="2000" dirty="0"/>
              <a:t>, тому </a:t>
            </a:r>
            <a:r>
              <a:rPr lang="ru-RU" sz="2000" dirty="0" err="1"/>
              <a:t>порожнина</a:t>
            </a:r>
            <a:r>
              <a:rPr lang="ru-RU" sz="2000" dirty="0"/>
              <a:t> </a:t>
            </a:r>
            <a:r>
              <a:rPr lang="ru-RU" sz="2000" dirty="0" err="1"/>
              <a:t>тіла</a:t>
            </a:r>
            <a:r>
              <a:rPr lang="ru-RU" sz="2000" dirty="0"/>
              <a:t> </a:t>
            </a:r>
            <a:r>
              <a:rPr lang="ru-RU" sz="2000" dirty="0" err="1"/>
              <a:t>виконує</a:t>
            </a:r>
            <a:r>
              <a:rPr lang="ru-RU" sz="2000" dirty="0"/>
              <a:t> </a:t>
            </a:r>
            <a:r>
              <a:rPr lang="ru-RU" sz="2000" dirty="0" err="1"/>
              <a:t>функцію</a:t>
            </a:r>
            <a:r>
              <a:rPr lang="ru-RU" sz="2000" dirty="0"/>
              <a:t> </a:t>
            </a:r>
            <a:r>
              <a:rPr lang="ru-RU" sz="2000" dirty="0" err="1"/>
              <a:t>гідроскелету</a:t>
            </a:r>
            <a:r>
              <a:rPr lang="ru-RU" sz="20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Молюски</a:t>
            </a:r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8" y="1196752"/>
            <a:ext cx="6076731" cy="37395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240" y="1412776"/>
            <a:ext cx="2975551" cy="235535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51522" y="5013176"/>
            <a:ext cx="55173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dirty="0"/>
              <a:t>У </a:t>
            </a:r>
            <a:r>
              <a:rPr lang="ru-RU" sz="2400" dirty="0" err="1"/>
              <a:t>молюсків</a:t>
            </a:r>
            <a:r>
              <a:rPr lang="ru-RU" sz="2400" dirty="0"/>
              <a:t> </a:t>
            </a:r>
            <a:r>
              <a:rPr lang="ru-RU" sz="2400" dirty="0" err="1"/>
              <a:t>вторинна</a:t>
            </a:r>
            <a:r>
              <a:rPr lang="ru-RU" sz="2400" dirty="0"/>
              <a:t> </a:t>
            </a:r>
            <a:r>
              <a:rPr lang="ru-RU" sz="2400" dirty="0" err="1"/>
              <a:t>порожнина</a:t>
            </a:r>
            <a:r>
              <a:rPr lang="ru-RU" sz="2400" dirty="0"/>
              <a:t> </a:t>
            </a:r>
            <a:r>
              <a:rPr lang="ru-RU" sz="2400" dirty="0" err="1"/>
              <a:t>частково</a:t>
            </a:r>
            <a:r>
              <a:rPr lang="ru-RU" sz="2400" dirty="0"/>
              <a:t> </a:t>
            </a:r>
            <a:r>
              <a:rPr lang="ru-RU" sz="2400" dirty="0" err="1"/>
              <a:t>редукована</a:t>
            </a:r>
            <a:r>
              <a:rPr lang="ru-RU" sz="2400" dirty="0"/>
              <a:t>, є </a:t>
            </a:r>
            <a:r>
              <a:rPr lang="ru-RU" sz="2400" dirty="0" err="1"/>
              <a:t>залишки</a:t>
            </a:r>
            <a:r>
              <a:rPr lang="ru-RU" sz="2400" dirty="0"/>
              <a:t> </a:t>
            </a:r>
            <a:r>
              <a:rPr lang="ru-RU" sz="2400" dirty="0" err="1"/>
              <a:t>первинної</a:t>
            </a:r>
            <a:r>
              <a:rPr lang="ru-RU" sz="2400" dirty="0"/>
              <a:t> </a:t>
            </a:r>
            <a:r>
              <a:rPr lang="ru-RU" sz="2400" dirty="0" err="1"/>
              <a:t>порожнини</a:t>
            </a:r>
            <a:r>
              <a:rPr lang="ru-RU" dirty="0"/>
              <a:t>.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839" y="4585873"/>
            <a:ext cx="3405758" cy="227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07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04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2400" dirty="0" smtClean="0"/>
              <a:t>Вторинна </a:t>
            </a:r>
            <a:r>
              <a:rPr lang="uk-UA" sz="2400" dirty="0"/>
              <a:t>порожнина поділена </a:t>
            </a:r>
            <a:r>
              <a:rPr lang="uk-UA" sz="2400" dirty="0" smtClean="0"/>
              <a:t>на черевну </a:t>
            </a:r>
            <a:r>
              <a:rPr lang="uk-UA" sz="2400" dirty="0"/>
              <a:t>і </a:t>
            </a:r>
            <a:r>
              <a:rPr lang="uk-UA" sz="2400" dirty="0" smtClean="0"/>
              <a:t>навколосерцеву в:</a:t>
            </a:r>
            <a:endParaRPr lang="uk-UA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4261459" cy="30088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979" y="3608887"/>
            <a:ext cx="4379501" cy="31284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979" y="620688"/>
            <a:ext cx="4379501" cy="29952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27984" y="631409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tx2"/>
                </a:solidFill>
              </a:rPr>
              <a:t>Плазунів</a:t>
            </a:r>
            <a:endParaRPr lang="uk-UA" sz="2400" dirty="0">
              <a:solidFill>
                <a:schemeClr val="tx2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08886"/>
            <a:ext cx="4261459" cy="312844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5700" y="3629489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tx2"/>
                </a:solidFill>
              </a:rPr>
              <a:t>Птахів</a:t>
            </a:r>
            <a:endParaRPr lang="uk-UA" sz="2400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5700" y="641692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accent1"/>
                </a:solidFill>
              </a:rPr>
              <a:t>Риб</a:t>
            </a:r>
            <a:endParaRPr lang="uk-UA" sz="2400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82406" y="3629489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C00000"/>
                </a:solidFill>
              </a:rPr>
              <a:t>Земноводних</a:t>
            </a:r>
            <a:endParaRPr lang="uk-UA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43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Диференціація вторинної порожнини тіла у ссавців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535482" y="1621572"/>
            <a:ext cx="814393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567" y="1196752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err="1" smtClean="0"/>
              <a:t>Вторинна</a:t>
            </a:r>
            <a:r>
              <a:rPr lang="ru-RU" sz="2200" dirty="0" smtClean="0"/>
              <a:t> </a:t>
            </a:r>
            <a:r>
              <a:rPr lang="ru-RU" sz="2200" dirty="0" err="1"/>
              <a:t>порожнина</a:t>
            </a:r>
            <a:r>
              <a:rPr lang="ru-RU" sz="2200" dirty="0"/>
              <a:t> </a:t>
            </a:r>
            <a:r>
              <a:rPr lang="ru-RU" sz="2200" dirty="0" err="1"/>
              <a:t>поділена</a:t>
            </a:r>
            <a:r>
              <a:rPr lang="ru-RU" sz="2200" dirty="0"/>
              <a:t> на </a:t>
            </a:r>
            <a:r>
              <a:rPr lang="ru-RU" sz="2200" dirty="0" err="1"/>
              <a:t>черевну</a:t>
            </a:r>
            <a:r>
              <a:rPr lang="ru-RU" sz="2200" dirty="0"/>
              <a:t>, </a:t>
            </a:r>
            <a:r>
              <a:rPr lang="ru-RU" sz="2200" dirty="0" err="1"/>
              <a:t>грудну</a:t>
            </a:r>
            <a:r>
              <a:rPr lang="ru-RU" sz="2200" dirty="0"/>
              <a:t> і </a:t>
            </a:r>
            <a:r>
              <a:rPr lang="ru-RU" sz="2200" dirty="0" err="1" smtClean="0"/>
              <a:t>навколосерцеву</a:t>
            </a:r>
            <a:r>
              <a:rPr lang="ru-RU" sz="2200" dirty="0" smtClean="0"/>
              <a:t>.</a:t>
            </a:r>
            <a:endParaRPr lang="uk-UA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697147" cy="35730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73016"/>
            <a:ext cx="4630080" cy="32849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899" y="0"/>
            <a:ext cx="4527495" cy="33594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081" y="3359462"/>
            <a:ext cx="4513919" cy="349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24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Oval 2"/>
          <p:cNvSpPr>
            <a:spLocks noChangeArrowheads="1"/>
          </p:cNvSpPr>
          <p:nvPr/>
        </p:nvSpPr>
        <p:spPr bwMode="gray">
          <a:xfrm>
            <a:off x="2514600" y="2271713"/>
            <a:ext cx="2743200" cy="2743200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62467" name="Oval 3"/>
          <p:cNvSpPr>
            <a:spLocks noChangeArrowheads="1"/>
          </p:cNvSpPr>
          <p:nvPr/>
        </p:nvSpPr>
        <p:spPr bwMode="gray">
          <a:xfrm>
            <a:off x="3657600" y="2786063"/>
            <a:ext cx="1619250" cy="1619250"/>
          </a:xfrm>
          <a:prstGeom prst="ellipse">
            <a:avLst/>
          </a:prstGeom>
          <a:solidFill>
            <a:srgbClr val="DCDCDC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62468" name="Line 4"/>
          <p:cNvSpPr>
            <a:spLocks noChangeShapeType="1"/>
          </p:cNvSpPr>
          <p:nvPr/>
        </p:nvSpPr>
        <p:spPr bwMode="gray">
          <a:xfrm flipV="1">
            <a:off x="2833373" y="3753876"/>
            <a:ext cx="1690565" cy="97126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62469" name="Line 5"/>
          <p:cNvSpPr>
            <a:spLocks noChangeShapeType="1"/>
          </p:cNvSpPr>
          <p:nvPr/>
        </p:nvSpPr>
        <p:spPr bwMode="gray">
          <a:xfrm>
            <a:off x="3457261" y="2414896"/>
            <a:ext cx="1193866" cy="103034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62473" name="Oval 9"/>
          <p:cNvSpPr>
            <a:spLocks noChangeArrowheads="1"/>
          </p:cNvSpPr>
          <p:nvPr/>
        </p:nvSpPr>
        <p:spPr bwMode="gray">
          <a:xfrm>
            <a:off x="4295775" y="3176588"/>
            <a:ext cx="895350" cy="895350"/>
          </a:xfrm>
          <a:prstGeom prst="ellipse">
            <a:avLst/>
          </a:prstGeom>
          <a:solidFill>
            <a:srgbClr val="C0C0C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6247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Класифікація</a:t>
            </a:r>
            <a:endParaRPr lang="en-US" dirty="0"/>
          </a:p>
        </p:txBody>
      </p:sp>
      <p:grpSp>
        <p:nvGrpSpPr>
          <p:cNvPr id="62475" name="Group 11"/>
          <p:cNvGrpSpPr>
            <a:grpSpLocks/>
          </p:cNvGrpSpPr>
          <p:nvPr/>
        </p:nvGrpSpPr>
        <p:grpSpPr bwMode="auto">
          <a:xfrm>
            <a:off x="1092887" y="1148691"/>
            <a:ext cx="2604095" cy="2532409"/>
            <a:chOff x="2064" y="1008"/>
            <a:chExt cx="722" cy="872"/>
          </a:xfrm>
        </p:grpSpPr>
        <p:sp>
          <p:nvSpPr>
            <p:cNvPr id="62476" name="Oval 12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grpSp>
          <p:nvGrpSpPr>
            <p:cNvPr id="62477" name="Group 13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62478" name="Picture 1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2479" name="Oval 15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pic>
            <p:nvPicPr>
              <p:cNvPr id="62480" name="Picture 16" descr="light_shadow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62481" name="Group 17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62482" name="Group 18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62483" name="AutoShape 1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  <p:sp>
                <p:nvSpPr>
                  <p:cNvPr id="62484" name="AutoShape 2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  <p:sp>
                <p:nvSpPr>
                  <p:cNvPr id="62485" name="AutoShape 2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  <p:sp>
                <p:nvSpPr>
                  <p:cNvPr id="62486" name="AutoShape 2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</p:grpSp>
            <p:grpSp>
              <p:nvGrpSpPr>
                <p:cNvPr id="62487" name="Group 23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62488" name="AutoShape 2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  <p:sp>
                <p:nvSpPr>
                  <p:cNvPr id="62489" name="AutoShape 2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  <p:sp>
                <p:nvSpPr>
                  <p:cNvPr id="62490" name="AutoShape 2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  <p:sp>
                <p:nvSpPr>
                  <p:cNvPr id="62491" name="AutoShape 2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</p:grpSp>
          </p:grpSp>
        </p:grpSp>
        <p:grpSp>
          <p:nvGrpSpPr>
            <p:cNvPr id="62492" name="Group 28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62493" name="Group 29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62494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62495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62496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62497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</p:grpSp>
          <p:grpSp>
            <p:nvGrpSpPr>
              <p:cNvPr id="62498" name="Group 34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62499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62500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62501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62502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</p:grpSp>
        </p:grpSp>
        <p:sp>
          <p:nvSpPr>
            <p:cNvPr id="62503" name="Rectangle 39"/>
            <p:cNvSpPr>
              <a:spLocks noChangeArrowheads="1"/>
            </p:cNvSpPr>
            <p:nvPr/>
          </p:nvSpPr>
          <p:spPr bwMode="gray">
            <a:xfrm>
              <a:off x="2175" y="1179"/>
              <a:ext cx="474" cy="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>
                          <a:gamma/>
                          <a:shade val="72549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square">
              <a:spAutoFit/>
              <a:flatTx/>
            </a:bodyPr>
            <a:lstStyle/>
            <a:p>
              <a:r>
                <a:rPr lang="uk-UA" sz="2000" b="1" dirty="0" smtClean="0">
                  <a:solidFill>
                    <a:srgbClr val="000000"/>
                  </a:solidFill>
                </a:rPr>
                <a:t>Порожнина </a:t>
              </a:r>
            </a:p>
            <a:p>
              <a:r>
                <a:rPr lang="uk-UA" sz="2000" b="1" dirty="0">
                  <a:solidFill>
                    <a:srgbClr val="000000"/>
                  </a:solidFill>
                </a:rPr>
                <a:t>т</a:t>
              </a:r>
              <a:r>
                <a:rPr lang="uk-UA" sz="2000" b="1" dirty="0" smtClean="0">
                  <a:solidFill>
                    <a:srgbClr val="000000"/>
                  </a:solidFill>
                </a:rPr>
                <a:t>іла</a:t>
              </a:r>
            </a:p>
            <a:p>
              <a:r>
                <a:rPr lang="uk-UA" sz="2000" b="1" dirty="0" smtClean="0">
                  <a:solidFill>
                    <a:srgbClr val="000000"/>
                  </a:solidFill>
                </a:rPr>
                <a:t>відсутня</a:t>
              </a:r>
              <a:endParaRPr lang="en-US" sz="20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2504" name="Group 40"/>
          <p:cNvGrpSpPr>
            <a:grpSpLocks/>
          </p:cNvGrpSpPr>
          <p:nvPr/>
        </p:nvGrpSpPr>
        <p:grpSpPr bwMode="auto">
          <a:xfrm>
            <a:off x="611560" y="3798119"/>
            <a:ext cx="2456935" cy="2835095"/>
            <a:chOff x="2064" y="1008"/>
            <a:chExt cx="722" cy="872"/>
          </a:xfrm>
        </p:grpSpPr>
        <p:sp>
          <p:nvSpPr>
            <p:cNvPr id="62505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grpSp>
          <p:nvGrpSpPr>
            <p:cNvPr id="62506" name="Group 42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62507" name="Picture 43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2508" name="Oval 44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pic>
            <p:nvPicPr>
              <p:cNvPr id="62509" name="Picture 45" descr="light_shadow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62510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62511" name="Group 47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62512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  <p:sp>
                <p:nvSpPr>
                  <p:cNvPr id="62513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  <p:sp>
                <p:nvSpPr>
                  <p:cNvPr id="62514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  <p:sp>
                <p:nvSpPr>
                  <p:cNvPr id="62515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</p:grpSp>
            <p:grpSp>
              <p:nvGrpSpPr>
                <p:cNvPr id="62516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62517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  <p:sp>
                <p:nvSpPr>
                  <p:cNvPr id="62518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  <p:sp>
                <p:nvSpPr>
                  <p:cNvPr id="62519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  <p:sp>
                <p:nvSpPr>
                  <p:cNvPr id="62520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</p:grpSp>
          </p:grpSp>
        </p:grpSp>
        <p:grpSp>
          <p:nvGrpSpPr>
            <p:cNvPr id="62521" name="Group 57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62522" name="Group 5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62523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62524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62525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62526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</p:grpSp>
          <p:grpSp>
            <p:nvGrpSpPr>
              <p:cNvPr id="62527" name="Group 6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62528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62529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62530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62531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</p:grpSp>
        </p:grpSp>
        <p:sp>
          <p:nvSpPr>
            <p:cNvPr id="62532" name="Rectangle 68"/>
            <p:cNvSpPr>
              <a:spLocks noChangeArrowheads="1"/>
            </p:cNvSpPr>
            <p:nvPr/>
          </p:nvSpPr>
          <p:spPr bwMode="gray">
            <a:xfrm>
              <a:off x="2173" y="1217"/>
              <a:ext cx="493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>
                          <a:gamma/>
                          <a:shade val="72549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square">
              <a:spAutoFit/>
              <a:flatTx/>
            </a:bodyPr>
            <a:lstStyle/>
            <a:p>
              <a:r>
                <a:rPr lang="uk-UA" sz="2000" b="1" dirty="0" smtClean="0">
                  <a:solidFill>
                    <a:srgbClr val="000000"/>
                  </a:solidFill>
                </a:rPr>
                <a:t>Вторинна </a:t>
              </a:r>
            </a:p>
            <a:p>
              <a:r>
                <a:rPr lang="uk-UA" sz="2000" b="1" dirty="0">
                  <a:solidFill>
                    <a:srgbClr val="000000"/>
                  </a:solidFill>
                </a:rPr>
                <a:t>п</a:t>
              </a:r>
              <a:r>
                <a:rPr lang="uk-UA" sz="2000" b="1" dirty="0" smtClean="0">
                  <a:solidFill>
                    <a:srgbClr val="000000"/>
                  </a:solidFill>
                </a:rPr>
                <a:t>орожнина </a:t>
              </a:r>
            </a:p>
            <a:p>
              <a:r>
                <a:rPr lang="uk-UA" sz="2000" b="1" dirty="0" smtClean="0">
                  <a:solidFill>
                    <a:srgbClr val="000000"/>
                  </a:solidFill>
                </a:rPr>
                <a:t>тіла</a:t>
              </a:r>
              <a:endParaRPr lang="en-US" sz="20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2533" name="Group 69"/>
          <p:cNvGrpSpPr>
            <a:grpSpLocks/>
          </p:cNvGrpSpPr>
          <p:nvPr/>
        </p:nvGrpSpPr>
        <p:grpSpPr bwMode="auto">
          <a:xfrm>
            <a:off x="5979162" y="4015262"/>
            <a:ext cx="2553278" cy="2792673"/>
            <a:chOff x="2064" y="1008"/>
            <a:chExt cx="722" cy="872"/>
          </a:xfrm>
        </p:grpSpPr>
        <p:sp>
          <p:nvSpPr>
            <p:cNvPr id="62534" name="Oval 70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grpSp>
          <p:nvGrpSpPr>
            <p:cNvPr id="62535" name="Group 71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62536" name="Picture 72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2537" name="Oval 73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pic>
            <p:nvPicPr>
              <p:cNvPr id="62538" name="Picture 74" descr="light_shadow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62539" name="Group 75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62540" name="Group 76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62541" name="AutoShape 77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  <p:sp>
                <p:nvSpPr>
                  <p:cNvPr id="62542" name="AutoShape 78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  <p:sp>
                <p:nvSpPr>
                  <p:cNvPr id="62543" name="AutoShape 79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  <p:sp>
                <p:nvSpPr>
                  <p:cNvPr id="62544" name="AutoShape 80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</p:grpSp>
            <p:grpSp>
              <p:nvGrpSpPr>
                <p:cNvPr id="62545" name="Group 81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62546" name="AutoShape 82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  <p:sp>
                <p:nvSpPr>
                  <p:cNvPr id="62547" name="AutoShape 83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  <p:sp>
                <p:nvSpPr>
                  <p:cNvPr id="62548" name="AutoShape 84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  <p:sp>
                <p:nvSpPr>
                  <p:cNvPr id="62549" name="AutoShape 85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</p:grpSp>
          </p:grpSp>
        </p:grpSp>
        <p:grpSp>
          <p:nvGrpSpPr>
            <p:cNvPr id="62550" name="Group 86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62551" name="Group 87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62552" name="AutoShape 8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62553" name="AutoShape 8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62554" name="AutoShape 9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62555" name="AutoShape 9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</p:grpSp>
          <p:grpSp>
            <p:nvGrpSpPr>
              <p:cNvPr id="62556" name="Group 92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62557" name="AutoShape 9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62558" name="AutoShape 9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62559" name="AutoShape 9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62560" name="AutoShape 9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</p:grpSp>
        </p:grpSp>
        <p:sp>
          <p:nvSpPr>
            <p:cNvPr id="62561" name="Rectangle 97"/>
            <p:cNvSpPr>
              <a:spLocks noChangeArrowheads="1"/>
            </p:cNvSpPr>
            <p:nvPr/>
          </p:nvSpPr>
          <p:spPr bwMode="gray">
            <a:xfrm>
              <a:off x="2183" y="1209"/>
              <a:ext cx="508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>
                          <a:gamma/>
                          <a:shade val="72549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square">
              <a:spAutoFit/>
              <a:flatTx/>
            </a:bodyPr>
            <a:lstStyle/>
            <a:p>
              <a:r>
                <a:rPr lang="uk-UA" sz="2000" b="1" dirty="0" smtClean="0">
                  <a:solidFill>
                    <a:srgbClr val="000000"/>
                  </a:solidFill>
                </a:rPr>
                <a:t>Змішана </a:t>
              </a:r>
            </a:p>
            <a:p>
              <a:r>
                <a:rPr lang="uk-UA" sz="2000" b="1" dirty="0">
                  <a:solidFill>
                    <a:srgbClr val="000000"/>
                  </a:solidFill>
                </a:rPr>
                <a:t>п</a:t>
              </a:r>
              <a:r>
                <a:rPr lang="uk-UA" sz="2000" b="1" dirty="0" smtClean="0">
                  <a:solidFill>
                    <a:srgbClr val="000000"/>
                  </a:solidFill>
                </a:rPr>
                <a:t>орожнина </a:t>
              </a:r>
            </a:p>
            <a:p>
              <a:r>
                <a:rPr lang="uk-UA" sz="2000" b="1" dirty="0" smtClean="0">
                  <a:solidFill>
                    <a:srgbClr val="000000"/>
                  </a:solidFill>
                </a:rPr>
                <a:t>тіла</a:t>
              </a:r>
              <a:endParaRPr lang="en-US" sz="20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2591" name="Group 127"/>
          <p:cNvGrpSpPr>
            <a:grpSpLocks/>
          </p:cNvGrpSpPr>
          <p:nvPr/>
        </p:nvGrpSpPr>
        <p:grpSpPr bwMode="auto">
          <a:xfrm>
            <a:off x="5181600" y="1124744"/>
            <a:ext cx="2722845" cy="2665558"/>
            <a:chOff x="2064" y="1008"/>
            <a:chExt cx="722" cy="872"/>
          </a:xfrm>
        </p:grpSpPr>
        <p:sp>
          <p:nvSpPr>
            <p:cNvPr id="62592" name="Oval 128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grpSp>
          <p:nvGrpSpPr>
            <p:cNvPr id="62593" name="Group 129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62594" name="Picture 130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2595" name="Oval 131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pic>
            <p:nvPicPr>
              <p:cNvPr id="62596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62597" name="Group 133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62598" name="Group 134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62599" name="AutoShape 135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  <p:sp>
                <p:nvSpPr>
                  <p:cNvPr id="62600" name="AutoShape 136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  <p:sp>
                <p:nvSpPr>
                  <p:cNvPr id="62601" name="AutoShape 137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  <p:sp>
                <p:nvSpPr>
                  <p:cNvPr id="62602" name="AutoShape 138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</p:grpSp>
            <p:grpSp>
              <p:nvGrpSpPr>
                <p:cNvPr id="62603" name="Group 139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62604" name="AutoShape 140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  <p:sp>
                <p:nvSpPr>
                  <p:cNvPr id="62605" name="AutoShape 141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  <p:sp>
                <p:nvSpPr>
                  <p:cNvPr id="62606" name="AutoShape 142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  <p:sp>
                <p:nvSpPr>
                  <p:cNvPr id="62607" name="AutoShape 143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</p:grpSp>
          </p:grpSp>
        </p:grpSp>
        <p:grpSp>
          <p:nvGrpSpPr>
            <p:cNvPr id="62608" name="Group 144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62609" name="Group 14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62610" name="AutoShape 14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62611" name="AutoShape 14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62612" name="AutoShape 14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62613" name="AutoShape 14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</p:grpSp>
          <p:grpSp>
            <p:nvGrpSpPr>
              <p:cNvPr id="62614" name="Group 150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62615" name="AutoShape 15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62616" name="AutoShape 15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62617" name="AutoShape 15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62618" name="AutoShape 154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</p:grpSp>
        </p:grpSp>
        <p:sp>
          <p:nvSpPr>
            <p:cNvPr id="62619" name="Rectangle 155"/>
            <p:cNvSpPr>
              <a:spLocks noChangeArrowheads="1"/>
            </p:cNvSpPr>
            <p:nvPr/>
          </p:nvSpPr>
          <p:spPr bwMode="gray">
            <a:xfrm>
              <a:off x="2208" y="1214"/>
              <a:ext cx="436" cy="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>
                          <a:gamma/>
                          <a:shade val="72549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square">
              <a:spAutoFit/>
              <a:flatTx/>
            </a:bodyPr>
            <a:lstStyle/>
            <a:p>
              <a:r>
                <a:rPr lang="uk-UA" sz="2000" b="1" dirty="0" smtClean="0">
                  <a:solidFill>
                    <a:srgbClr val="000000"/>
                  </a:solidFill>
                </a:rPr>
                <a:t>Первинна </a:t>
              </a:r>
            </a:p>
            <a:p>
              <a:r>
                <a:rPr lang="uk-UA" sz="2000" b="1" dirty="0" smtClean="0">
                  <a:solidFill>
                    <a:srgbClr val="000000"/>
                  </a:solidFill>
                </a:rPr>
                <a:t>порожнина </a:t>
              </a:r>
            </a:p>
            <a:p>
              <a:r>
                <a:rPr lang="uk-UA" sz="2000" b="1" dirty="0" smtClean="0">
                  <a:solidFill>
                    <a:srgbClr val="000000"/>
                  </a:solidFill>
                </a:rPr>
                <a:t>тіла</a:t>
              </a:r>
              <a:endParaRPr lang="en-US" sz="20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2620" name="Group 156"/>
          <p:cNvGrpSpPr>
            <a:grpSpLocks/>
          </p:cNvGrpSpPr>
          <p:nvPr/>
        </p:nvGrpSpPr>
        <p:grpSpPr bwMode="auto">
          <a:xfrm rot="4976862" flipH="1">
            <a:off x="4511831" y="3369993"/>
            <a:ext cx="603810" cy="568390"/>
            <a:chOff x="1961" y="1124"/>
            <a:chExt cx="183" cy="172"/>
          </a:xfrm>
        </p:grpSpPr>
        <p:pic>
          <p:nvPicPr>
            <p:cNvPr id="62621" name="Picture 157" descr="circuler_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622" name="Oval 158"/>
            <p:cNvSpPr>
              <a:spLocks noChangeArrowheads="1"/>
            </p:cNvSpPr>
            <p:nvPr/>
          </p:nvSpPr>
          <p:spPr bwMode="gray">
            <a:xfrm flipH="1">
              <a:off x="1962" y="1124"/>
              <a:ext cx="173" cy="172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>
                    <a:alpha val="50000"/>
                  </a:schemeClr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grpSp>
          <p:nvGrpSpPr>
            <p:cNvPr id="62623" name="Group 159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62624" name="Group 160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62625" name="AutoShape 16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62626" name="AutoShape 16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62627" name="AutoShape 16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62628" name="AutoShape 16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</p:grpSp>
          <p:grpSp>
            <p:nvGrpSpPr>
              <p:cNvPr id="62629" name="Group 165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62630" name="AutoShape 16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62631" name="AutoShape 16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62632" name="AutoShape 16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62633" name="AutoShape 16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</p:grpSp>
        </p:grpSp>
        <p:pic>
          <p:nvPicPr>
            <p:cNvPr id="62635" name="Picture 171" descr="light_shadow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40"/>
            <a:stretch>
              <a:fillRect/>
            </a:stretch>
          </p:blipFill>
          <p:spPr bwMode="gray">
            <a:xfrm rot="2569845" flipH="1">
              <a:off x="2015" y="1139"/>
              <a:ext cx="129" cy="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2643" name="Picture 17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4980033" y="3049869"/>
            <a:ext cx="744095" cy="429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2" name="Line 5"/>
          <p:cNvSpPr>
            <a:spLocks noChangeShapeType="1"/>
          </p:cNvSpPr>
          <p:nvPr/>
        </p:nvSpPr>
        <p:spPr bwMode="gray">
          <a:xfrm>
            <a:off x="4980033" y="3868854"/>
            <a:ext cx="1100177" cy="99509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Порівняння порожнин тіла</a:t>
            </a:r>
            <a:endParaRPr lang="ru-RU" dirty="0"/>
          </a:p>
        </p:txBody>
      </p:sp>
      <p:pic>
        <p:nvPicPr>
          <p:cNvPr id="4" name="Содержимое 3" descr="D:\Документи Ліни А\Таблиці з біології\PolostiTela.jpg"/>
          <p:cNvPicPr>
            <a:picLocks noGrp="1"/>
          </p:cNvPicPr>
          <p:nvPr>
            <p:ph idx="1"/>
          </p:nvPr>
        </p:nvPicPr>
        <p:blipFill>
          <a:blip r:embed="rId2" cstate="print">
            <a:lum bright="-20000" contrast="40000"/>
          </a:blip>
          <a:srcRect l="2960" t="1420" r="-43" b="5114"/>
          <a:stretch>
            <a:fillRect/>
          </a:stretch>
        </p:blipFill>
        <p:spPr bwMode="auto">
          <a:xfrm>
            <a:off x="0" y="1500174"/>
            <a:ext cx="914400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500034" y="357166"/>
            <a:ext cx="7786742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Функції порожнини тіла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ru-RU" sz="2800" dirty="0" err="1" smtClean="0"/>
              <a:t>Забезпечення</a:t>
            </a:r>
            <a:r>
              <a:rPr lang="ru-RU" sz="2800" dirty="0" smtClean="0"/>
              <a:t>  </a:t>
            </a:r>
            <a:r>
              <a:rPr lang="ru-RU" sz="2800" dirty="0" err="1" smtClean="0"/>
              <a:t>вільного</a:t>
            </a:r>
            <a:r>
              <a:rPr lang="ru-RU" sz="2800" dirty="0" smtClean="0"/>
              <a:t>  </a:t>
            </a:r>
            <a:r>
              <a:rPr lang="ru-RU" sz="2800" dirty="0" err="1"/>
              <a:t>розміщення</a:t>
            </a:r>
            <a:r>
              <a:rPr lang="ru-RU" sz="2800" dirty="0"/>
              <a:t> </a:t>
            </a:r>
            <a:r>
              <a:rPr lang="ru-RU" sz="2800" dirty="0" err="1" smtClean="0"/>
              <a:t>органів</a:t>
            </a:r>
            <a:r>
              <a:rPr lang="ru-RU" sz="2800" dirty="0" smtClean="0"/>
              <a:t>.</a:t>
            </a:r>
          </a:p>
          <a:p>
            <a:r>
              <a:rPr lang="ru-RU" sz="2800" dirty="0" err="1" smtClean="0"/>
              <a:t>Всі</a:t>
            </a:r>
            <a:r>
              <a:rPr lang="ru-RU" sz="2800" dirty="0" smtClean="0"/>
              <a:t> </a:t>
            </a:r>
            <a:r>
              <a:rPr lang="ru-RU" sz="2800" dirty="0" err="1"/>
              <a:t>види</a:t>
            </a:r>
            <a:r>
              <a:rPr lang="ru-RU" sz="2800" dirty="0"/>
              <a:t> </a:t>
            </a:r>
            <a:r>
              <a:rPr lang="ru-RU" sz="2800" dirty="0" err="1"/>
              <a:t>порожнин</a:t>
            </a:r>
            <a:r>
              <a:rPr lang="ru-RU" sz="2800" dirty="0"/>
              <a:t> </a:t>
            </a:r>
            <a:r>
              <a:rPr lang="ru-RU" sz="2800" dirty="0" err="1"/>
              <a:t>тіла</a:t>
            </a:r>
            <a:r>
              <a:rPr lang="ru-RU" sz="2800" dirty="0"/>
              <a:t> </a:t>
            </a:r>
            <a:r>
              <a:rPr lang="ru-RU" sz="2800" dirty="0" err="1"/>
              <a:t>виконують</a:t>
            </a:r>
            <a:r>
              <a:rPr lang="ru-RU" sz="2800" dirty="0"/>
              <a:t> </a:t>
            </a:r>
            <a:r>
              <a:rPr lang="ru-RU" sz="2800" dirty="0" err="1"/>
              <a:t>опорну</a:t>
            </a:r>
            <a:r>
              <a:rPr lang="ru-RU" sz="2800" dirty="0"/>
              <a:t> </a:t>
            </a:r>
            <a:r>
              <a:rPr lang="ru-RU" sz="2800" dirty="0" err="1" smtClean="0"/>
              <a:t>функцію</a:t>
            </a:r>
            <a:r>
              <a:rPr lang="ru-RU" sz="2800" dirty="0" smtClean="0"/>
              <a:t>  (</a:t>
            </a:r>
            <a:r>
              <a:rPr lang="ru-RU" sz="2800" dirty="0" err="1" smtClean="0"/>
              <a:t>крім</a:t>
            </a:r>
            <a:r>
              <a:rPr lang="ru-RU" sz="2800" dirty="0" smtClean="0"/>
              <a:t> </a:t>
            </a:r>
            <a:r>
              <a:rPr lang="ru-RU" sz="2800" dirty="0"/>
              <a:t>членистоногих, </a:t>
            </a:r>
            <a:r>
              <a:rPr lang="ru-RU" sz="2800" dirty="0" err="1"/>
              <a:t>завдяки</a:t>
            </a:r>
            <a:r>
              <a:rPr lang="ru-RU" sz="2800" dirty="0"/>
              <a:t> </a:t>
            </a:r>
            <a:r>
              <a:rPr lang="ru-RU" sz="2800" dirty="0" err="1"/>
              <a:t>наявності</a:t>
            </a:r>
            <a:r>
              <a:rPr lang="ru-RU" sz="2800" dirty="0"/>
              <a:t> у них </a:t>
            </a:r>
            <a:r>
              <a:rPr lang="ru-RU" sz="2800" dirty="0" err="1"/>
              <a:t>хітинізованої</a:t>
            </a:r>
            <a:r>
              <a:rPr lang="ru-RU" sz="2800" dirty="0"/>
              <a:t> </a:t>
            </a:r>
            <a:r>
              <a:rPr lang="ru-RU" sz="2800" dirty="0" err="1" smtClean="0"/>
              <a:t>кутикули</a:t>
            </a:r>
            <a:r>
              <a:rPr lang="ru-RU" sz="2800" dirty="0" smtClean="0"/>
              <a:t>)</a:t>
            </a:r>
          </a:p>
          <a:p>
            <a:r>
              <a:rPr lang="ru-RU" sz="2800" dirty="0" err="1" smtClean="0"/>
              <a:t>Порожнинна</a:t>
            </a:r>
            <a:r>
              <a:rPr lang="ru-RU" sz="2800" dirty="0" smtClean="0"/>
              <a:t> </a:t>
            </a:r>
            <a:r>
              <a:rPr lang="ru-RU" sz="2800" dirty="0" err="1"/>
              <a:t>рідина</a:t>
            </a:r>
            <a:r>
              <a:rPr lang="ru-RU" sz="2800" dirty="0"/>
              <a:t> </a:t>
            </a:r>
            <a:r>
              <a:rPr lang="ru-RU" sz="2800" dirty="0" err="1"/>
              <a:t>надає</a:t>
            </a:r>
            <a:r>
              <a:rPr lang="ru-RU" sz="2800" dirty="0"/>
              <a:t> тургору </a:t>
            </a:r>
            <a:r>
              <a:rPr lang="ru-RU" sz="2800" dirty="0" err="1"/>
              <a:t>тілу</a:t>
            </a:r>
            <a:r>
              <a:rPr lang="ru-RU" sz="2800" dirty="0"/>
              <a:t> </a:t>
            </a:r>
            <a:r>
              <a:rPr lang="ru-RU" sz="2800" dirty="0" err="1"/>
              <a:t>круглих</a:t>
            </a:r>
            <a:r>
              <a:rPr lang="ru-RU" sz="2800" dirty="0"/>
              <a:t> та </a:t>
            </a:r>
            <a:r>
              <a:rPr lang="ru-RU" sz="2800" dirty="0" err="1"/>
              <a:t>кільчастих</a:t>
            </a:r>
            <a:r>
              <a:rPr lang="ru-RU" sz="2800" dirty="0"/>
              <a:t> </a:t>
            </a:r>
            <a:r>
              <a:rPr lang="ru-RU" sz="2800" dirty="0" err="1" smtClean="0"/>
              <a:t>червів</a:t>
            </a:r>
            <a:r>
              <a:rPr lang="ru-RU" sz="2800" dirty="0" smtClean="0"/>
              <a:t>.</a:t>
            </a:r>
          </a:p>
          <a:p>
            <a:r>
              <a:rPr lang="ru-RU" sz="2800" dirty="0" err="1" smtClean="0"/>
              <a:t>Рівномірний</a:t>
            </a:r>
            <a:r>
              <a:rPr lang="ru-RU" sz="2800" dirty="0" smtClean="0"/>
              <a:t> </a:t>
            </a:r>
            <a:r>
              <a:rPr lang="ru-RU" sz="2800" dirty="0" err="1"/>
              <a:t>розподіл</a:t>
            </a:r>
            <a:r>
              <a:rPr lang="ru-RU" sz="2800" dirty="0"/>
              <a:t> </a:t>
            </a:r>
            <a:r>
              <a:rPr lang="ru-RU" sz="2800" dirty="0" err="1"/>
              <a:t>поживних</a:t>
            </a:r>
            <a:r>
              <a:rPr lang="ru-RU" sz="2800" dirty="0"/>
              <a:t> </a:t>
            </a:r>
            <a:r>
              <a:rPr lang="ru-RU" sz="2800" dirty="0" err="1"/>
              <a:t>речовин</a:t>
            </a:r>
            <a:r>
              <a:rPr lang="ru-RU" sz="2800" dirty="0"/>
              <a:t>, </a:t>
            </a:r>
            <a:r>
              <a:rPr lang="ru-RU" sz="2800" dirty="0" err="1"/>
              <a:t>продуктів</a:t>
            </a:r>
            <a:r>
              <a:rPr lang="ru-RU" sz="2800" dirty="0"/>
              <a:t> </a:t>
            </a:r>
            <a:r>
              <a:rPr lang="ru-RU" sz="2800" dirty="0" err="1"/>
              <a:t>виділення</a:t>
            </a:r>
            <a:r>
              <a:rPr lang="ru-RU" sz="2800" dirty="0"/>
              <a:t> та </a:t>
            </a:r>
            <a:r>
              <a:rPr lang="ru-RU" sz="2800" dirty="0" err="1"/>
              <a:t>інших</a:t>
            </a:r>
            <a:r>
              <a:rPr lang="ru-RU" sz="2800" dirty="0"/>
              <a:t> </a:t>
            </a:r>
            <a:r>
              <a:rPr lang="ru-RU" sz="2800" dirty="0" err="1"/>
              <a:t>речовин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проникли в </a:t>
            </a:r>
            <a:r>
              <a:rPr lang="ru-RU" sz="2800" dirty="0" err="1" smtClean="0"/>
              <a:t>неї</a:t>
            </a:r>
            <a:r>
              <a:rPr lang="ru-RU" sz="2800" dirty="0" smtClean="0"/>
              <a:t>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46886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Висновок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Порожнина тіла у тварин виникає як </a:t>
            </a:r>
            <a:r>
              <a:rPr lang="uk-UA" dirty="0" err="1" smtClean="0">
                <a:solidFill>
                  <a:schemeClr val="tx2"/>
                </a:solidFill>
              </a:rPr>
              <a:t>бластоцель</a:t>
            </a:r>
            <a:r>
              <a:rPr lang="uk-UA" dirty="0" smtClean="0"/>
              <a:t> і може зберігатись у вигляді первинної порожнини тіла (первиннопорожнинні тварини) або змінюватись вторинною порожниною, яка через деякий час диференціюється.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7903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Джерела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hlinkClick r:id="rId2"/>
              </a:rPr>
              <a:t>http://uk.wikipedia.org/wiki/%D0%9F%D0%BE%D1%80%D0%BE%D0%B6%D0%BD%D0%B8%D0%BD%D0%B0_%</a:t>
            </a:r>
            <a:r>
              <a:rPr lang="en-US" sz="2400" dirty="0" smtClean="0">
                <a:hlinkClick r:id="rId2"/>
              </a:rPr>
              <a:t>D1%82%D1%96%D0%BB%D0%B0</a:t>
            </a:r>
            <a:endParaRPr lang="uk-UA" sz="2400" dirty="0" smtClean="0"/>
          </a:p>
          <a:p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pti.kiev.ua/uroki/uroki8/248-kharakteristika-porozhnin-tila-u-tvarin-riznikh.html</a:t>
            </a:r>
            <a:endParaRPr lang="uk-UA" sz="2400" dirty="0" smtClean="0"/>
          </a:p>
          <a:p>
            <a:r>
              <a:rPr lang="en-US" sz="2400" dirty="0">
                <a:hlinkClick r:id="rId4"/>
              </a:rPr>
              <a:t>http://</a:t>
            </a:r>
            <a:r>
              <a:rPr lang="en-US" sz="2400" dirty="0" smtClean="0">
                <a:hlinkClick r:id="rId4"/>
              </a:rPr>
              <a:t>eltsyn.ucoz.ru/course/42BD65A05B0D17E5C2256F5B00501BC3.html</a:t>
            </a:r>
            <a:endParaRPr lang="uk-UA" sz="2400" dirty="0" smtClean="0"/>
          </a:p>
          <a:p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92679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Порожнина тіла відсутня </a:t>
            </a:r>
            <a:endParaRPr lang="en-US" dirty="0"/>
          </a:p>
        </p:txBody>
      </p:sp>
      <p:grpSp>
        <p:nvGrpSpPr>
          <p:cNvPr id="66566" name="Group 6"/>
          <p:cNvGrpSpPr>
            <a:grpSpLocks/>
          </p:cNvGrpSpPr>
          <p:nvPr/>
        </p:nvGrpSpPr>
        <p:grpSpPr bwMode="auto">
          <a:xfrm>
            <a:off x="395536" y="3682735"/>
            <a:ext cx="2231727" cy="1322388"/>
            <a:chOff x="4320" y="1152"/>
            <a:chExt cx="414" cy="402"/>
          </a:xfrm>
        </p:grpSpPr>
        <p:sp>
          <p:nvSpPr>
            <p:cNvPr id="66567" name="AutoShape 7"/>
            <p:cNvSpPr>
              <a:spLocks noChangeArrowheads="1"/>
            </p:cNvSpPr>
            <p:nvPr/>
          </p:nvSpPr>
          <p:spPr bwMode="lt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66568" name="Freeform 8"/>
            <p:cNvSpPr>
              <a:spLocks/>
            </p:cNvSpPr>
            <p:nvPr/>
          </p:nvSpPr>
          <p:spPr bwMode="lt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66569" name="Rectangle 9"/>
          <p:cNvSpPr>
            <a:spLocks noChangeArrowheads="1"/>
          </p:cNvSpPr>
          <p:nvPr/>
        </p:nvSpPr>
        <p:spPr bwMode="black">
          <a:xfrm>
            <a:off x="632087" y="4141876"/>
            <a:ext cx="1758623" cy="40011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flatTx/>
          </a:bodyPr>
          <a:lstStyle/>
          <a:p>
            <a:r>
              <a:rPr lang="uk-UA" sz="2000" b="1" dirty="0" smtClean="0">
                <a:solidFill>
                  <a:srgbClr val="FFFFFF"/>
                </a:solidFill>
              </a:rPr>
              <a:t>Найпростіші</a:t>
            </a:r>
            <a:endParaRPr lang="en-US" sz="2000" b="1" dirty="0">
              <a:solidFill>
                <a:srgbClr val="FFFFFF"/>
              </a:solidFill>
            </a:endParaRPr>
          </a:p>
        </p:txBody>
      </p:sp>
      <p:grpSp>
        <p:nvGrpSpPr>
          <p:cNvPr id="66570" name="Group 10"/>
          <p:cNvGrpSpPr>
            <a:grpSpLocks/>
          </p:cNvGrpSpPr>
          <p:nvPr/>
        </p:nvGrpSpPr>
        <p:grpSpPr bwMode="auto">
          <a:xfrm>
            <a:off x="3239430" y="3682735"/>
            <a:ext cx="2722477" cy="1322388"/>
            <a:chOff x="4320" y="1128"/>
            <a:chExt cx="414" cy="402"/>
          </a:xfrm>
        </p:grpSpPr>
        <p:sp>
          <p:nvSpPr>
            <p:cNvPr id="66571" name="AutoShape 11"/>
            <p:cNvSpPr>
              <a:spLocks noChangeArrowheads="1"/>
            </p:cNvSpPr>
            <p:nvPr/>
          </p:nvSpPr>
          <p:spPr bwMode="gray">
            <a:xfrm>
              <a:off x="4320" y="1128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66572" name="Freeform 12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5000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66573" name="Group 13"/>
          <p:cNvGrpSpPr>
            <a:grpSpLocks/>
          </p:cNvGrpSpPr>
          <p:nvPr/>
        </p:nvGrpSpPr>
        <p:grpSpPr bwMode="auto">
          <a:xfrm>
            <a:off x="6438892" y="3682735"/>
            <a:ext cx="2304256" cy="1322388"/>
            <a:chOff x="4320" y="1152"/>
            <a:chExt cx="414" cy="402"/>
          </a:xfrm>
        </p:grpSpPr>
        <p:sp>
          <p:nvSpPr>
            <p:cNvPr id="66574" name="AutoShape 14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66575" name="Freeform 15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8627"/>
                    <a:invGamma/>
                  </a:schemeClr>
                </a:gs>
                <a:gs pos="5000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66576" name="Rectangle 16"/>
          <p:cNvSpPr>
            <a:spLocks noChangeArrowheads="1"/>
          </p:cNvSpPr>
          <p:nvPr/>
        </p:nvSpPr>
        <p:spPr bwMode="black">
          <a:xfrm>
            <a:off x="3234499" y="4143874"/>
            <a:ext cx="2803396" cy="40011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flatTx/>
          </a:bodyPr>
          <a:lstStyle/>
          <a:p>
            <a:r>
              <a:rPr lang="uk-UA" sz="2000" b="1" dirty="0" smtClean="0">
                <a:solidFill>
                  <a:srgbClr val="FFFFFF"/>
                </a:solidFill>
              </a:rPr>
              <a:t>Кишковопорожнинні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66577" name="Rectangle 17"/>
          <p:cNvSpPr>
            <a:spLocks noChangeArrowheads="1"/>
          </p:cNvSpPr>
          <p:nvPr/>
        </p:nvSpPr>
        <p:spPr bwMode="black">
          <a:xfrm>
            <a:off x="6662110" y="4143874"/>
            <a:ext cx="1857817" cy="40011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flatTx/>
          </a:bodyPr>
          <a:lstStyle/>
          <a:p>
            <a:r>
              <a:rPr lang="uk-UA" sz="2000" b="1" dirty="0" smtClean="0">
                <a:solidFill>
                  <a:srgbClr val="FFFFFF"/>
                </a:solidFill>
              </a:rPr>
              <a:t>Плоскі черви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66578" name="Rectangle 18"/>
          <p:cNvSpPr>
            <a:spLocks noChangeArrowheads="1"/>
          </p:cNvSpPr>
          <p:nvPr/>
        </p:nvSpPr>
        <p:spPr bwMode="black">
          <a:xfrm>
            <a:off x="1326624" y="2492896"/>
            <a:ext cx="6477000" cy="373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ru-RU" b="1" dirty="0" err="1" smtClean="0"/>
              <a:t>Існують</a:t>
            </a:r>
            <a:r>
              <a:rPr lang="ru-RU" b="1" dirty="0" smtClean="0"/>
              <a:t> </a:t>
            </a:r>
            <a:r>
              <a:rPr lang="ru-RU" b="1" dirty="0" err="1" smtClean="0"/>
              <a:t>тварини</a:t>
            </a:r>
            <a:r>
              <a:rPr lang="ru-RU" b="1" dirty="0" smtClean="0"/>
              <a:t>, </a:t>
            </a:r>
            <a:r>
              <a:rPr lang="ru-RU" b="1" dirty="0" err="1" smtClean="0"/>
              <a:t>які</a:t>
            </a:r>
            <a:r>
              <a:rPr lang="ru-RU" b="1" dirty="0" smtClean="0"/>
              <a:t> не </a:t>
            </a:r>
            <a:r>
              <a:rPr lang="ru-RU" b="1" dirty="0" err="1" smtClean="0"/>
              <a:t>мають</a:t>
            </a:r>
            <a:r>
              <a:rPr lang="ru-RU" b="1" dirty="0" smtClean="0"/>
              <a:t> </a:t>
            </a:r>
            <a:r>
              <a:rPr lang="ru-RU" b="1" dirty="0" err="1" smtClean="0"/>
              <a:t>порожнини</a:t>
            </a:r>
            <a:r>
              <a:rPr lang="ru-RU" b="1" dirty="0" smtClean="0"/>
              <a:t> </a:t>
            </a:r>
            <a:r>
              <a:rPr lang="ru-RU" b="1" dirty="0" err="1" smtClean="0"/>
              <a:t>тіла</a:t>
            </a:r>
            <a:r>
              <a:rPr lang="ru-RU" b="1" dirty="0" smtClean="0"/>
              <a:t> </a:t>
            </a:r>
            <a:r>
              <a:rPr lang="ru-RU" b="1" dirty="0" err="1" smtClean="0"/>
              <a:t>це</a:t>
            </a:r>
            <a:r>
              <a:rPr lang="ru-RU" b="1" dirty="0"/>
              <a:t>: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16652" y="1268760"/>
            <a:ext cx="8719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2400" b="1" dirty="0" smtClean="0">
                <a:solidFill>
                  <a:schemeClr val="tx2"/>
                </a:solidFill>
              </a:rPr>
              <a:t>Порожнина тіла </a:t>
            </a:r>
            <a:r>
              <a:rPr lang="uk-UA" sz="2400" dirty="0" smtClean="0"/>
              <a:t>– це порожнина, в якій містяться внутрішні органи тварин.</a:t>
            </a:r>
            <a:endParaRPr lang="uk-UA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Кишковопорожнинні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387622" y="2096862"/>
            <a:ext cx="577163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 bwMode="auto">
          <a:xfrm>
            <a:off x="3213479" y="3212976"/>
            <a:ext cx="1368152" cy="357190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256" y="2492896"/>
            <a:ext cx="2733675" cy="34575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520" y="1052736"/>
            <a:ext cx="866022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900" dirty="0" err="1" smtClean="0"/>
              <a:t>Тіло</a:t>
            </a:r>
            <a:r>
              <a:rPr lang="ru-RU" sz="1900" dirty="0" smtClean="0"/>
              <a:t> </a:t>
            </a:r>
            <a:r>
              <a:rPr lang="ru-RU" sz="1900" dirty="0" err="1" smtClean="0"/>
              <a:t>кишковопорожнинних</a:t>
            </a:r>
            <a:r>
              <a:rPr lang="ru-RU" sz="1900" dirty="0" smtClean="0"/>
              <a:t> </a:t>
            </a:r>
            <a:r>
              <a:rPr lang="ru-RU" sz="1900" dirty="0" err="1"/>
              <a:t>складається</a:t>
            </a:r>
            <a:r>
              <a:rPr lang="ru-RU" sz="1900" dirty="0"/>
              <a:t> з </a:t>
            </a:r>
            <a:r>
              <a:rPr lang="ru-RU" sz="1900" dirty="0" err="1"/>
              <a:t>двох</a:t>
            </a:r>
            <a:r>
              <a:rPr lang="ru-RU" sz="1900" dirty="0"/>
              <a:t> добре </a:t>
            </a:r>
            <a:r>
              <a:rPr lang="ru-RU" sz="1900" dirty="0" err="1"/>
              <a:t>розвинених</a:t>
            </a:r>
            <a:r>
              <a:rPr lang="ru-RU" sz="1900" dirty="0"/>
              <a:t> </a:t>
            </a:r>
            <a:r>
              <a:rPr lang="ru-RU" sz="1900" dirty="0" err="1"/>
              <a:t>шарів</a:t>
            </a:r>
            <a:r>
              <a:rPr lang="ru-RU" sz="1900" dirty="0"/>
              <a:t> - </a:t>
            </a:r>
            <a:r>
              <a:rPr lang="ru-RU" sz="1900" dirty="0" err="1"/>
              <a:t>ектодерми</a:t>
            </a:r>
            <a:r>
              <a:rPr lang="ru-RU" sz="1900" dirty="0"/>
              <a:t> і </a:t>
            </a:r>
            <a:r>
              <a:rPr lang="ru-RU" sz="1900" dirty="0" err="1"/>
              <a:t>ентодерми</a:t>
            </a:r>
            <a:r>
              <a:rPr lang="ru-RU" sz="1900" dirty="0"/>
              <a:t>. </a:t>
            </a:r>
            <a:r>
              <a:rPr lang="ru-RU" sz="1900" dirty="0" err="1"/>
              <a:t>Між</a:t>
            </a:r>
            <a:r>
              <a:rPr lang="ru-RU" sz="1900" dirty="0"/>
              <a:t> ними </a:t>
            </a:r>
            <a:r>
              <a:rPr lang="ru-RU" sz="1900" dirty="0" err="1"/>
              <a:t>знаходиться</a:t>
            </a:r>
            <a:r>
              <a:rPr lang="ru-RU" sz="1900" dirty="0"/>
              <a:t> тонкий, </a:t>
            </a:r>
            <a:r>
              <a:rPr lang="ru-RU" sz="1900" dirty="0" err="1"/>
              <a:t>майже</a:t>
            </a:r>
            <a:r>
              <a:rPr lang="ru-RU" sz="1900" dirty="0"/>
              <a:t> </a:t>
            </a:r>
            <a:r>
              <a:rPr lang="ru-RU" sz="1900" dirty="0" err="1"/>
              <a:t>позбавлений</a:t>
            </a:r>
            <a:r>
              <a:rPr lang="ru-RU" sz="1900" dirty="0"/>
              <a:t> </a:t>
            </a:r>
            <a:r>
              <a:rPr lang="ru-RU" sz="1900" dirty="0" err="1"/>
              <a:t>клітин</a:t>
            </a:r>
            <a:r>
              <a:rPr lang="ru-RU" sz="1900" dirty="0"/>
              <a:t> шар - мезоглея (зачаток </a:t>
            </a:r>
            <a:r>
              <a:rPr lang="ru-RU" sz="1900" dirty="0" err="1"/>
              <a:t>третього</a:t>
            </a:r>
            <a:r>
              <a:rPr lang="ru-RU" sz="1900" dirty="0"/>
              <a:t> </a:t>
            </a:r>
            <a:r>
              <a:rPr lang="ru-RU" sz="1900" dirty="0" err="1"/>
              <a:t>зародкового</a:t>
            </a:r>
            <a:r>
              <a:rPr lang="ru-RU" sz="1900" dirty="0"/>
              <a:t> листка</a:t>
            </a:r>
            <a:r>
              <a:rPr lang="ru-RU" sz="1900" dirty="0" smtClean="0"/>
              <a:t>).</a:t>
            </a:r>
            <a:endParaRPr lang="ru-RU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5400" dirty="0" smtClean="0"/>
              <a:t>Плоскі черви</a:t>
            </a:r>
            <a:endParaRPr lang="ru-RU" sz="54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0" y="2357406"/>
            <a:ext cx="914400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33165" y="1196752"/>
            <a:ext cx="875931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dirty="0"/>
              <a:t>В плоских червах </a:t>
            </a:r>
            <a:r>
              <a:rPr lang="ru-RU" sz="2000" dirty="0" err="1"/>
              <a:t>проміжки</a:t>
            </a:r>
            <a:r>
              <a:rPr lang="ru-RU" sz="2000" dirty="0"/>
              <a:t> </a:t>
            </a:r>
            <a:r>
              <a:rPr lang="ru-RU" sz="2000" dirty="0" err="1"/>
              <a:t>між</a:t>
            </a:r>
            <a:r>
              <a:rPr lang="ru-RU" sz="2000" dirty="0"/>
              <a:t> </a:t>
            </a:r>
            <a:r>
              <a:rPr lang="ru-RU" sz="2000" dirty="0" err="1"/>
              <a:t>внутрішніми</a:t>
            </a:r>
            <a:r>
              <a:rPr lang="ru-RU" sz="2000" dirty="0"/>
              <a:t> органами </a:t>
            </a:r>
            <a:r>
              <a:rPr lang="ru-RU" sz="2000" dirty="0" err="1"/>
              <a:t>заповнені</a:t>
            </a:r>
            <a:r>
              <a:rPr lang="ru-RU" sz="2000" dirty="0"/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паренхімою</a:t>
            </a:r>
            <a:r>
              <a:rPr lang="ru-RU" sz="2000" dirty="0" smtClean="0"/>
              <a:t>.   В </a:t>
            </a:r>
            <a:r>
              <a:rPr lang="uk-UA" sz="2000" dirty="0" smtClean="0"/>
              <a:t>паренхімі</a:t>
            </a:r>
            <a:r>
              <a:rPr lang="ru-RU" sz="2000" dirty="0" smtClean="0"/>
              <a:t> </a:t>
            </a:r>
            <a:r>
              <a:rPr lang="ru-RU" sz="2000" dirty="0" err="1" smtClean="0"/>
              <a:t>запасаються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поживні</a:t>
            </a:r>
            <a:r>
              <a:rPr lang="ru-RU" sz="2000" dirty="0" smtClean="0"/>
              <a:t> </a:t>
            </a:r>
            <a:r>
              <a:rPr lang="ru-RU" sz="2000" dirty="0" err="1"/>
              <a:t>речовини</a:t>
            </a:r>
            <a:r>
              <a:rPr lang="ru-RU" sz="2000" dirty="0"/>
              <a:t>, вона </a:t>
            </a:r>
            <a:r>
              <a:rPr lang="ru-RU" sz="2000" dirty="0" err="1"/>
              <a:t>має</a:t>
            </a:r>
            <a:r>
              <a:rPr lang="ru-RU" sz="2000" dirty="0"/>
              <a:t> </a:t>
            </a:r>
            <a:r>
              <a:rPr lang="ru-RU" sz="2000" dirty="0" err="1"/>
              <a:t>важливе</a:t>
            </a:r>
            <a:r>
              <a:rPr lang="ru-RU" sz="2000" dirty="0"/>
              <a:t> </a:t>
            </a:r>
            <a:r>
              <a:rPr lang="ru-RU" sz="2000" dirty="0" err="1"/>
              <a:t>значення</a:t>
            </a:r>
            <a:r>
              <a:rPr lang="ru-RU" sz="2000" dirty="0"/>
              <a:t> в </a:t>
            </a:r>
            <a:r>
              <a:rPr lang="ru-RU" sz="2000" dirty="0" err="1"/>
              <a:t>процесах</a:t>
            </a:r>
            <a:r>
              <a:rPr lang="ru-RU" sz="2000" dirty="0"/>
              <a:t> </a:t>
            </a:r>
            <a:r>
              <a:rPr lang="ru-RU" sz="2000" dirty="0" err="1"/>
              <a:t>обміну</a:t>
            </a:r>
            <a:r>
              <a:rPr lang="ru-RU" sz="2000" dirty="0"/>
              <a:t> </a:t>
            </a:r>
            <a:r>
              <a:rPr lang="ru-RU" sz="2000" dirty="0" err="1"/>
              <a:t>речовин</a:t>
            </a:r>
            <a:r>
              <a:rPr lang="ru-RU" sz="2000" dirty="0"/>
              <a:t>.</a:t>
            </a:r>
          </a:p>
          <a:p>
            <a:pPr algn="l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2696"/>
            <a:ext cx="8472163" cy="25202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819" y="3645024"/>
            <a:ext cx="5260975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45024"/>
            <a:ext cx="3042981" cy="201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59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7100"/>
          </a:xfrm>
        </p:spPr>
        <p:txBody>
          <a:bodyPr/>
          <a:lstStyle/>
          <a:p>
            <a:r>
              <a:rPr lang="uk-UA" dirty="0" smtClean="0"/>
              <a:t>Первинна порожнина тіла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67544" y="1124744"/>
            <a:ext cx="8280920" cy="2376264"/>
          </a:xfrm>
        </p:spPr>
        <p:txBody>
          <a:bodyPr/>
          <a:lstStyle/>
          <a:p>
            <a:pPr marL="0" indent="0">
              <a:buNone/>
            </a:pPr>
            <a:r>
              <a:rPr lang="uk-UA" sz="1800" dirty="0" smtClean="0"/>
              <a:t>Виникає в зародках багатьох багатоклітинних тварин на стадії бластули як </a:t>
            </a:r>
            <a:r>
              <a:rPr lang="uk-UA" sz="1800" dirty="0" err="1" smtClean="0"/>
              <a:t>бластоцел</a:t>
            </a:r>
            <a:r>
              <a:rPr lang="uk-UA" sz="1800" dirty="0" smtClean="0"/>
              <a:t>, у </a:t>
            </a:r>
            <a:r>
              <a:rPr lang="uk-UA" sz="1800" dirty="0" err="1" smtClean="0"/>
              <a:t>післязародковий</a:t>
            </a:r>
            <a:r>
              <a:rPr lang="uk-UA" sz="1800" dirty="0" smtClean="0"/>
              <a:t> період зберігається лише в круглих </a:t>
            </a:r>
            <a:r>
              <a:rPr lang="uk-UA" sz="1800" dirty="0" err="1" smtClean="0"/>
              <a:t>червів</a:t>
            </a:r>
            <a:r>
              <a:rPr lang="uk-UA" sz="1800" dirty="0" smtClean="0"/>
              <a:t> (це </a:t>
            </a:r>
            <a:r>
              <a:rPr lang="uk-UA" sz="1800" i="1" dirty="0" err="1" smtClean="0">
                <a:solidFill>
                  <a:schemeClr val="tx2"/>
                </a:solidFill>
              </a:rPr>
              <a:t>схізоцеля</a:t>
            </a:r>
            <a:r>
              <a:rPr lang="uk-UA" sz="1800" dirty="0" smtClean="0"/>
              <a:t> між стінкою тіла і внутрішніми органами, порожнина позбавлена спеціальної епітеліальної </a:t>
            </a:r>
            <a:r>
              <a:rPr lang="uk-UA" sz="1800" dirty="0" err="1" smtClean="0"/>
              <a:t>вистилки</a:t>
            </a:r>
            <a:r>
              <a:rPr lang="uk-UA" sz="1800" dirty="0" smtClean="0"/>
              <a:t> і у деяких частково зайнята паренхімними клітинами).</a:t>
            </a:r>
            <a:endParaRPr lang="uk-UA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537603"/>
            <a:ext cx="6783537" cy="4070122"/>
          </a:xfrm>
        </p:spPr>
      </p:pic>
    </p:spTree>
    <p:extLst>
      <p:ext uri="{BB962C8B-B14F-4D97-AF65-F5344CB8AC3E}">
        <p14:creationId xmlns:p14="http://schemas.microsoft.com/office/powerpoint/2010/main" val="65528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Круглі черви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0126" y="1114018"/>
            <a:ext cx="8679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uk-UA" dirty="0"/>
              <a:t>Під шкірно-м’язовим мішком є порожнина тіла. Вона не має власних стінок, тобто це простір, заповнений рідиною, у якій містяться органи травлення й розмноження. Рідина в порожнині тіла перебуває під тиском, тому тіло </a:t>
            </a:r>
            <a:r>
              <a:rPr lang="uk-UA" dirty="0" smtClean="0"/>
              <a:t>круглих </a:t>
            </a:r>
            <a:r>
              <a:rPr lang="uk-UA" dirty="0" err="1" smtClean="0"/>
              <a:t>червів</a:t>
            </a:r>
            <a:r>
              <a:rPr lang="uk-UA" dirty="0" smtClean="0"/>
              <a:t>  </a:t>
            </a:r>
            <a:r>
              <a:rPr lang="uk-UA" dirty="0"/>
              <a:t>щільне й постійно зберігає свою форму.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857" y="2564012"/>
            <a:ext cx="3386685" cy="39613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86" y="2564012"/>
            <a:ext cx="5294172" cy="18731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06" y="4437112"/>
            <a:ext cx="3976720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2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Змішана порожнина тіла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784976" cy="4597971"/>
          </a:xfrm>
        </p:spPr>
        <p:txBody>
          <a:bodyPr/>
          <a:lstStyle/>
          <a:p>
            <a:pPr marL="0" indent="0">
              <a:buNone/>
            </a:pPr>
            <a:r>
              <a:rPr lang="uk-UA" sz="2800" dirty="0" smtClean="0"/>
              <a:t>У членистоногих, під час зародкового розвитку закладається вторинна порожнина тіла. Але згодом її </a:t>
            </a:r>
            <a:r>
              <a:rPr lang="uk-UA" sz="2800" dirty="0" err="1" smtClean="0"/>
              <a:t>вистилка</a:t>
            </a:r>
            <a:r>
              <a:rPr lang="uk-UA" sz="2800" dirty="0" smtClean="0"/>
              <a:t> руйнується й вона зливається із залишками первинної. Тому така порожнина тіла має назву </a:t>
            </a:r>
            <a:r>
              <a:rPr lang="vi-VN" sz="2800" b="1" dirty="0" smtClean="0">
                <a:solidFill>
                  <a:srgbClr val="C00000"/>
                </a:solidFill>
              </a:rPr>
              <a:t>міксоце́ль</a:t>
            </a:r>
            <a:r>
              <a:rPr lang="uk-UA" sz="2800" dirty="0" smtClean="0"/>
              <a:t>. Проміжки між внутрішніми органами членистоногих заповнені пухкою сполучною тканиною - </a:t>
            </a:r>
            <a:r>
              <a:rPr lang="uk-UA" sz="2800" i="1" dirty="0" smtClean="0">
                <a:solidFill>
                  <a:schemeClr val="tx2"/>
                </a:solidFill>
              </a:rPr>
              <a:t>жировим тілом</a:t>
            </a:r>
            <a:r>
              <a:rPr lang="uk-UA" sz="2800" dirty="0" smtClean="0"/>
              <a:t>. Клітини цієї тканини виконують різноманітні функції: запасають поживні речовини, вилучають із порожнинної рідини продукти обміну, утворюють клітини крові, здійснюють захисну функцію тощо. 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94893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80TGp_general_light_ani">
  <a:themeElements>
    <a:clrScheme name="Default Design 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EF9C5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580TGp_general_light_ani</Template>
  <TotalTime>403</TotalTime>
  <Words>586</Words>
  <Application>Microsoft Office PowerPoint</Application>
  <PresentationFormat>Экран (4:3)</PresentationFormat>
  <Paragraphs>76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580TGp_general_light_ani</vt:lpstr>
      <vt:lpstr> Порожнини тіла тварин </vt:lpstr>
      <vt:lpstr>Класифікація</vt:lpstr>
      <vt:lpstr>Порожнина тіла відсутня </vt:lpstr>
      <vt:lpstr>Кишковопорожнинні</vt:lpstr>
      <vt:lpstr>Плоскі черви</vt:lpstr>
      <vt:lpstr>Презентация PowerPoint</vt:lpstr>
      <vt:lpstr>Первинна порожнина тіла</vt:lpstr>
      <vt:lpstr>Круглі черви</vt:lpstr>
      <vt:lpstr>Змішана порожнина тіла</vt:lpstr>
      <vt:lpstr>Презентация PowerPoint</vt:lpstr>
      <vt:lpstr>Вторинна порожнина тіла</vt:lpstr>
      <vt:lpstr>Тварини з вторинною порожниною тіла</vt:lpstr>
      <vt:lpstr>План будови хордових</vt:lpstr>
      <vt:lpstr>Кільчасті черви</vt:lpstr>
      <vt:lpstr>Гідроскелет за рахунок порожнинної рідини </vt:lpstr>
      <vt:lpstr>Молюски</vt:lpstr>
      <vt:lpstr>Презентация PowerPoint</vt:lpstr>
      <vt:lpstr>Диференціація вторинної порожнини тіла у ссавців</vt:lpstr>
      <vt:lpstr>Презентация PowerPoint</vt:lpstr>
      <vt:lpstr>Порівняння порожнин тіла</vt:lpstr>
      <vt:lpstr>Презентация PowerPoint</vt:lpstr>
      <vt:lpstr>Функції порожнини тіла</vt:lpstr>
      <vt:lpstr>Висновок</vt:lpstr>
      <vt:lpstr>Джерела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Порожнини тіла тварин</dc:title>
  <dc:creator>Люлмила</dc:creator>
  <cp:lastModifiedBy>Люлмила</cp:lastModifiedBy>
  <cp:revision>38</cp:revision>
  <dcterms:created xsi:type="dcterms:W3CDTF">2013-03-26T16:47:17Z</dcterms:created>
  <dcterms:modified xsi:type="dcterms:W3CDTF">2013-04-04T16:23:11Z</dcterms:modified>
</cp:coreProperties>
</file>