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DF63A302-8B83-4FBC-BA7D-49FC5B5D27B2}" type="datetimeFigureOut">
              <a:rPr lang="ru-RU" smtClean="0"/>
              <a:t>10.03.2014</a:t>
            </a:fld>
            <a:endParaRPr lang="ru-RU"/>
          </a:p>
        </p:txBody>
      </p:sp>
      <p:sp>
        <p:nvSpPr>
          <p:cNvPr id="16" name="Slide Number Placeholder 15"/>
          <p:cNvSpPr>
            <a:spLocks noGrp="1"/>
          </p:cNvSpPr>
          <p:nvPr>
            <p:ph type="sldNum" sz="quarter" idx="11"/>
          </p:nvPr>
        </p:nvSpPr>
        <p:spPr/>
        <p:txBody>
          <a:bodyPr/>
          <a:lstStyle/>
          <a:p>
            <a:fld id="{8527C9B1-F248-4708-8081-DA20096EFDBF}"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F63A302-8B83-4FBC-BA7D-49FC5B5D27B2}" type="datetimeFigureOut">
              <a:rPr lang="ru-RU" smtClean="0"/>
              <a:t>10.03.2014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27C9B1-F248-4708-8081-DA20096EFDB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F63A302-8B83-4FBC-BA7D-49FC5B5D27B2}" type="datetimeFigureOut">
              <a:rPr lang="ru-RU" smtClean="0"/>
              <a:t>10.03.2014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27C9B1-F248-4708-8081-DA20096EFDB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DF63A302-8B83-4FBC-BA7D-49FC5B5D27B2}" type="datetimeFigureOut">
              <a:rPr lang="ru-RU" smtClean="0"/>
              <a:t>10.03.2014</a:t>
            </a:fld>
            <a:endParaRPr lang="ru-RU"/>
          </a:p>
        </p:txBody>
      </p:sp>
      <p:sp>
        <p:nvSpPr>
          <p:cNvPr id="15" name="Slide Number Placeholder 14"/>
          <p:cNvSpPr>
            <a:spLocks noGrp="1"/>
          </p:cNvSpPr>
          <p:nvPr>
            <p:ph type="sldNum" sz="quarter" idx="11"/>
          </p:nvPr>
        </p:nvSpPr>
        <p:spPr/>
        <p:txBody>
          <a:bodyPr/>
          <a:lstStyle/>
          <a:p>
            <a:fld id="{8527C9B1-F248-4708-8081-DA20096EFDBF}"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DF63A302-8B83-4FBC-BA7D-49FC5B5D27B2}" type="datetimeFigureOut">
              <a:rPr lang="ru-RU" smtClean="0"/>
              <a:t>10.03.2014</a:t>
            </a:fld>
            <a:endParaRPr lang="ru-RU"/>
          </a:p>
        </p:txBody>
      </p:sp>
      <p:sp>
        <p:nvSpPr>
          <p:cNvPr id="13" name="Slide Number Placeholder 12"/>
          <p:cNvSpPr>
            <a:spLocks noGrp="1"/>
          </p:cNvSpPr>
          <p:nvPr>
            <p:ph type="sldNum" sz="quarter" idx="11"/>
          </p:nvPr>
        </p:nvSpPr>
        <p:spPr/>
        <p:txBody>
          <a:bodyPr/>
          <a:lstStyle/>
          <a:p>
            <a:fld id="{8527C9B1-F248-4708-8081-DA20096EFDBF}"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F63A302-8B83-4FBC-BA7D-49FC5B5D27B2}" type="datetimeFigureOut">
              <a:rPr lang="ru-RU" smtClean="0"/>
              <a:t>10.03.2014</a:t>
            </a:fld>
            <a:endParaRPr lang="ru-RU"/>
          </a:p>
        </p:txBody>
      </p:sp>
      <p:sp>
        <p:nvSpPr>
          <p:cNvPr id="9" name="Slide Number Placeholder 8"/>
          <p:cNvSpPr>
            <a:spLocks noGrp="1"/>
          </p:cNvSpPr>
          <p:nvPr>
            <p:ph type="sldNum" sz="quarter" idx="11"/>
          </p:nvPr>
        </p:nvSpPr>
        <p:spPr/>
        <p:txBody>
          <a:bodyPr/>
          <a:lstStyle/>
          <a:p>
            <a:fld id="{8527C9B1-F248-4708-8081-DA20096EFDBF}"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DF63A302-8B83-4FBC-BA7D-49FC5B5D27B2}" type="datetimeFigureOut">
              <a:rPr lang="ru-RU" smtClean="0"/>
              <a:t>10.03.2014</a:t>
            </a:fld>
            <a:endParaRPr lang="ru-RU"/>
          </a:p>
        </p:txBody>
      </p:sp>
      <p:sp>
        <p:nvSpPr>
          <p:cNvPr id="15" name="Slide Number Placeholder 14"/>
          <p:cNvSpPr>
            <a:spLocks noGrp="1"/>
          </p:cNvSpPr>
          <p:nvPr>
            <p:ph type="sldNum" sz="quarter" idx="11"/>
          </p:nvPr>
        </p:nvSpPr>
        <p:spPr/>
        <p:txBody>
          <a:bodyPr/>
          <a:lstStyle/>
          <a:p>
            <a:fld id="{8527C9B1-F248-4708-8081-DA20096EFDBF}"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DF63A302-8B83-4FBC-BA7D-49FC5B5D27B2}" type="datetimeFigureOut">
              <a:rPr lang="ru-RU" smtClean="0"/>
              <a:t>10.03.2014</a:t>
            </a:fld>
            <a:endParaRPr lang="ru-RU"/>
          </a:p>
        </p:txBody>
      </p:sp>
      <p:sp>
        <p:nvSpPr>
          <p:cNvPr id="8" name="Slide Number Placeholder 7"/>
          <p:cNvSpPr>
            <a:spLocks noGrp="1"/>
          </p:cNvSpPr>
          <p:nvPr>
            <p:ph type="sldNum" sz="quarter" idx="11"/>
          </p:nvPr>
        </p:nvSpPr>
        <p:spPr/>
        <p:txBody>
          <a:bodyPr/>
          <a:lstStyle/>
          <a:p>
            <a:fld id="{8527C9B1-F248-4708-8081-DA20096EFDBF}"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63A302-8B83-4FBC-BA7D-49FC5B5D27B2}" type="datetimeFigureOut">
              <a:rPr lang="ru-RU" smtClean="0"/>
              <a:t>10.03.2014</a:t>
            </a:fld>
            <a:endParaRPr lang="ru-RU"/>
          </a:p>
        </p:txBody>
      </p:sp>
      <p:sp>
        <p:nvSpPr>
          <p:cNvPr id="6" name="Slide Number Placeholder 5"/>
          <p:cNvSpPr>
            <a:spLocks noGrp="1"/>
          </p:cNvSpPr>
          <p:nvPr>
            <p:ph type="sldNum" sz="quarter" idx="11"/>
          </p:nvPr>
        </p:nvSpPr>
        <p:spPr/>
        <p:txBody>
          <a:bodyPr/>
          <a:lstStyle/>
          <a:p>
            <a:fld id="{8527C9B1-F248-4708-8081-DA20096EFDBF}"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DF63A302-8B83-4FBC-BA7D-49FC5B5D27B2}" type="datetimeFigureOut">
              <a:rPr lang="ru-RU" smtClean="0"/>
              <a:t>10.03.2014</a:t>
            </a:fld>
            <a:endParaRPr lang="ru-RU"/>
          </a:p>
        </p:txBody>
      </p:sp>
      <p:sp>
        <p:nvSpPr>
          <p:cNvPr id="16" name="Slide Number Placeholder 15"/>
          <p:cNvSpPr>
            <a:spLocks noGrp="1"/>
          </p:cNvSpPr>
          <p:nvPr>
            <p:ph type="sldNum" sz="quarter" idx="11"/>
          </p:nvPr>
        </p:nvSpPr>
        <p:spPr/>
        <p:txBody>
          <a:bodyPr/>
          <a:lstStyle/>
          <a:p>
            <a:fld id="{8527C9B1-F248-4708-8081-DA20096EFDBF}"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DF63A302-8B83-4FBC-BA7D-49FC5B5D27B2}" type="datetimeFigureOut">
              <a:rPr lang="ru-RU" smtClean="0"/>
              <a:t>10.03.2014</a:t>
            </a:fld>
            <a:endParaRPr lang="ru-RU"/>
          </a:p>
        </p:txBody>
      </p:sp>
      <p:sp>
        <p:nvSpPr>
          <p:cNvPr id="14" name="Slide Number Placeholder 13"/>
          <p:cNvSpPr>
            <a:spLocks noGrp="1"/>
          </p:cNvSpPr>
          <p:nvPr>
            <p:ph type="sldNum" sz="quarter" idx="11"/>
          </p:nvPr>
        </p:nvSpPr>
        <p:spPr/>
        <p:txBody>
          <a:bodyPr/>
          <a:lstStyle/>
          <a:p>
            <a:fld id="{8527C9B1-F248-4708-8081-DA20096EFDBF}"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extLst>
              <a:ext uri="{BEBA8EAE-BF5A-486C-A8C5-ECC9F3942E4B}">
                <a14:imgProps xmlns:a14="http://schemas.microsoft.com/office/drawing/2010/main">
                  <a14:imgLayer r:embed="rId14">
                    <a14:imgEffect>
                      <a14:sharpenSoften amount="26000"/>
                    </a14:imgEffect>
                    <a14:imgEffect>
                      <a14:brightnessContrast bright="14000" contras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F63A302-8B83-4FBC-BA7D-49FC5B5D27B2}" type="datetimeFigureOut">
              <a:rPr lang="ru-RU" smtClean="0"/>
              <a:t>10.03.2014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527C9B1-F248-4708-8081-DA20096EFDBF}"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mtClean="0">
                <a:solidFill>
                  <a:schemeClr val="bg1">
                    <a:lumMod val="95000"/>
                    <a:lumOff val="5000"/>
                  </a:schemeClr>
                </a:solidFill>
              </a:rPr>
              <a:t>Генна </a:t>
            </a:r>
            <a:r>
              <a:rPr lang="uk-UA" smtClean="0">
                <a:solidFill>
                  <a:schemeClr val="bg1">
                    <a:lumMod val="95000"/>
                    <a:lumOff val="5000"/>
                  </a:schemeClr>
                </a:solidFill>
              </a:rPr>
              <a:t>інженерія </a:t>
            </a:r>
            <a:endParaRPr lang="ru-RU">
              <a:solidFill>
                <a:schemeClr val="bg1">
                  <a:lumMod val="95000"/>
                  <a:lumOff val="5000"/>
                </a:schemeClr>
              </a:solidFill>
            </a:endParaRPr>
          </a:p>
        </p:txBody>
      </p:sp>
      <p:sp>
        <p:nvSpPr>
          <p:cNvPr id="3" name="Подзаголовок 2"/>
          <p:cNvSpPr>
            <a:spLocks noGrp="1"/>
          </p:cNvSpPr>
          <p:nvPr>
            <p:ph type="subTitle" idx="1"/>
          </p:nvPr>
        </p:nvSpPr>
        <p:spPr>
          <a:xfrm>
            <a:off x="2051720" y="3284984"/>
            <a:ext cx="6326832" cy="989613"/>
          </a:xfrm>
        </p:spPr>
        <p:txBody>
          <a:bodyPr>
            <a:normAutofit fontScale="92500" lnSpcReduction="10000"/>
          </a:bodyPr>
          <a:lstStyle/>
          <a:p>
            <a:r>
              <a:rPr lang="uk-UA" smtClean="0">
                <a:solidFill>
                  <a:schemeClr val="bg1">
                    <a:lumMod val="95000"/>
                    <a:lumOff val="5000"/>
                  </a:schemeClr>
                </a:solidFill>
              </a:rPr>
              <a:t>Виконала</a:t>
            </a:r>
          </a:p>
          <a:p>
            <a:r>
              <a:rPr lang="uk-UA" smtClean="0">
                <a:solidFill>
                  <a:schemeClr val="bg1">
                    <a:lumMod val="95000"/>
                    <a:lumOff val="5000"/>
                  </a:schemeClr>
                </a:solidFill>
              </a:rPr>
              <a:t>Учениця 10-А класу</a:t>
            </a:r>
          </a:p>
          <a:p>
            <a:r>
              <a:rPr lang="uk-UA" smtClean="0">
                <a:solidFill>
                  <a:schemeClr val="bg1">
                    <a:lumMod val="95000"/>
                    <a:lumOff val="5000"/>
                  </a:schemeClr>
                </a:solidFill>
              </a:rPr>
              <a:t>Томас Арина</a:t>
            </a:r>
            <a:endParaRPr lang="ru-RU">
              <a:solidFill>
                <a:schemeClr val="bg1">
                  <a:lumMod val="95000"/>
                  <a:lumOff val="5000"/>
                </a:schemeClr>
              </a:solidFill>
            </a:endParaRPr>
          </a:p>
        </p:txBody>
      </p:sp>
    </p:spTree>
    <p:extLst>
      <p:ext uri="{BB962C8B-B14F-4D97-AF65-F5344CB8AC3E}">
        <p14:creationId xmlns:p14="http://schemas.microsoft.com/office/powerpoint/2010/main" val="1422262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gospodarka.ru/wp-content/uploads/2013/03/GMO-produkty.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425" b="97124" l="4143" r="97000">
                        <a14:foregroundMark x1="69143" y1="16150" x2="69143" y2="16150"/>
                        <a14:foregroundMark x1="71429" y1="14602" x2="70000" y2="28761"/>
                        <a14:foregroundMark x1="47714" y1="68805" x2="49143" y2="77876"/>
                        <a14:foregroundMark x1="45429" y1="65265" x2="45286" y2="66150"/>
                        <a14:foregroundMark x1="11857" y1="78982" x2="15714" y2="77876"/>
                        <a14:foregroundMark x1="10857" y1="71681" x2="23714" y2="83407"/>
                        <a14:foregroundMark x1="4143" y1="78982" x2="7429" y2="83628"/>
                        <a14:foregroundMark x1="7571" y1="95796" x2="13286" y2="95354"/>
                        <a14:foregroundMark x1="25143" y1="97566" x2="29714" y2="97345"/>
                        <a14:foregroundMark x1="45429" y1="94690" x2="50571" y2="96681"/>
                        <a14:foregroundMark x1="65571" y1="95796" x2="73286" y2="95133"/>
                        <a14:foregroundMark x1="91571" y1="77434" x2="97000" y2="90044"/>
                        <a14:foregroundMark x1="67571" y1="4425" x2="71857" y2="8850"/>
                      </a14:backgroundRemoval>
                    </a14:imgEffect>
                  </a14:imgLayer>
                </a14:imgProps>
              </a:ext>
              <a:ext uri="{28A0092B-C50C-407E-A947-70E740481C1C}">
                <a14:useLocalDpi xmlns:a14="http://schemas.microsoft.com/office/drawing/2010/main" val="0"/>
              </a:ext>
            </a:extLst>
          </a:blip>
          <a:srcRect/>
          <a:stretch>
            <a:fillRect/>
          </a:stretch>
        </p:blipFill>
        <p:spPr bwMode="auto">
          <a:xfrm>
            <a:off x="2476500" y="2204864"/>
            <a:ext cx="6667500" cy="4653137"/>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971600" y="1772816"/>
            <a:ext cx="6096000" cy="3657599"/>
          </a:xfrm>
        </p:spPr>
        <p:txBody>
          <a:bodyPr>
            <a:normAutofit fontScale="92500" lnSpcReduction="10000"/>
          </a:bodyPr>
          <a:lstStyle/>
          <a:p>
            <a:r>
              <a:rPr lang="ru-RU">
                <a:solidFill>
                  <a:schemeClr val="bg1">
                    <a:lumMod val="95000"/>
                    <a:lumOff val="5000"/>
                  </a:schemeClr>
                </a:solidFill>
                <a:effectLst/>
              </a:rPr>
              <a:t>сконструйовані гени будуть передані з пилком близькородинним диким видам, і їхнє гібридне потомство набуде властивості підвищеної насіннєвої продуктивності та здатність конкурувати з іншими рослинами;</a:t>
            </a:r>
          </a:p>
          <a:p>
            <a:r>
              <a:rPr lang="ru-RU">
                <a:solidFill>
                  <a:schemeClr val="bg1">
                    <a:lumMod val="95000"/>
                    <a:lumOff val="5000"/>
                  </a:schemeClr>
                </a:solidFill>
                <a:effectLst/>
              </a:rPr>
              <a:t>трансгенні сільськогосподарські рослини стануть бур'янами і витіснять рослини, які ростуть поряд;</a:t>
            </a:r>
          </a:p>
          <a:p>
            <a:r>
              <a:rPr lang="ru-RU">
                <a:solidFill>
                  <a:schemeClr val="bg1">
                    <a:lumMod val="95000"/>
                    <a:lumOff val="5000"/>
                  </a:schemeClr>
                </a:solidFill>
                <a:effectLst/>
              </a:rPr>
              <a:t>трансгенні рослини стануть прямою загрозою для людини, домашніх та диких тварин (наприклад через їхню токсичність або алергенність).</a:t>
            </a:r>
          </a:p>
          <a:p>
            <a:endParaRPr lang="ru-RU"/>
          </a:p>
        </p:txBody>
      </p:sp>
      <p:sp>
        <p:nvSpPr>
          <p:cNvPr id="3" name="Заголовок 2"/>
          <p:cNvSpPr>
            <a:spLocks noGrp="1"/>
          </p:cNvSpPr>
          <p:nvPr>
            <p:ph type="title"/>
          </p:nvPr>
        </p:nvSpPr>
        <p:spPr>
          <a:xfrm>
            <a:off x="611560" y="692696"/>
            <a:ext cx="7543800" cy="914400"/>
          </a:xfrm>
        </p:spPr>
        <p:txBody>
          <a:bodyPr/>
          <a:lstStyle/>
          <a:p>
            <a:r>
              <a:rPr lang="ru-RU" sz="2400">
                <a:solidFill>
                  <a:schemeClr val="bg1">
                    <a:lumMod val="95000"/>
                    <a:lumOff val="5000"/>
                  </a:schemeClr>
                </a:solidFill>
              </a:rPr>
              <a:t>При розгляді проблеми можливого впливу трансгенних рослин на оточуюче середовище обговорюються в основному такі основні аспекти:</a:t>
            </a:r>
            <a:endParaRPr lang="ru-RU" sz="2400">
              <a:solidFill>
                <a:schemeClr val="bg1">
                  <a:lumMod val="95000"/>
                  <a:lumOff val="5000"/>
                </a:schemeClr>
              </a:solidFill>
            </a:endParaRPr>
          </a:p>
        </p:txBody>
      </p:sp>
    </p:spTree>
    <p:extLst>
      <p:ext uri="{BB962C8B-B14F-4D97-AF65-F5344CB8AC3E}">
        <p14:creationId xmlns:p14="http://schemas.microsoft.com/office/powerpoint/2010/main" val="1099620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07704" y="2996952"/>
            <a:ext cx="7543800" cy="914400"/>
          </a:xfrm>
        </p:spPr>
        <p:txBody>
          <a:bodyPr/>
          <a:lstStyle/>
          <a:p>
            <a:r>
              <a:rPr lang="uk-UA" smtClean="0">
                <a:solidFill>
                  <a:schemeClr val="bg1">
                    <a:lumMod val="95000"/>
                    <a:lumOff val="5000"/>
                  </a:schemeClr>
                </a:solidFill>
              </a:rPr>
              <a:t>Дякую за увагу!</a:t>
            </a:r>
            <a:endParaRPr lang="ru-RU">
              <a:solidFill>
                <a:schemeClr val="bg1">
                  <a:lumMod val="95000"/>
                  <a:lumOff val="5000"/>
                </a:schemeClr>
              </a:solidFill>
            </a:endParaRPr>
          </a:p>
        </p:txBody>
      </p:sp>
    </p:spTree>
    <p:extLst>
      <p:ext uri="{BB962C8B-B14F-4D97-AF65-F5344CB8AC3E}">
        <p14:creationId xmlns:p14="http://schemas.microsoft.com/office/powerpoint/2010/main" val="3801498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91680" y="764704"/>
            <a:ext cx="6681936" cy="3751311"/>
          </a:xfrm>
        </p:spPr>
        <p:txBody>
          <a:bodyPr/>
          <a:lstStyle/>
          <a:p>
            <a:pPr marL="18288" indent="0">
              <a:buNone/>
            </a:pPr>
            <a:r>
              <a:rPr lang="ru-RU">
                <a:solidFill>
                  <a:schemeClr val="bg1">
                    <a:lumMod val="95000"/>
                    <a:lumOff val="5000"/>
                  </a:schemeClr>
                </a:solidFill>
                <a:effectLst/>
              </a:rPr>
              <a:t>г</a:t>
            </a:r>
            <a:r>
              <a:rPr lang="ru-RU" smtClean="0">
                <a:solidFill>
                  <a:schemeClr val="bg1">
                    <a:lumMod val="95000"/>
                    <a:lumOff val="5000"/>
                  </a:schemeClr>
                </a:solidFill>
                <a:effectLst/>
              </a:rPr>
              <a:t>енетична </a:t>
            </a:r>
            <a:r>
              <a:rPr lang="ru-RU">
                <a:solidFill>
                  <a:schemeClr val="bg1">
                    <a:lumMod val="95000"/>
                    <a:lumOff val="5000"/>
                  </a:schemeClr>
                </a:solidFill>
                <a:effectLst/>
              </a:rPr>
              <a:t>інженерія (генна інженерія) - сукупність прийомів, методів і технологій одержання рекомбінантних РНК і ДНК, виділення генів з організму (клітин), здійснення маніпуляцій з генами і введення їх в інші організми.</a:t>
            </a:r>
          </a:p>
        </p:txBody>
      </p:sp>
      <p:sp>
        <p:nvSpPr>
          <p:cNvPr id="3" name="Заголовок 2"/>
          <p:cNvSpPr>
            <a:spLocks noGrp="1"/>
          </p:cNvSpPr>
          <p:nvPr>
            <p:ph type="title"/>
          </p:nvPr>
        </p:nvSpPr>
        <p:spPr>
          <a:xfrm>
            <a:off x="755576" y="836712"/>
            <a:ext cx="7543800" cy="914400"/>
          </a:xfrm>
        </p:spPr>
        <p:txBody>
          <a:bodyPr/>
          <a:lstStyle/>
          <a:p>
            <a:r>
              <a:rPr lang="uk-UA" smtClean="0">
                <a:solidFill>
                  <a:schemeClr val="bg1">
                    <a:lumMod val="95000"/>
                    <a:lumOff val="5000"/>
                  </a:schemeClr>
                </a:solidFill>
              </a:rPr>
              <a:t>Генна інженерія –</a:t>
            </a:r>
            <a:endParaRPr lang="ru-RU">
              <a:solidFill>
                <a:schemeClr val="bg1">
                  <a:lumMod val="95000"/>
                  <a:lumOff val="5000"/>
                </a:schemeClr>
              </a:solidFill>
            </a:endParaRPr>
          </a:p>
        </p:txBody>
      </p:sp>
    </p:spTree>
    <p:extLst>
      <p:ext uri="{BB962C8B-B14F-4D97-AF65-F5344CB8AC3E}">
        <p14:creationId xmlns:p14="http://schemas.microsoft.com/office/powerpoint/2010/main" val="1406921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47664" y="1484784"/>
            <a:ext cx="6912768" cy="4968552"/>
          </a:xfrm>
        </p:spPr>
        <p:txBody>
          <a:bodyPr>
            <a:normAutofit/>
          </a:bodyPr>
          <a:lstStyle/>
          <a:p>
            <a:r>
              <a:rPr lang="ru-RU">
                <a:solidFill>
                  <a:schemeClr val="bg1">
                    <a:lumMod val="95000"/>
                    <a:lumOff val="5000"/>
                  </a:schemeClr>
                </a:solidFill>
                <a:effectLst/>
              </a:rPr>
              <a:t>Генна інженерія ґрунтується на молекулярній біології, яка дає можливість вносити зміни в молекулярну взаємодію основних біологічних молекул у клітині й поза нею.</a:t>
            </a:r>
          </a:p>
          <a:p>
            <a:r>
              <a:rPr lang="ru-RU">
                <a:solidFill>
                  <a:schemeClr val="bg1">
                    <a:lumMod val="95000"/>
                    <a:lumOff val="5000"/>
                  </a:schemeClr>
                </a:solidFill>
                <a:effectLst/>
              </a:rPr>
              <a:t>Біологи оволоділи методами, які дають можливість маніпулювати біологічними молекулами, досліджувати і змінювати їхню структуру. За рахунок змін в основних біологічних молекулах ДНК є можливість створювати варіанти живих систем, які не виникають в результаті природної еволюції.</a:t>
            </a:r>
          </a:p>
          <a:p>
            <a:endParaRPr lang="ru-RU"/>
          </a:p>
        </p:txBody>
      </p:sp>
      <p:sp>
        <p:nvSpPr>
          <p:cNvPr id="3" name="Заголовок 2"/>
          <p:cNvSpPr>
            <a:spLocks noGrp="1"/>
          </p:cNvSpPr>
          <p:nvPr>
            <p:ph type="title"/>
          </p:nvPr>
        </p:nvSpPr>
        <p:spPr>
          <a:xfrm>
            <a:off x="683568" y="476672"/>
            <a:ext cx="7543800" cy="914400"/>
          </a:xfrm>
        </p:spPr>
        <p:txBody>
          <a:bodyPr/>
          <a:lstStyle/>
          <a:p>
            <a:r>
              <a:rPr lang="ru-RU" smtClean="0">
                <a:solidFill>
                  <a:schemeClr val="bg1">
                    <a:lumMod val="95000"/>
                    <a:lumOff val="5000"/>
                  </a:schemeClr>
                </a:solidFill>
              </a:rPr>
              <a:t>Методи</a:t>
            </a:r>
            <a:endParaRPr lang="ru-RU">
              <a:solidFill>
                <a:schemeClr val="bg1">
                  <a:lumMod val="95000"/>
                  <a:lumOff val="5000"/>
                </a:schemeClr>
              </a:solidFill>
            </a:endParaRPr>
          </a:p>
        </p:txBody>
      </p:sp>
    </p:spTree>
    <p:extLst>
      <p:ext uri="{BB962C8B-B14F-4D97-AF65-F5344CB8AC3E}">
        <p14:creationId xmlns:p14="http://schemas.microsoft.com/office/powerpoint/2010/main" val="2751427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3" y="476672"/>
            <a:ext cx="8129711" cy="2448272"/>
          </a:xfrm>
        </p:spPr>
        <p:txBody>
          <a:bodyPr>
            <a:normAutofit lnSpcReduction="10000"/>
          </a:bodyPr>
          <a:lstStyle/>
          <a:p>
            <a:r>
              <a:rPr lang="ru-RU">
                <a:solidFill>
                  <a:schemeClr val="bg1">
                    <a:lumMod val="95000"/>
                    <a:lumOff val="5000"/>
                  </a:schemeClr>
                </a:solidFill>
                <a:effectLst/>
              </a:rPr>
              <a:t>Технології одержання рекомбінантних молекул ДНК і клонування (розмноження) генів передували методи, за допомогою яких молекулу ДНК розщеплюють на фрагменти, модифікують і знову реконструюють в одне ціле. При цьому мають багато копій цієї молекули. Потім, використовуючи цю рекомбінантну молекулу, можна синтезувати молекули РНК і одержати білок з певними якостями і властивостями.</a:t>
            </a:r>
          </a:p>
          <a:p>
            <a:endParaRPr lang="ru-RU"/>
          </a:p>
        </p:txBody>
      </p:sp>
      <p:pic>
        <p:nvPicPr>
          <p:cNvPr id="2050" name="Picture 2" descr="http://ohlomon.ru/images/stories/prik_5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413" y="2837037"/>
            <a:ext cx="4476131" cy="3779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ravo-wmeste.ru/wp-content/uploads/2013/01/Dostizheniya-gennoy-inzhenerii-0--e1358022942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37038"/>
            <a:ext cx="3888432" cy="377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56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75656" y="1916832"/>
            <a:ext cx="6696744" cy="4176464"/>
          </a:xfrm>
        </p:spPr>
        <p:txBody>
          <a:bodyPr>
            <a:normAutofit fontScale="92500" lnSpcReduction="10000"/>
          </a:bodyPr>
          <a:lstStyle/>
          <a:p>
            <a:r>
              <a:rPr lang="ru-RU">
                <a:solidFill>
                  <a:schemeClr val="bg1">
                    <a:lumMod val="95000"/>
                    <a:lumOff val="5000"/>
                  </a:schemeClr>
                </a:solidFill>
                <a:effectLst/>
              </a:rPr>
              <a:t>Слід зазначити, що чіткої різниці між молекулярною біологією і генною інженерією немає. Пояснюється це тим, що біотехнологія (в даному випадку генна інженерія) використовує методи, розроблені молекулярною біологією.</a:t>
            </a:r>
          </a:p>
          <a:p>
            <a:r>
              <a:rPr lang="ru-RU">
                <a:solidFill>
                  <a:schemeClr val="bg1">
                    <a:lumMod val="95000"/>
                    <a:lumOff val="5000"/>
                  </a:schemeClr>
                </a:solidFill>
                <a:effectLst/>
              </a:rPr>
              <a:t>Вивчення загальних біохімічних властивостей клітинної ДНК не давало можливості визначити особливості її генетичної структури. Вирішенню цього питання сприяли два методи молекулярної біології. Перший метод — відкриття гідролітичних ферментів (рестриктаз рестрикційних ендонуклеаз), які в певних місцях розщеплюють ДНК на фрагменти, що мають специфічну нуклеотидну послідовність молекули ДНК. Рестриктази одержують з бактеріальних клітин.</a:t>
            </a:r>
          </a:p>
          <a:p>
            <a:endParaRPr lang="ru-RU"/>
          </a:p>
        </p:txBody>
      </p:sp>
      <p:sp>
        <p:nvSpPr>
          <p:cNvPr id="3" name="Заголовок 2"/>
          <p:cNvSpPr>
            <a:spLocks noGrp="1"/>
          </p:cNvSpPr>
          <p:nvPr>
            <p:ph type="title"/>
          </p:nvPr>
        </p:nvSpPr>
        <p:spPr>
          <a:xfrm>
            <a:off x="683568" y="836712"/>
            <a:ext cx="7543800" cy="914400"/>
          </a:xfrm>
        </p:spPr>
        <p:txBody>
          <a:bodyPr/>
          <a:lstStyle/>
          <a:p>
            <a:r>
              <a:rPr lang="uk-UA" smtClean="0">
                <a:solidFill>
                  <a:schemeClr val="bg1">
                    <a:lumMod val="95000"/>
                    <a:lumOff val="5000"/>
                  </a:schemeClr>
                </a:solidFill>
              </a:rPr>
              <a:t>Історія</a:t>
            </a:r>
            <a:endParaRPr lang="ru-RU">
              <a:solidFill>
                <a:schemeClr val="bg1">
                  <a:lumMod val="95000"/>
                  <a:lumOff val="5000"/>
                </a:schemeClr>
              </a:solidFill>
            </a:endParaRPr>
          </a:p>
        </p:txBody>
      </p:sp>
    </p:spTree>
    <p:extLst>
      <p:ext uri="{BB962C8B-B14F-4D97-AF65-F5344CB8AC3E}">
        <p14:creationId xmlns:p14="http://schemas.microsoft.com/office/powerpoint/2010/main" val="121540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75656" y="2060848"/>
            <a:ext cx="6696744" cy="4233663"/>
          </a:xfrm>
        </p:spPr>
        <p:txBody>
          <a:bodyPr>
            <a:normAutofit fontScale="92500" lnSpcReduction="20000"/>
          </a:bodyPr>
          <a:lstStyle/>
          <a:p>
            <a:r>
              <a:rPr lang="ru-RU">
                <a:solidFill>
                  <a:schemeClr val="bg1">
                    <a:lumMod val="95000"/>
                    <a:lumOff val="5000"/>
                  </a:schemeClr>
                </a:solidFill>
                <a:effectLst/>
              </a:rPr>
              <a:t>Ферменти рестриктаз гідролізують нуклеотидні послідовності, в результаті чого мають фрагменти ДНК. їх може бути від кількох сотень до кількох тисяч і більше пар, вони розрізняються за молекулярною масою. Фрагменти виділяють в ізольованому вигляді за допомогою електрофорезу в гелі, а потім аналізують.</a:t>
            </a:r>
          </a:p>
          <a:p>
            <a:r>
              <a:rPr lang="ru-RU">
                <a:solidFill>
                  <a:schemeClr val="bg1">
                    <a:lumMod val="95000"/>
                    <a:lumOff val="5000"/>
                  </a:schemeClr>
                </a:solidFill>
                <a:effectLst/>
              </a:rPr>
              <a:t>Другим методичним прийомом є визначення нуклеотидної послідовності фрагментів ДНК, які одержують за допомогою рестриктаз у макромолекулі ДНК.</a:t>
            </a:r>
          </a:p>
          <a:p>
            <a:r>
              <a:rPr lang="ru-RU">
                <a:solidFill>
                  <a:schemeClr val="bg1">
                    <a:lumMod val="95000"/>
                    <a:lumOff val="5000"/>
                  </a:schemeClr>
                </a:solidFill>
                <a:effectLst/>
              </a:rPr>
              <a:t>Близько 50 років тому було експериментально встановлено, що молекула ДНК є носієм спадковості. Вивчення спадковості на молекулярному рівні дало можливість з'ясувати, що в ДНК запрограмована «інструкція» щодо синтезу необхідних білків організму.</a:t>
            </a:r>
          </a:p>
          <a:p>
            <a:endParaRPr lang="ru-RU"/>
          </a:p>
        </p:txBody>
      </p:sp>
    </p:spTree>
    <p:extLst>
      <p:ext uri="{BB962C8B-B14F-4D97-AF65-F5344CB8AC3E}">
        <p14:creationId xmlns:p14="http://schemas.microsoft.com/office/powerpoint/2010/main" val="3737572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19672" y="2492896"/>
            <a:ext cx="6096000" cy="3657599"/>
          </a:xfrm>
        </p:spPr>
        <p:txBody>
          <a:bodyPr>
            <a:normAutofit fontScale="92500" lnSpcReduction="10000"/>
          </a:bodyPr>
          <a:lstStyle/>
          <a:p>
            <a:r>
              <a:rPr lang="ru-RU">
                <a:solidFill>
                  <a:schemeClr val="bg1">
                    <a:lumMod val="95000"/>
                    <a:lumOff val="5000"/>
                  </a:schemeClr>
                </a:solidFill>
                <a:effectLst/>
              </a:rPr>
              <a:t>На сьогоднішній день генетична інженерія сільськогосподарських рослин розвивається переважно в руслі класичної селекції. Основні зусилля вчених зосереджені на захисті рослин від несприятливих (біотичних та абіотичних) факторів, покращенні якості та зменшенні втрат при зберіганні продукції рослинництва. Зокрема, це підвищення стійкості проти хвороб, шкідників, заморозків, солонцюватості ґрунту тощо, видалення небажаних компонентів із рослинних олій, зміна властивостей білка і крохмалю в пшеничному борошні, покращення лежкості та смакових якостей овочів та ін. </a:t>
            </a:r>
            <a:endParaRPr lang="ru-RU">
              <a:solidFill>
                <a:schemeClr val="bg1">
                  <a:lumMod val="95000"/>
                  <a:lumOff val="5000"/>
                </a:schemeClr>
              </a:solidFill>
              <a:effectLst/>
            </a:endParaRPr>
          </a:p>
        </p:txBody>
      </p:sp>
      <p:sp>
        <p:nvSpPr>
          <p:cNvPr id="3" name="Заголовок 2"/>
          <p:cNvSpPr>
            <a:spLocks noGrp="1"/>
          </p:cNvSpPr>
          <p:nvPr>
            <p:ph type="title"/>
          </p:nvPr>
        </p:nvSpPr>
        <p:spPr>
          <a:xfrm>
            <a:off x="467544" y="1340768"/>
            <a:ext cx="7543800" cy="914400"/>
          </a:xfrm>
        </p:spPr>
        <p:txBody>
          <a:bodyPr/>
          <a:lstStyle/>
          <a:p>
            <a:r>
              <a:rPr lang="ru-RU">
                <a:solidFill>
                  <a:schemeClr val="bg1">
                    <a:lumMod val="95000"/>
                    <a:lumOff val="5000"/>
                  </a:schemeClr>
                </a:solidFill>
              </a:rPr>
              <a:t>Генна інженерія і </a:t>
            </a:r>
            <a:r>
              <a:rPr lang="ru-RU">
                <a:solidFill>
                  <a:schemeClr val="bg1">
                    <a:lumMod val="95000"/>
                    <a:lumOff val="5000"/>
                  </a:schemeClr>
                </a:solidFill>
              </a:rPr>
              <a:t>сільське </a:t>
            </a:r>
            <a:r>
              <a:rPr lang="ru-RU" smtClean="0">
                <a:solidFill>
                  <a:schemeClr val="bg1">
                    <a:lumMod val="95000"/>
                    <a:lumOff val="5000"/>
                  </a:schemeClr>
                </a:solidFill>
              </a:rPr>
              <a:t>господарство</a:t>
            </a:r>
            <a:endParaRPr lang="ru-RU">
              <a:solidFill>
                <a:schemeClr val="bg1">
                  <a:lumMod val="95000"/>
                  <a:lumOff val="5000"/>
                </a:schemeClr>
              </a:solidFill>
            </a:endParaRPr>
          </a:p>
        </p:txBody>
      </p:sp>
    </p:spTree>
    <p:extLst>
      <p:ext uri="{BB962C8B-B14F-4D97-AF65-F5344CB8AC3E}">
        <p14:creationId xmlns:p14="http://schemas.microsoft.com/office/powerpoint/2010/main" val="255186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074" name="Picture 2" descr="http://4tololo.ru/files/styles/large/public/images/201316081850515812.jpg?itok=1F_af_5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1630"/>
            <a:ext cx="8208912" cy="615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89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051720" y="2420888"/>
            <a:ext cx="6264696" cy="3960440"/>
          </a:xfrm>
        </p:spPr>
        <p:txBody>
          <a:bodyPr>
            <a:normAutofit fontScale="92500" lnSpcReduction="20000"/>
          </a:bodyPr>
          <a:lstStyle/>
          <a:p>
            <a:r>
              <a:rPr lang="ru-RU">
                <a:solidFill>
                  <a:schemeClr val="bg1">
                    <a:lumMod val="95000"/>
                    <a:lumOff val="5000"/>
                  </a:schemeClr>
                </a:solidFill>
                <a:effectLst/>
              </a:rPr>
              <a:t>Зростання площ під трансгенними культурами в розвинених країнах йде значно інтенсивніше порівняно з країнами, що розвиваються. Нині в Україні випробовуються трансгенні сорти кукурудзи, цукрових буряків і ріпаку, стійкі проти гербіцидів; кукурудзи, стійкої проти кукурудзяного метелика, а також картоплі, стійкої проти колорадського жука. Створено систему органів, які з залученням спеціалістів (генетиків, селекціонерів, генних інженерів, екологів, медиків, токсикологів) оцінюють трансгенні сорти для визначення потенційного впливу на людину, тварин і навколишнє середовище. Лише після таких експертиз сорт допускається до випробування з дотриманням усіх відповідних вимог, прийнятих у Європейському Союзі.</a:t>
            </a:r>
            <a:endParaRPr lang="ru-RU">
              <a:solidFill>
                <a:schemeClr val="bg1">
                  <a:lumMod val="95000"/>
                  <a:lumOff val="5000"/>
                </a:schemeClr>
              </a:solidFill>
              <a:effectLst/>
            </a:endParaRPr>
          </a:p>
        </p:txBody>
      </p:sp>
      <p:sp>
        <p:nvSpPr>
          <p:cNvPr id="3" name="Заголовок 2"/>
          <p:cNvSpPr>
            <a:spLocks noGrp="1"/>
          </p:cNvSpPr>
          <p:nvPr>
            <p:ph type="title"/>
          </p:nvPr>
        </p:nvSpPr>
        <p:spPr>
          <a:xfrm>
            <a:off x="539552" y="1340768"/>
            <a:ext cx="7543800" cy="914400"/>
          </a:xfrm>
        </p:spPr>
        <p:txBody>
          <a:bodyPr/>
          <a:lstStyle/>
          <a:p>
            <a:r>
              <a:rPr lang="ru-RU">
                <a:solidFill>
                  <a:schemeClr val="bg1">
                    <a:lumMod val="95000"/>
                    <a:lumOff val="5000"/>
                  </a:schemeClr>
                </a:solidFill>
              </a:rPr>
              <a:t>Генетично модифіковані рослини </a:t>
            </a:r>
            <a:r>
              <a:rPr lang="ru-RU">
                <a:solidFill>
                  <a:schemeClr val="bg1">
                    <a:lumMod val="95000"/>
                    <a:lumOff val="5000"/>
                  </a:schemeClr>
                </a:solidFill>
              </a:rPr>
              <a:t>в </a:t>
            </a:r>
            <a:r>
              <a:rPr lang="ru-RU" smtClean="0">
                <a:solidFill>
                  <a:schemeClr val="bg1">
                    <a:lumMod val="95000"/>
                    <a:lumOff val="5000"/>
                  </a:schemeClr>
                </a:solidFill>
              </a:rPr>
              <a:t>Україні</a:t>
            </a:r>
            <a:endParaRPr lang="ru-RU">
              <a:solidFill>
                <a:schemeClr val="bg1">
                  <a:lumMod val="95000"/>
                  <a:lumOff val="5000"/>
                </a:schemeClr>
              </a:solidFill>
            </a:endParaRPr>
          </a:p>
        </p:txBody>
      </p:sp>
    </p:spTree>
    <p:extLst>
      <p:ext uri="{BB962C8B-B14F-4D97-AF65-F5344CB8AC3E}">
        <p14:creationId xmlns:p14="http://schemas.microsoft.com/office/powerpoint/2010/main" val="1107806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554</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Базовая</vt:lpstr>
      <vt:lpstr>Генна інженерія </vt:lpstr>
      <vt:lpstr>Генна інженерія –</vt:lpstr>
      <vt:lpstr>Методи</vt:lpstr>
      <vt:lpstr>Презентация PowerPoint</vt:lpstr>
      <vt:lpstr>Історія</vt:lpstr>
      <vt:lpstr>Презентация PowerPoint</vt:lpstr>
      <vt:lpstr>Генна інженерія і сільське господарство</vt:lpstr>
      <vt:lpstr>Презентация PowerPoint</vt:lpstr>
      <vt:lpstr>Генетично модифіковані рослини в Україні</vt:lpstr>
      <vt:lpstr>При розгляді проблеми можливого впливу трансгенних рослин на оточуюче середовище обговорюються в основному такі основні аспекти:</vt:lpstr>
      <vt:lpstr>Дякую за увагу!</vt:lpstr>
    </vt:vector>
  </TitlesOfParts>
  <Company>DG Win&amp;Soft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Генна інженерія</dc:title>
  <dc:creator>Арина</dc:creator>
  <cp:lastModifiedBy>Арина</cp:lastModifiedBy>
  <cp:revision>8</cp:revision>
  <dcterms:created xsi:type="dcterms:W3CDTF">2014-03-10T14:15:48Z</dcterms:created>
  <dcterms:modified xsi:type="dcterms:W3CDTF">2014-03-10T15:40:02Z</dcterms:modified>
</cp:coreProperties>
</file>