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90" r:id="rId5"/>
    <p:sldId id="282" r:id="rId6"/>
    <p:sldId id="288" r:id="rId7"/>
    <p:sldId id="283" r:id="rId8"/>
    <p:sldId id="260" r:id="rId9"/>
    <p:sldId id="289" r:id="rId10"/>
    <p:sldId id="291" r:id="rId11"/>
    <p:sldId id="285" r:id="rId12"/>
    <p:sldId id="281" r:id="rId13"/>
    <p:sldId id="286" r:id="rId14"/>
    <p:sldId id="287" r:id="rId15"/>
    <p:sldId id="259" r:id="rId16"/>
    <p:sldId id="278" r:id="rId17"/>
    <p:sldId id="271" r:id="rId18"/>
    <p:sldId id="261" r:id="rId19"/>
    <p:sldId id="262" r:id="rId20"/>
    <p:sldId id="263" r:id="rId21"/>
    <p:sldId id="264" r:id="rId22"/>
    <p:sldId id="257" r:id="rId23"/>
    <p:sldId id="266" r:id="rId24"/>
    <p:sldId id="268" r:id="rId25"/>
    <p:sldId id="267" r:id="rId26"/>
    <p:sldId id="269" r:id="rId27"/>
    <p:sldId id="272" r:id="rId28"/>
    <p:sldId id="273" r:id="rId29"/>
    <p:sldId id="274" r:id="rId30"/>
    <p:sldId id="276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EB10E-BBE6-4C74-824A-2028BC053328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2D837B9-2702-48A1-8647-DFE32D7DE42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err="1" smtClean="0"/>
            <a:t>Хрящові</a:t>
          </a:r>
          <a:endParaRPr lang="ru-RU" b="1" dirty="0" smtClean="0"/>
        </a:p>
        <a:p>
          <a:pPr>
            <a:lnSpc>
              <a:spcPct val="100000"/>
            </a:lnSpc>
          </a:pPr>
          <a:r>
            <a:rPr lang="ru-RU" b="1" dirty="0" err="1" smtClean="0"/>
            <a:t>риби</a:t>
          </a:r>
          <a:endParaRPr lang="ru-RU" b="1" dirty="0"/>
        </a:p>
      </dgm:t>
    </dgm:pt>
    <dgm:pt modelId="{EFCFA523-38AC-4BD0-8AB8-35C33BA25E38}" type="parTrans" cxnId="{9E4ABED7-435F-4576-AA71-5594E836FCEE}">
      <dgm:prSet/>
      <dgm:spPr/>
      <dgm:t>
        <a:bodyPr/>
        <a:lstStyle/>
        <a:p>
          <a:endParaRPr lang="ru-RU" b="1"/>
        </a:p>
      </dgm:t>
    </dgm:pt>
    <dgm:pt modelId="{FB7425A4-AE3C-407C-ADA8-B8BFD8CF5102}" type="sibTrans" cxnId="{9E4ABED7-435F-4576-AA71-5594E836FCEE}">
      <dgm:prSet/>
      <dgm:spPr/>
      <dgm:t>
        <a:bodyPr/>
        <a:lstStyle/>
        <a:p>
          <a:endParaRPr lang="ru-RU" b="1"/>
        </a:p>
      </dgm:t>
    </dgm:pt>
    <dgm:pt modelId="{77D4E741-3ABA-45F8-9C4F-687D73071569}">
      <dgm:prSet phldrT="[Текст]"/>
      <dgm:spPr/>
      <dgm:t>
        <a:bodyPr/>
        <a:lstStyle/>
        <a:p>
          <a:r>
            <a:rPr lang="ru-RU" b="1" dirty="0" smtClean="0"/>
            <a:t>Ряд</a:t>
          </a:r>
        </a:p>
        <a:p>
          <a:r>
            <a:rPr lang="ru-RU" b="1" dirty="0" err="1" smtClean="0"/>
            <a:t>Акули</a:t>
          </a:r>
          <a:endParaRPr lang="ru-RU" b="1" dirty="0"/>
        </a:p>
      </dgm:t>
    </dgm:pt>
    <dgm:pt modelId="{428B205A-89B5-48F5-AB0B-135FFCA9CD5D}" type="parTrans" cxnId="{EBB586CE-E343-4EB3-AC97-10FCD17D23D0}">
      <dgm:prSet/>
      <dgm:spPr/>
      <dgm:t>
        <a:bodyPr/>
        <a:lstStyle/>
        <a:p>
          <a:endParaRPr lang="ru-RU" b="1"/>
        </a:p>
      </dgm:t>
    </dgm:pt>
    <dgm:pt modelId="{AB5641E3-F661-48EE-9DDE-7599799C047A}" type="sibTrans" cxnId="{EBB586CE-E343-4EB3-AC97-10FCD17D23D0}">
      <dgm:prSet/>
      <dgm:spPr/>
      <dgm:t>
        <a:bodyPr/>
        <a:lstStyle/>
        <a:p>
          <a:endParaRPr lang="ru-RU" b="1"/>
        </a:p>
      </dgm:t>
    </dgm:pt>
    <dgm:pt modelId="{7F83F80A-AF2F-4ECD-AB7C-4A261745FB22}">
      <dgm:prSet phldrT="[Текст]"/>
      <dgm:spPr/>
      <dgm:t>
        <a:bodyPr/>
        <a:lstStyle/>
        <a:p>
          <a:r>
            <a:rPr lang="ru-RU" b="1" dirty="0" smtClean="0"/>
            <a:t>Ряд</a:t>
          </a:r>
        </a:p>
        <a:p>
          <a:r>
            <a:rPr lang="ru-RU" b="1" dirty="0" smtClean="0"/>
            <a:t>Скати</a:t>
          </a:r>
          <a:endParaRPr lang="ru-RU" b="1" dirty="0"/>
        </a:p>
      </dgm:t>
    </dgm:pt>
    <dgm:pt modelId="{E0F5F897-848A-4A96-BD8F-460A8DAC8C8A}" type="parTrans" cxnId="{A00A621A-E26B-449F-9647-CDC3F011501B}">
      <dgm:prSet/>
      <dgm:spPr/>
      <dgm:t>
        <a:bodyPr/>
        <a:lstStyle/>
        <a:p>
          <a:endParaRPr lang="ru-RU" b="1"/>
        </a:p>
      </dgm:t>
    </dgm:pt>
    <dgm:pt modelId="{23A5F189-BBC2-4F5E-84E7-400FAB2D768A}" type="sibTrans" cxnId="{A00A621A-E26B-449F-9647-CDC3F011501B}">
      <dgm:prSet/>
      <dgm:spPr/>
      <dgm:t>
        <a:bodyPr/>
        <a:lstStyle/>
        <a:p>
          <a:endParaRPr lang="ru-RU" b="1"/>
        </a:p>
      </dgm:t>
    </dgm:pt>
    <dgm:pt modelId="{9BEA5601-557F-4812-830C-ADD70613D7AD}">
      <dgm:prSet phldrT="[Текст]"/>
      <dgm:spPr/>
      <dgm:t>
        <a:bodyPr/>
        <a:lstStyle/>
        <a:p>
          <a:r>
            <a:rPr lang="ru-RU" b="1" dirty="0" smtClean="0"/>
            <a:t>Ряд</a:t>
          </a:r>
        </a:p>
        <a:p>
          <a:r>
            <a:rPr lang="ru-RU" b="1" dirty="0" err="1" smtClean="0"/>
            <a:t>Химери</a:t>
          </a:r>
          <a:endParaRPr lang="ru-RU" b="1" dirty="0"/>
        </a:p>
      </dgm:t>
    </dgm:pt>
    <dgm:pt modelId="{33CEE8B5-FBFA-4300-BB1A-85E435047A71}" type="parTrans" cxnId="{9CA19687-0802-4D73-877E-B4550760BB72}">
      <dgm:prSet/>
      <dgm:spPr/>
      <dgm:t>
        <a:bodyPr/>
        <a:lstStyle/>
        <a:p>
          <a:endParaRPr lang="ru-RU" b="1"/>
        </a:p>
      </dgm:t>
    </dgm:pt>
    <dgm:pt modelId="{8FD295B1-0BF4-43C0-85D3-6ADC60098279}" type="sibTrans" cxnId="{9CA19687-0802-4D73-877E-B4550760BB72}">
      <dgm:prSet/>
      <dgm:spPr/>
      <dgm:t>
        <a:bodyPr/>
        <a:lstStyle/>
        <a:p>
          <a:endParaRPr lang="ru-RU" b="1"/>
        </a:p>
      </dgm:t>
    </dgm:pt>
    <dgm:pt modelId="{4B3FD03E-8B88-4B5A-815A-1D25A302C78E}" type="pres">
      <dgm:prSet presAssocID="{64EEB10E-BBE6-4C74-824A-2028BC0533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AFC27C-6C51-431D-960E-AB6AC165081B}" type="pres">
      <dgm:prSet presAssocID="{22D837B9-2702-48A1-8647-DFE32D7DE421}" presName="hierRoot1" presStyleCnt="0">
        <dgm:presLayoutVars>
          <dgm:hierBranch val="init"/>
        </dgm:presLayoutVars>
      </dgm:prSet>
      <dgm:spPr/>
    </dgm:pt>
    <dgm:pt modelId="{27AABB86-B4D5-48BF-A0AA-80ECF56C3F5A}" type="pres">
      <dgm:prSet presAssocID="{22D837B9-2702-48A1-8647-DFE32D7DE421}" presName="rootComposite1" presStyleCnt="0"/>
      <dgm:spPr/>
    </dgm:pt>
    <dgm:pt modelId="{8EF27986-417D-4E28-9114-97ADE6D4FD69}" type="pres">
      <dgm:prSet presAssocID="{22D837B9-2702-48A1-8647-DFE32D7DE4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1A213-09C2-44F7-8F08-357753F72D7C}" type="pres">
      <dgm:prSet presAssocID="{22D837B9-2702-48A1-8647-DFE32D7DE4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C750F1-9226-45A9-A04B-558AA53BF0A6}" type="pres">
      <dgm:prSet presAssocID="{22D837B9-2702-48A1-8647-DFE32D7DE421}" presName="hierChild2" presStyleCnt="0"/>
      <dgm:spPr/>
    </dgm:pt>
    <dgm:pt modelId="{F607F575-3375-4B2C-9B29-16C7A199B418}" type="pres">
      <dgm:prSet presAssocID="{428B205A-89B5-48F5-AB0B-135FFCA9CD5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3BEF4D8-15D2-46F0-A46D-CF5BAEEB943C}" type="pres">
      <dgm:prSet presAssocID="{77D4E741-3ABA-45F8-9C4F-687D73071569}" presName="hierRoot2" presStyleCnt="0">
        <dgm:presLayoutVars>
          <dgm:hierBranch val="init"/>
        </dgm:presLayoutVars>
      </dgm:prSet>
      <dgm:spPr/>
    </dgm:pt>
    <dgm:pt modelId="{708494D9-5937-4EE6-89E0-63EBD0E1D4DC}" type="pres">
      <dgm:prSet presAssocID="{77D4E741-3ABA-45F8-9C4F-687D73071569}" presName="rootComposite" presStyleCnt="0"/>
      <dgm:spPr/>
    </dgm:pt>
    <dgm:pt modelId="{0CBAD343-8C39-40D2-BD1F-E87F28AC24E4}" type="pres">
      <dgm:prSet presAssocID="{77D4E741-3ABA-45F8-9C4F-687D730715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0B4E6-BF17-4B77-8CB9-855F2F2714DF}" type="pres">
      <dgm:prSet presAssocID="{77D4E741-3ABA-45F8-9C4F-687D73071569}" presName="rootConnector" presStyleLbl="node2" presStyleIdx="0" presStyleCnt="3"/>
      <dgm:spPr/>
      <dgm:t>
        <a:bodyPr/>
        <a:lstStyle/>
        <a:p>
          <a:endParaRPr lang="ru-RU"/>
        </a:p>
      </dgm:t>
    </dgm:pt>
    <dgm:pt modelId="{E2152D30-0519-48B5-A00E-EC88B36F10ED}" type="pres">
      <dgm:prSet presAssocID="{77D4E741-3ABA-45F8-9C4F-687D73071569}" presName="hierChild4" presStyleCnt="0"/>
      <dgm:spPr/>
    </dgm:pt>
    <dgm:pt modelId="{48B8CC7D-93DC-4834-9728-F82C804DE3B5}" type="pres">
      <dgm:prSet presAssocID="{77D4E741-3ABA-45F8-9C4F-687D73071569}" presName="hierChild5" presStyleCnt="0"/>
      <dgm:spPr/>
    </dgm:pt>
    <dgm:pt modelId="{12377E35-4F63-4DF0-83F3-F0B2A19D87C8}" type="pres">
      <dgm:prSet presAssocID="{E0F5F897-848A-4A96-BD8F-460A8DAC8C8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37A5579-ADBB-4067-9331-DA8B461A04DE}" type="pres">
      <dgm:prSet presAssocID="{7F83F80A-AF2F-4ECD-AB7C-4A261745FB22}" presName="hierRoot2" presStyleCnt="0">
        <dgm:presLayoutVars>
          <dgm:hierBranch val="init"/>
        </dgm:presLayoutVars>
      </dgm:prSet>
      <dgm:spPr/>
    </dgm:pt>
    <dgm:pt modelId="{F942325D-24B9-42D1-B777-B8DC43096B62}" type="pres">
      <dgm:prSet presAssocID="{7F83F80A-AF2F-4ECD-AB7C-4A261745FB22}" presName="rootComposite" presStyleCnt="0"/>
      <dgm:spPr/>
    </dgm:pt>
    <dgm:pt modelId="{93D8426E-0074-4E44-AF88-169A5EAF2E7D}" type="pres">
      <dgm:prSet presAssocID="{7F83F80A-AF2F-4ECD-AB7C-4A261745FB2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F4AAB-9EE2-4D45-AB22-84865C4835EE}" type="pres">
      <dgm:prSet presAssocID="{7F83F80A-AF2F-4ECD-AB7C-4A261745FB22}" presName="rootConnector" presStyleLbl="node2" presStyleIdx="1" presStyleCnt="3"/>
      <dgm:spPr/>
      <dgm:t>
        <a:bodyPr/>
        <a:lstStyle/>
        <a:p>
          <a:endParaRPr lang="ru-RU"/>
        </a:p>
      </dgm:t>
    </dgm:pt>
    <dgm:pt modelId="{3DA52666-2632-47B2-8D00-61FCCEAF5052}" type="pres">
      <dgm:prSet presAssocID="{7F83F80A-AF2F-4ECD-AB7C-4A261745FB22}" presName="hierChild4" presStyleCnt="0"/>
      <dgm:spPr/>
    </dgm:pt>
    <dgm:pt modelId="{5DCA508C-93E5-416D-8E03-3923C845A0D5}" type="pres">
      <dgm:prSet presAssocID="{7F83F80A-AF2F-4ECD-AB7C-4A261745FB22}" presName="hierChild5" presStyleCnt="0"/>
      <dgm:spPr/>
    </dgm:pt>
    <dgm:pt modelId="{4C53F10D-9668-4D9F-972E-BB2EEAE17385}" type="pres">
      <dgm:prSet presAssocID="{33CEE8B5-FBFA-4300-BB1A-85E435047A7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20E808B-8458-4513-B662-8F12F1EBE9A8}" type="pres">
      <dgm:prSet presAssocID="{9BEA5601-557F-4812-830C-ADD70613D7AD}" presName="hierRoot2" presStyleCnt="0">
        <dgm:presLayoutVars>
          <dgm:hierBranch val="init"/>
        </dgm:presLayoutVars>
      </dgm:prSet>
      <dgm:spPr/>
    </dgm:pt>
    <dgm:pt modelId="{BDC8B53B-0150-43D6-89A2-88AF3FFB4599}" type="pres">
      <dgm:prSet presAssocID="{9BEA5601-557F-4812-830C-ADD70613D7AD}" presName="rootComposite" presStyleCnt="0"/>
      <dgm:spPr/>
    </dgm:pt>
    <dgm:pt modelId="{9F028760-1D6E-4602-9187-09D681BAA011}" type="pres">
      <dgm:prSet presAssocID="{9BEA5601-557F-4812-830C-ADD70613D7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648A8-5A63-4F73-8005-B3FC8943990E}" type="pres">
      <dgm:prSet presAssocID="{9BEA5601-557F-4812-830C-ADD70613D7AD}" presName="rootConnector" presStyleLbl="node2" presStyleIdx="2" presStyleCnt="3"/>
      <dgm:spPr/>
      <dgm:t>
        <a:bodyPr/>
        <a:lstStyle/>
        <a:p>
          <a:endParaRPr lang="ru-RU"/>
        </a:p>
      </dgm:t>
    </dgm:pt>
    <dgm:pt modelId="{ACE6B4B4-0594-4BBA-81C9-C18190669EBF}" type="pres">
      <dgm:prSet presAssocID="{9BEA5601-557F-4812-830C-ADD70613D7AD}" presName="hierChild4" presStyleCnt="0"/>
      <dgm:spPr/>
    </dgm:pt>
    <dgm:pt modelId="{4D221305-B05D-4010-B486-5CC159971827}" type="pres">
      <dgm:prSet presAssocID="{9BEA5601-557F-4812-830C-ADD70613D7AD}" presName="hierChild5" presStyleCnt="0"/>
      <dgm:spPr/>
    </dgm:pt>
    <dgm:pt modelId="{DBCF7C6E-4C1D-4D78-8EE9-BC5B6CE9B6D5}" type="pres">
      <dgm:prSet presAssocID="{22D837B9-2702-48A1-8647-DFE32D7DE421}" presName="hierChild3" presStyleCnt="0"/>
      <dgm:spPr/>
    </dgm:pt>
  </dgm:ptLst>
  <dgm:cxnLst>
    <dgm:cxn modelId="{9CA19687-0802-4D73-877E-B4550760BB72}" srcId="{22D837B9-2702-48A1-8647-DFE32D7DE421}" destId="{9BEA5601-557F-4812-830C-ADD70613D7AD}" srcOrd="2" destOrd="0" parTransId="{33CEE8B5-FBFA-4300-BB1A-85E435047A71}" sibTransId="{8FD295B1-0BF4-43C0-85D3-6ADC60098279}"/>
    <dgm:cxn modelId="{1C5E45D0-351F-4D86-B2D6-74F57574407F}" type="presOf" srcId="{64EEB10E-BBE6-4C74-824A-2028BC053328}" destId="{4B3FD03E-8B88-4B5A-815A-1D25A302C78E}" srcOrd="0" destOrd="0" presId="urn:microsoft.com/office/officeart/2005/8/layout/orgChart1"/>
    <dgm:cxn modelId="{662335BD-D35F-49CA-9F5F-5D07F4924C39}" type="presOf" srcId="{33CEE8B5-FBFA-4300-BB1A-85E435047A71}" destId="{4C53F10D-9668-4D9F-972E-BB2EEAE17385}" srcOrd="0" destOrd="0" presId="urn:microsoft.com/office/officeart/2005/8/layout/orgChart1"/>
    <dgm:cxn modelId="{A00A621A-E26B-449F-9647-CDC3F011501B}" srcId="{22D837B9-2702-48A1-8647-DFE32D7DE421}" destId="{7F83F80A-AF2F-4ECD-AB7C-4A261745FB22}" srcOrd="1" destOrd="0" parTransId="{E0F5F897-848A-4A96-BD8F-460A8DAC8C8A}" sibTransId="{23A5F189-BBC2-4F5E-84E7-400FAB2D768A}"/>
    <dgm:cxn modelId="{9D25E321-5644-408F-920F-39537838D314}" type="presOf" srcId="{77D4E741-3ABA-45F8-9C4F-687D73071569}" destId="{0CBAD343-8C39-40D2-BD1F-E87F28AC24E4}" srcOrd="0" destOrd="0" presId="urn:microsoft.com/office/officeart/2005/8/layout/orgChart1"/>
    <dgm:cxn modelId="{8237FE39-8B6F-4246-85D8-0C813BB3571F}" type="presOf" srcId="{428B205A-89B5-48F5-AB0B-135FFCA9CD5D}" destId="{F607F575-3375-4B2C-9B29-16C7A199B418}" srcOrd="0" destOrd="0" presId="urn:microsoft.com/office/officeart/2005/8/layout/orgChart1"/>
    <dgm:cxn modelId="{C28375FB-EB67-4221-8B36-8A84D24F4F28}" type="presOf" srcId="{22D837B9-2702-48A1-8647-DFE32D7DE421}" destId="{8EF27986-417D-4E28-9114-97ADE6D4FD69}" srcOrd="0" destOrd="0" presId="urn:microsoft.com/office/officeart/2005/8/layout/orgChart1"/>
    <dgm:cxn modelId="{F95D8B9D-57EF-425B-AF65-89C21879ECE2}" type="presOf" srcId="{9BEA5601-557F-4812-830C-ADD70613D7AD}" destId="{9F028760-1D6E-4602-9187-09D681BAA011}" srcOrd="0" destOrd="0" presId="urn:microsoft.com/office/officeart/2005/8/layout/orgChart1"/>
    <dgm:cxn modelId="{D0C08FD8-9B07-47BA-BAFD-219964DB9F5F}" type="presOf" srcId="{E0F5F897-848A-4A96-BD8F-460A8DAC8C8A}" destId="{12377E35-4F63-4DF0-83F3-F0B2A19D87C8}" srcOrd="0" destOrd="0" presId="urn:microsoft.com/office/officeart/2005/8/layout/orgChart1"/>
    <dgm:cxn modelId="{AA57CD1D-22B6-40D9-85C9-2BA746E3A591}" type="presOf" srcId="{9BEA5601-557F-4812-830C-ADD70613D7AD}" destId="{211648A8-5A63-4F73-8005-B3FC8943990E}" srcOrd="1" destOrd="0" presId="urn:microsoft.com/office/officeart/2005/8/layout/orgChart1"/>
    <dgm:cxn modelId="{01706A0E-9F8F-40ED-9264-24ECF73ED159}" type="presOf" srcId="{7F83F80A-AF2F-4ECD-AB7C-4A261745FB22}" destId="{93D8426E-0074-4E44-AF88-169A5EAF2E7D}" srcOrd="0" destOrd="0" presId="urn:microsoft.com/office/officeart/2005/8/layout/orgChart1"/>
    <dgm:cxn modelId="{9E4ABED7-435F-4576-AA71-5594E836FCEE}" srcId="{64EEB10E-BBE6-4C74-824A-2028BC053328}" destId="{22D837B9-2702-48A1-8647-DFE32D7DE421}" srcOrd="0" destOrd="0" parTransId="{EFCFA523-38AC-4BD0-8AB8-35C33BA25E38}" sibTransId="{FB7425A4-AE3C-407C-ADA8-B8BFD8CF5102}"/>
    <dgm:cxn modelId="{EBB586CE-E343-4EB3-AC97-10FCD17D23D0}" srcId="{22D837B9-2702-48A1-8647-DFE32D7DE421}" destId="{77D4E741-3ABA-45F8-9C4F-687D73071569}" srcOrd="0" destOrd="0" parTransId="{428B205A-89B5-48F5-AB0B-135FFCA9CD5D}" sibTransId="{AB5641E3-F661-48EE-9DDE-7599799C047A}"/>
    <dgm:cxn modelId="{067911BF-A9B1-4AA6-BDAA-C4815DCAECD2}" type="presOf" srcId="{77D4E741-3ABA-45F8-9C4F-687D73071569}" destId="{CF10B4E6-BF17-4B77-8CB9-855F2F2714DF}" srcOrd="1" destOrd="0" presId="urn:microsoft.com/office/officeart/2005/8/layout/orgChart1"/>
    <dgm:cxn modelId="{A7A9883F-B527-496B-AAE7-C5E622D4EF23}" type="presOf" srcId="{22D837B9-2702-48A1-8647-DFE32D7DE421}" destId="{1CB1A213-09C2-44F7-8F08-357753F72D7C}" srcOrd="1" destOrd="0" presId="urn:microsoft.com/office/officeart/2005/8/layout/orgChart1"/>
    <dgm:cxn modelId="{47F19191-77BB-40A7-81F7-93D6A4EFD898}" type="presOf" srcId="{7F83F80A-AF2F-4ECD-AB7C-4A261745FB22}" destId="{B63F4AAB-9EE2-4D45-AB22-84865C4835EE}" srcOrd="1" destOrd="0" presId="urn:microsoft.com/office/officeart/2005/8/layout/orgChart1"/>
    <dgm:cxn modelId="{58931FDE-2941-4DC2-8FA0-B16975032D60}" type="presParOf" srcId="{4B3FD03E-8B88-4B5A-815A-1D25A302C78E}" destId="{DEAFC27C-6C51-431D-960E-AB6AC165081B}" srcOrd="0" destOrd="0" presId="urn:microsoft.com/office/officeart/2005/8/layout/orgChart1"/>
    <dgm:cxn modelId="{F14B6653-F665-40FC-B9D0-D566AB4BBF07}" type="presParOf" srcId="{DEAFC27C-6C51-431D-960E-AB6AC165081B}" destId="{27AABB86-B4D5-48BF-A0AA-80ECF56C3F5A}" srcOrd="0" destOrd="0" presId="urn:microsoft.com/office/officeart/2005/8/layout/orgChart1"/>
    <dgm:cxn modelId="{709B2D35-8574-4016-B97D-C000E9C8A080}" type="presParOf" srcId="{27AABB86-B4D5-48BF-A0AA-80ECF56C3F5A}" destId="{8EF27986-417D-4E28-9114-97ADE6D4FD69}" srcOrd="0" destOrd="0" presId="urn:microsoft.com/office/officeart/2005/8/layout/orgChart1"/>
    <dgm:cxn modelId="{8424561D-1E07-49CB-875C-6A654955812C}" type="presParOf" srcId="{27AABB86-B4D5-48BF-A0AA-80ECF56C3F5A}" destId="{1CB1A213-09C2-44F7-8F08-357753F72D7C}" srcOrd="1" destOrd="0" presId="urn:microsoft.com/office/officeart/2005/8/layout/orgChart1"/>
    <dgm:cxn modelId="{E5454EAF-69BE-4436-805E-B9B0A1FCEFB5}" type="presParOf" srcId="{DEAFC27C-6C51-431D-960E-AB6AC165081B}" destId="{C5C750F1-9226-45A9-A04B-558AA53BF0A6}" srcOrd="1" destOrd="0" presId="urn:microsoft.com/office/officeart/2005/8/layout/orgChart1"/>
    <dgm:cxn modelId="{FBAD588A-042F-49D7-BFC0-105563E15B3F}" type="presParOf" srcId="{C5C750F1-9226-45A9-A04B-558AA53BF0A6}" destId="{F607F575-3375-4B2C-9B29-16C7A199B418}" srcOrd="0" destOrd="0" presId="urn:microsoft.com/office/officeart/2005/8/layout/orgChart1"/>
    <dgm:cxn modelId="{1637EC6B-EC99-4414-AF80-EA1C3AAD8EA6}" type="presParOf" srcId="{C5C750F1-9226-45A9-A04B-558AA53BF0A6}" destId="{93BEF4D8-15D2-46F0-A46D-CF5BAEEB943C}" srcOrd="1" destOrd="0" presId="urn:microsoft.com/office/officeart/2005/8/layout/orgChart1"/>
    <dgm:cxn modelId="{99438D51-9624-43EA-B657-2302CE8DEE49}" type="presParOf" srcId="{93BEF4D8-15D2-46F0-A46D-CF5BAEEB943C}" destId="{708494D9-5937-4EE6-89E0-63EBD0E1D4DC}" srcOrd="0" destOrd="0" presId="urn:microsoft.com/office/officeart/2005/8/layout/orgChart1"/>
    <dgm:cxn modelId="{921FB653-B82C-4C0E-AC36-99E354DF7F0D}" type="presParOf" srcId="{708494D9-5937-4EE6-89E0-63EBD0E1D4DC}" destId="{0CBAD343-8C39-40D2-BD1F-E87F28AC24E4}" srcOrd="0" destOrd="0" presId="urn:microsoft.com/office/officeart/2005/8/layout/orgChart1"/>
    <dgm:cxn modelId="{73F13146-6114-4C2C-8ABD-1D7F609BE527}" type="presParOf" srcId="{708494D9-5937-4EE6-89E0-63EBD0E1D4DC}" destId="{CF10B4E6-BF17-4B77-8CB9-855F2F2714DF}" srcOrd="1" destOrd="0" presId="urn:microsoft.com/office/officeart/2005/8/layout/orgChart1"/>
    <dgm:cxn modelId="{E67BCE22-CC33-464B-BF6E-F310D785726D}" type="presParOf" srcId="{93BEF4D8-15D2-46F0-A46D-CF5BAEEB943C}" destId="{E2152D30-0519-48B5-A00E-EC88B36F10ED}" srcOrd="1" destOrd="0" presId="urn:microsoft.com/office/officeart/2005/8/layout/orgChart1"/>
    <dgm:cxn modelId="{FEE36D48-B1BF-4809-ACE3-B0FA1F8F4A07}" type="presParOf" srcId="{93BEF4D8-15D2-46F0-A46D-CF5BAEEB943C}" destId="{48B8CC7D-93DC-4834-9728-F82C804DE3B5}" srcOrd="2" destOrd="0" presId="urn:microsoft.com/office/officeart/2005/8/layout/orgChart1"/>
    <dgm:cxn modelId="{4960FCC9-64D4-4514-B600-88CBAEE06224}" type="presParOf" srcId="{C5C750F1-9226-45A9-A04B-558AA53BF0A6}" destId="{12377E35-4F63-4DF0-83F3-F0B2A19D87C8}" srcOrd="2" destOrd="0" presId="urn:microsoft.com/office/officeart/2005/8/layout/orgChart1"/>
    <dgm:cxn modelId="{13197D4B-54AE-48A6-A824-41138F015CAD}" type="presParOf" srcId="{C5C750F1-9226-45A9-A04B-558AA53BF0A6}" destId="{737A5579-ADBB-4067-9331-DA8B461A04DE}" srcOrd="3" destOrd="0" presId="urn:microsoft.com/office/officeart/2005/8/layout/orgChart1"/>
    <dgm:cxn modelId="{1DD8A063-F300-436A-B05C-F94B956244A3}" type="presParOf" srcId="{737A5579-ADBB-4067-9331-DA8B461A04DE}" destId="{F942325D-24B9-42D1-B777-B8DC43096B62}" srcOrd="0" destOrd="0" presId="urn:microsoft.com/office/officeart/2005/8/layout/orgChart1"/>
    <dgm:cxn modelId="{BF9E4749-26A1-47EB-AE35-7FC96B562C8C}" type="presParOf" srcId="{F942325D-24B9-42D1-B777-B8DC43096B62}" destId="{93D8426E-0074-4E44-AF88-169A5EAF2E7D}" srcOrd="0" destOrd="0" presId="urn:microsoft.com/office/officeart/2005/8/layout/orgChart1"/>
    <dgm:cxn modelId="{9C6B47AC-0B1B-4BF5-ADF4-9F429D94CA08}" type="presParOf" srcId="{F942325D-24B9-42D1-B777-B8DC43096B62}" destId="{B63F4AAB-9EE2-4D45-AB22-84865C4835EE}" srcOrd="1" destOrd="0" presId="urn:microsoft.com/office/officeart/2005/8/layout/orgChart1"/>
    <dgm:cxn modelId="{CBF5B914-4DE3-4A0F-80E3-02CC357852EB}" type="presParOf" srcId="{737A5579-ADBB-4067-9331-DA8B461A04DE}" destId="{3DA52666-2632-47B2-8D00-61FCCEAF5052}" srcOrd="1" destOrd="0" presId="urn:microsoft.com/office/officeart/2005/8/layout/orgChart1"/>
    <dgm:cxn modelId="{9A1EC487-E057-47A1-9AD5-3CB984999659}" type="presParOf" srcId="{737A5579-ADBB-4067-9331-DA8B461A04DE}" destId="{5DCA508C-93E5-416D-8E03-3923C845A0D5}" srcOrd="2" destOrd="0" presId="urn:microsoft.com/office/officeart/2005/8/layout/orgChart1"/>
    <dgm:cxn modelId="{DF4F6657-A230-42C9-97A7-D3D701F41DF8}" type="presParOf" srcId="{C5C750F1-9226-45A9-A04B-558AA53BF0A6}" destId="{4C53F10D-9668-4D9F-972E-BB2EEAE17385}" srcOrd="4" destOrd="0" presId="urn:microsoft.com/office/officeart/2005/8/layout/orgChart1"/>
    <dgm:cxn modelId="{CB5575C6-3B75-49AD-B8C8-3B067A2D2C17}" type="presParOf" srcId="{C5C750F1-9226-45A9-A04B-558AA53BF0A6}" destId="{C20E808B-8458-4513-B662-8F12F1EBE9A8}" srcOrd="5" destOrd="0" presId="urn:microsoft.com/office/officeart/2005/8/layout/orgChart1"/>
    <dgm:cxn modelId="{B1E71422-E089-4939-ADE6-733D96639CBA}" type="presParOf" srcId="{C20E808B-8458-4513-B662-8F12F1EBE9A8}" destId="{BDC8B53B-0150-43D6-89A2-88AF3FFB4599}" srcOrd="0" destOrd="0" presId="urn:microsoft.com/office/officeart/2005/8/layout/orgChart1"/>
    <dgm:cxn modelId="{4B87D0F3-BCC1-4F8D-AB1C-D5986B46DE18}" type="presParOf" srcId="{BDC8B53B-0150-43D6-89A2-88AF3FFB4599}" destId="{9F028760-1D6E-4602-9187-09D681BAA011}" srcOrd="0" destOrd="0" presId="urn:microsoft.com/office/officeart/2005/8/layout/orgChart1"/>
    <dgm:cxn modelId="{6E718E1A-6BC8-4F0C-AF2C-A41AC4747A1F}" type="presParOf" srcId="{BDC8B53B-0150-43D6-89A2-88AF3FFB4599}" destId="{211648A8-5A63-4F73-8005-B3FC8943990E}" srcOrd="1" destOrd="0" presId="urn:microsoft.com/office/officeart/2005/8/layout/orgChart1"/>
    <dgm:cxn modelId="{3DB7BE62-6968-4F2F-9DD6-6A3CBB51F216}" type="presParOf" srcId="{C20E808B-8458-4513-B662-8F12F1EBE9A8}" destId="{ACE6B4B4-0594-4BBA-81C9-C18190669EBF}" srcOrd="1" destOrd="0" presId="urn:microsoft.com/office/officeart/2005/8/layout/orgChart1"/>
    <dgm:cxn modelId="{447DB602-7797-424A-AC51-8B3F54C0D88D}" type="presParOf" srcId="{C20E808B-8458-4513-B662-8F12F1EBE9A8}" destId="{4D221305-B05D-4010-B486-5CC159971827}" srcOrd="2" destOrd="0" presId="urn:microsoft.com/office/officeart/2005/8/layout/orgChart1"/>
    <dgm:cxn modelId="{37834FFA-C32F-4253-9BF1-24B430446291}" type="presParOf" srcId="{DEAFC27C-6C51-431D-960E-AB6AC165081B}" destId="{DBCF7C6E-4C1D-4D78-8EE9-BC5B6CE9B6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3F10D-9668-4D9F-972E-BB2EEAE17385}">
      <dsp:nvSpPr>
        <dsp:cNvPr id="0" name=""/>
        <dsp:cNvSpPr/>
      </dsp:nvSpPr>
      <dsp:spPr>
        <a:xfrm>
          <a:off x="4114800" y="1179124"/>
          <a:ext cx="2850473" cy="494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55"/>
              </a:lnTo>
              <a:lnTo>
                <a:pt x="2850473" y="247355"/>
              </a:lnTo>
              <a:lnTo>
                <a:pt x="2850473" y="4947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77E35-4F63-4DF0-83F3-F0B2A19D87C8}">
      <dsp:nvSpPr>
        <dsp:cNvPr id="0" name=""/>
        <dsp:cNvSpPr/>
      </dsp:nvSpPr>
      <dsp:spPr>
        <a:xfrm>
          <a:off x="4069080" y="1179124"/>
          <a:ext cx="91440" cy="494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7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7F575-3375-4B2C-9B29-16C7A199B418}">
      <dsp:nvSpPr>
        <dsp:cNvPr id="0" name=""/>
        <dsp:cNvSpPr/>
      </dsp:nvSpPr>
      <dsp:spPr>
        <a:xfrm>
          <a:off x="1264326" y="1179124"/>
          <a:ext cx="2850473" cy="494710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247355"/>
              </a:lnTo>
              <a:lnTo>
                <a:pt x="0" y="247355"/>
              </a:lnTo>
              <a:lnTo>
                <a:pt x="0" y="4947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27986-417D-4E28-9114-97ADE6D4FD69}">
      <dsp:nvSpPr>
        <dsp:cNvPr id="0" name=""/>
        <dsp:cNvSpPr/>
      </dsp:nvSpPr>
      <dsp:spPr>
        <a:xfrm>
          <a:off x="2936918" y="1243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Хрящові</a:t>
          </a:r>
          <a:endParaRPr lang="ru-RU" sz="3100" b="1" kern="1200" dirty="0" smtClean="0"/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риби</a:t>
          </a:r>
          <a:endParaRPr lang="ru-RU" sz="3100" b="1" kern="1200" dirty="0"/>
        </a:p>
      </dsp:txBody>
      <dsp:txXfrm>
        <a:off x="2936918" y="1243"/>
        <a:ext cx="2355763" cy="1177881"/>
      </dsp:txXfrm>
    </dsp:sp>
    <dsp:sp modelId="{0CBAD343-8C39-40D2-BD1F-E87F28AC24E4}">
      <dsp:nvSpPr>
        <dsp:cNvPr id="0" name=""/>
        <dsp:cNvSpPr/>
      </dsp:nvSpPr>
      <dsp:spPr>
        <a:xfrm>
          <a:off x="86444" y="1673835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Ряд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Акули</a:t>
          </a:r>
          <a:endParaRPr lang="ru-RU" sz="3100" b="1" kern="1200" dirty="0"/>
        </a:p>
      </dsp:txBody>
      <dsp:txXfrm>
        <a:off x="86444" y="1673835"/>
        <a:ext cx="2355763" cy="1177881"/>
      </dsp:txXfrm>
    </dsp:sp>
    <dsp:sp modelId="{93D8426E-0074-4E44-AF88-169A5EAF2E7D}">
      <dsp:nvSpPr>
        <dsp:cNvPr id="0" name=""/>
        <dsp:cNvSpPr/>
      </dsp:nvSpPr>
      <dsp:spPr>
        <a:xfrm>
          <a:off x="2936918" y="1673835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Ряд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Скати</a:t>
          </a:r>
          <a:endParaRPr lang="ru-RU" sz="3100" b="1" kern="1200" dirty="0"/>
        </a:p>
      </dsp:txBody>
      <dsp:txXfrm>
        <a:off x="2936918" y="1673835"/>
        <a:ext cx="2355763" cy="1177881"/>
      </dsp:txXfrm>
    </dsp:sp>
    <dsp:sp modelId="{9F028760-1D6E-4602-9187-09D681BAA011}">
      <dsp:nvSpPr>
        <dsp:cNvPr id="0" name=""/>
        <dsp:cNvSpPr/>
      </dsp:nvSpPr>
      <dsp:spPr>
        <a:xfrm>
          <a:off x="5787391" y="1673835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Ряд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Химери</a:t>
          </a:r>
          <a:endParaRPr lang="ru-RU" sz="3100" b="1" kern="1200" dirty="0"/>
        </a:p>
      </dsp:txBody>
      <dsp:txXfrm>
        <a:off x="5787391" y="1673835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EC58-FD02-4A8C-8A3E-ABB01928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F094-7093-4070-8D55-5F986FEC84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29DD-EB36-402D-8D1B-AA6E30A835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7282-099C-4803-B7DA-B4F6BE3158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A418-B262-46FB-8C73-0B9439D6E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F899-9D8C-4475-96BB-3828CF316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7EEF-536E-4681-B91F-45892EC0FD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8D65-A65F-4AAB-98C0-BF3F221299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AC21-806F-433B-B586-F46FD9F890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4524-6F82-404D-B410-5EA9C31E9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FC70-3974-48BF-AF1E-537D7FB43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0033-83FE-4E1A-979E-4FD20F2706A1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8E06B-503F-456B-A127-C13FA201B9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25.07.2014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6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50771" y="1960426"/>
            <a:ext cx="26843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Хрящові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риби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мол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4024657" cy="298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6640" t="35736" b="21472"/>
          <a:stretch>
            <a:fillRect/>
          </a:stretch>
        </p:blipFill>
        <p:spPr bwMode="auto">
          <a:xfrm>
            <a:off x="467544" y="1340768"/>
            <a:ext cx="82337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14313"/>
            <a:ext cx="421481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85875"/>
            <a:ext cx="4400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3643313"/>
            <a:ext cx="3357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857750" y="4572000"/>
            <a:ext cx="3929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>
                <a:solidFill>
                  <a:srgbClr val="C00000"/>
                </a:solidFill>
                <a:latin typeface="Arial Black" pitchFamily="34" charset="0"/>
              </a:rPr>
              <a:t>Хрящові риби</a:t>
            </a:r>
            <a:endParaRPr lang="ru-RU" sz="600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500438"/>
            <a:ext cx="4429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142875"/>
            <a:ext cx="42005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3500438"/>
            <a:ext cx="4071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00063" y="785813"/>
            <a:ext cx="3786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>
                <a:solidFill>
                  <a:srgbClr val="C00000"/>
                </a:solidFill>
                <a:latin typeface="Arial Black" pitchFamily="34" charset="0"/>
              </a:rPr>
              <a:t>Хрящові риби</a:t>
            </a:r>
            <a:endParaRPr lang="ru-RU" sz="600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03275"/>
            <a:ext cx="8229600" cy="555468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Хрящевые рыбы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относятся к наиболее древним среди рыб. Первые рыбы, напоминающие акул, жили в девонских морях 410 млн. лет до н.э. В процессе эволюции скаты стали плоскими, их боковые плавники превратились в своеобразные крылья, и они спустились в придонные слои мирового океана. Эти морские животные стали активными хищниками и колонизовали все области океана за исключением больших глубин. За небольшим исключением все хрящевые рыбы обитают в соленой воде.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Этот страшный белый хищник </a:t>
            </a:r>
            <a:br>
              <a:rPr lang="ru-RU" dirty="0" smtClean="0"/>
            </a:br>
            <a:r>
              <a:rPr lang="ru-RU" dirty="0" smtClean="0"/>
              <a:t>В океане пищу ищет. </a:t>
            </a:r>
            <a:br>
              <a:rPr lang="ru-RU" dirty="0" smtClean="0"/>
            </a:br>
            <a:r>
              <a:rPr lang="ru-RU" dirty="0" smtClean="0"/>
              <a:t>Ноздри чуткие на рыле: </a:t>
            </a:r>
            <a:br>
              <a:rPr lang="ru-RU" dirty="0" smtClean="0"/>
            </a:br>
            <a:r>
              <a:rPr lang="ru-RU" dirty="0" smtClean="0"/>
              <a:t>Кровь почует и за милю. </a:t>
            </a:r>
            <a:br>
              <a:rPr lang="ru-RU" dirty="0" smtClean="0"/>
            </a:br>
            <a:r>
              <a:rPr lang="ru-RU" dirty="0" smtClean="0"/>
              <a:t>Возле жертвы рядом кружит, </a:t>
            </a:r>
            <a:br>
              <a:rPr lang="ru-RU" dirty="0" smtClean="0"/>
            </a:br>
            <a:r>
              <a:rPr lang="ru-RU" dirty="0" smtClean="0"/>
              <a:t>А круги все уже, уже. </a:t>
            </a:r>
            <a:br>
              <a:rPr lang="ru-RU" dirty="0" smtClean="0"/>
            </a:br>
            <a:r>
              <a:rPr lang="ru-RU" dirty="0" smtClean="0"/>
              <a:t>Задирает нос … О боже! </a:t>
            </a:r>
            <a:br>
              <a:rPr lang="ru-RU" dirty="0" smtClean="0"/>
            </a:br>
            <a:r>
              <a:rPr lang="ru-RU" dirty="0" smtClean="0"/>
              <a:t>Челюсть на капкан похожа! </a:t>
            </a:r>
            <a:br>
              <a:rPr lang="ru-RU" dirty="0" smtClean="0"/>
            </a:br>
            <a:r>
              <a:rPr lang="ru-RU" dirty="0" smtClean="0"/>
              <a:t>Зубы острые сомкнула. </a:t>
            </a:r>
            <a:br>
              <a:rPr lang="ru-RU" dirty="0" smtClean="0"/>
            </a:br>
            <a:r>
              <a:rPr lang="ru-RU" dirty="0" smtClean="0"/>
              <a:t>Так охотится …</a:t>
            </a:r>
          </a:p>
          <a:p>
            <a:pPr>
              <a:buNone/>
            </a:pPr>
            <a:r>
              <a:rPr lang="ru-RU" dirty="0" smtClean="0"/>
              <a:t>                                       Светлана Волосевич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Акулы</a:t>
            </a:r>
            <a:endParaRPr lang="ru-RU" dirty="0"/>
          </a:p>
        </p:txBody>
      </p:sp>
      <p:pic>
        <p:nvPicPr>
          <p:cNvPr id="4" name="Рисунок 3" descr="Немо.jpg"/>
          <p:cNvPicPr>
            <a:picLocks noChangeAspect="1"/>
          </p:cNvPicPr>
          <p:nvPr/>
        </p:nvPicPr>
        <p:blipFill>
          <a:blip r:embed="rId2" cstate="print"/>
          <a:srcRect b="16250"/>
          <a:stretch>
            <a:fillRect/>
          </a:stretch>
        </p:blipFill>
        <p:spPr>
          <a:xfrm>
            <a:off x="500034" y="285728"/>
            <a:ext cx="5604816" cy="3520535"/>
          </a:xfrm>
          <a:prstGeom prst="rect">
            <a:avLst/>
          </a:prstGeom>
        </p:spPr>
      </p:pic>
      <p:pic>
        <p:nvPicPr>
          <p:cNvPr id="5" name="Рисунок 4" descr="Акул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571612"/>
            <a:ext cx="5262578" cy="3946934"/>
          </a:xfrm>
          <a:prstGeom prst="rect">
            <a:avLst/>
          </a:prstGeom>
        </p:spPr>
      </p:pic>
      <p:pic>
        <p:nvPicPr>
          <p:cNvPr id="6" name="Рисунок 5" descr="немо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000108"/>
            <a:ext cx="4043368" cy="567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2042" y="660399"/>
            <a:ext cx="4186238" cy="5626121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Жаберных крышек нет, а с каждой стороны 5 – 7 жаберных щелей.</a:t>
            </a:r>
          </a:p>
          <a:p>
            <a:pPr>
              <a:buNone/>
            </a:pPr>
            <a:r>
              <a:rPr lang="ru-RU" dirty="0" smtClean="0"/>
              <a:t>    Плавательного пузыря нет.</a:t>
            </a:r>
          </a:p>
          <a:p>
            <a:pPr>
              <a:buNone/>
            </a:pPr>
            <a:r>
              <a:rPr lang="ru-RU" dirty="0" smtClean="0"/>
              <a:t>    Акулы вооружены множеством острых зубов ртом, имеют вытянутое тело с неравнобоким хвостом. Существует около 370 видов акул. </a:t>
            </a:r>
            <a:endParaRPr lang="ru-RU" dirty="0"/>
          </a:p>
        </p:txBody>
      </p:sp>
      <p:pic>
        <p:nvPicPr>
          <p:cNvPr id="4" name="Рисунок 3" descr="Акул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60" y="1428736"/>
            <a:ext cx="4111560" cy="454818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786050" y="785794"/>
            <a:ext cx="2000264" cy="1214446"/>
          </a:xfrm>
          <a:prstGeom prst="wedgeRoundRectCallout">
            <a:avLst>
              <a:gd name="adj1" fmla="val -51051"/>
              <a:gd name="adj2" fmla="val 15566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Жаберные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щели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60557"/>
            <a:ext cx="8229600" cy="4525963"/>
          </a:xfrm>
        </p:spPr>
        <p:txBody>
          <a:bodyPr/>
          <a:lstStyle/>
          <a:p>
            <a:r>
              <a:rPr lang="ru-RU" dirty="0" smtClean="0"/>
              <a:t>Акулы распространены очень широко: обитают в прибрежных и открытых водах, некоторые в реках (например, в Амазонке, Ганге). Большинство акул живородящие, некоторые откладывают яйца. Почти все акулы - хищники. Питаются рыбами, донными беспозвоночными, иглокожими, моллюсками, червями.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ru-RU" dirty="0" smtClean="0"/>
              <a:t>Большинство акул - большая белая, синяя, </a:t>
            </a:r>
            <a:r>
              <a:rPr lang="ru-RU" dirty="0" err="1" smtClean="0"/>
              <a:t>черноперая</a:t>
            </a:r>
            <a:r>
              <a:rPr lang="ru-RU" dirty="0" smtClean="0"/>
              <a:t> рифовая, рыба-молот и другие - день и ночь непрерывно плавают: во-первых, у них нет плавательного пузыря, и если акула остановится, она пойдет ко дну; во-вторых у акул, исключая некоторые виды, нет механизма для </a:t>
            </a:r>
            <a:r>
              <a:rPr lang="ru-RU" dirty="0" err="1" smtClean="0"/>
              <a:t>прокачивания</a:t>
            </a:r>
            <a:r>
              <a:rPr lang="ru-RU" dirty="0" smtClean="0"/>
              <a:t> через жабры воды, из которой кровь получает кислород.</a:t>
            </a:r>
            <a:endParaRPr lang="ru-RU" dirty="0"/>
          </a:p>
        </p:txBody>
      </p:sp>
      <p:pic>
        <p:nvPicPr>
          <p:cNvPr id="6" name="Рисунок 5" descr="29m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23431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4357718" cy="62151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Акулы - самые    </a:t>
            </a:r>
          </a:p>
          <a:p>
            <a:pPr>
              <a:buNone/>
            </a:pPr>
            <a:r>
              <a:rPr lang="ru-RU" dirty="0" smtClean="0"/>
              <a:t>             загадочные и оклеветанные существа океана. За несколько сотен миллионов лет своего существования, они лишь слегка изменились за последние десять миллионов лет.</a:t>
            </a:r>
          </a:p>
          <a:p>
            <a:r>
              <a:rPr lang="ru-RU" dirty="0" smtClean="0"/>
              <a:t>Насчитывается около 370 разновидностей этих рыб, начиная с 15 см плотоядной карликовой акулы до 13 м </a:t>
            </a:r>
            <a:r>
              <a:rPr lang="ru-RU" dirty="0" err="1" smtClean="0"/>
              <a:t>планктоноядной</a:t>
            </a:r>
            <a:r>
              <a:rPr lang="ru-RU" dirty="0" smtClean="0"/>
              <a:t> китовой акулы.</a:t>
            </a:r>
          </a:p>
          <a:p>
            <a:endParaRPr lang="ru-RU" dirty="0"/>
          </a:p>
        </p:txBody>
      </p:sp>
      <p:pic>
        <p:nvPicPr>
          <p:cNvPr id="4" name="Рисунок 3" descr="Акула карлико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781052"/>
            <a:ext cx="3792676" cy="2433634"/>
          </a:xfrm>
          <a:prstGeom prst="rect">
            <a:avLst/>
          </a:prstGeom>
        </p:spPr>
      </p:pic>
      <p:pic>
        <p:nvPicPr>
          <p:cNvPr id="5" name="Рисунок 4" descr="Акула китов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405204"/>
            <a:ext cx="3556003" cy="266700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000892" y="214290"/>
            <a:ext cx="1643042" cy="785818"/>
          </a:xfrm>
          <a:prstGeom prst="wedgeRoundRectCallout">
            <a:avLst>
              <a:gd name="adj1" fmla="val -44415"/>
              <a:gd name="adj2" fmla="val 89201"/>
              <a:gd name="adj3" fmla="val 16667"/>
            </a:avLst>
          </a:prstGeom>
          <a:solidFill>
            <a:srgbClr val="65A79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Акула карликовая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929190" y="5857892"/>
            <a:ext cx="1643042" cy="785818"/>
          </a:xfrm>
          <a:prstGeom prst="wedgeRoundRectCallout">
            <a:avLst>
              <a:gd name="adj1" fmla="val 24444"/>
              <a:gd name="adj2" fmla="val -76469"/>
              <a:gd name="adj3" fmla="val 16667"/>
            </a:avLst>
          </a:prstGeom>
          <a:solidFill>
            <a:srgbClr val="65A79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Акула китовая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Lancetnikin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08" y="2276872"/>
            <a:ext cx="8643998" cy="4500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8722" y="305095"/>
            <a:ext cx="8215370" cy="1755753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Будова Ланцетника</a:t>
            </a:r>
            <a:r>
              <a:rPr lang="uk-UA" sz="1800" dirty="0" smtClean="0">
                <a:solidFill>
                  <a:srgbClr val="FFFF00"/>
                </a:solidFill>
              </a:rPr>
              <a:t/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1-нервова система, 2-хорда, 3-нервова трубка, 4-хвостовий плавець, 5-анальний отвір, 6-кишечник, 7-спинні судини, 8-отвір </a:t>
            </a:r>
            <a:r>
              <a:rPr lang="uk-UA" sz="2000" b="1" dirty="0" err="1" smtClean="0">
                <a:solidFill>
                  <a:schemeClr val="bg1"/>
                </a:solidFill>
              </a:rPr>
              <a:t>навколозябрової</a:t>
            </a:r>
            <a:r>
              <a:rPr lang="uk-UA" sz="2000" b="1" dirty="0" smtClean="0">
                <a:solidFill>
                  <a:schemeClr val="bg1"/>
                </a:solidFill>
              </a:rPr>
              <a:t> щілини,9-навколозяброва щілина, 10-зяброві щілини. 11-глотка, 12-передротова лійка, 13 щупальця,14-передній кінець тіла ланцетника, 15-органи         розмноження . 16 нервові клітини . 17-нерви</a:t>
            </a:r>
            <a:r>
              <a:rPr lang="uk-UA" sz="1800" dirty="0" smtClean="0">
                <a:solidFill>
                  <a:srgbClr val="FFFF00"/>
                </a:solidFill>
              </a:rPr>
              <a:t>.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24"/>
            <a:ext cx="8643998" cy="171451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r>
              <a:rPr lang="ru-RU" sz="3800" b="1" dirty="0" smtClean="0"/>
              <a:t>АКУЛА КИТОВАЯ</a:t>
            </a:r>
            <a:r>
              <a:rPr lang="en-US" sz="3800" b="1" dirty="0" smtClean="0"/>
              <a:t>,</a:t>
            </a:r>
            <a:r>
              <a:rPr lang="en-US" sz="3800" dirty="0" smtClean="0"/>
              <a:t> </a:t>
            </a:r>
            <a:r>
              <a:rPr lang="ru-RU" sz="3800" dirty="0" smtClean="0"/>
              <a:t>питающаяся планктоном и распространенная в южных частях Атлантического, Тихого и Индийского океанов. Самый крупный экземпляр, согласно точным измерениям, проведенным учеными, имел 12,65 м в длину, 7 м в обхвате самой толстой части тела и вес 15-21 т. </a:t>
            </a:r>
          </a:p>
        </p:txBody>
      </p:sp>
      <p:pic>
        <p:nvPicPr>
          <p:cNvPr id="5" name="Рисунок 4" descr="Акула китова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7165883" cy="4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Акула гигантская</a:t>
            </a:r>
            <a:endParaRPr lang="ru-RU" dirty="0"/>
          </a:p>
        </p:txBody>
      </p:sp>
      <p:pic>
        <p:nvPicPr>
          <p:cNvPr id="4" name="Содержимое 3" descr="Акула гигантс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5605575" cy="5029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Тигровая акула</a:t>
            </a:r>
            <a:endParaRPr lang="ru-RU" dirty="0"/>
          </a:p>
        </p:txBody>
      </p:sp>
      <p:pic>
        <p:nvPicPr>
          <p:cNvPr id="4" name="Содержимое 3" descr="Тигро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160712" cy="5370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72560" cy="64294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sz="5100" dirty="0" smtClean="0"/>
              <a:t>      Тигровая акула обычно довольно медлительна, но становится быстрой и подвижной, когда учует пищу. В желудках тигровых акул находили также упавших в воду перелетных птиц, бакланов, морских змей, куски дельфинов и крокодилов. Эта акула без излишней брезгливости относится и к падали и отбросам. </a:t>
            </a:r>
          </a:p>
          <a:p>
            <a:pPr>
              <a:buNone/>
            </a:pPr>
            <a:r>
              <a:rPr lang="ru-RU" sz="5100" dirty="0" smtClean="0"/>
              <a:t>      Перечень съедобных и несъедобных предметов, извлеченных из желудков тигровых акул, очень велик и включает в себя собак, кошку, коровье копыто, оленьи рога, разные тряпки, ботинки, мешки угля, консервные банки, пивные бутылки, коробки из-под сигарет, картофель, кожаный кошель и многие другие вещи. </a:t>
            </a:r>
          </a:p>
          <a:p>
            <a:pPr>
              <a:buNone/>
            </a:pPr>
            <a:r>
              <a:rPr lang="ru-RU" sz="5100" dirty="0" smtClean="0"/>
              <a:t>      В тропических водах тигровая акула представляет собой едва ли не наиболее опасный вид. Известно очень много случаев, когда в желудках пойманных акул находили части тела человеческих жертв. Часть таких находок объясняется, вероятно, пожиранием трупов, но многие из жертв, несомненно, встретились с акулой еще живыми и здоровыми. Нападения отмечены во многих районах — у берегов Флориды, островов Карибского моря, Сенегала, Австралии и т.д. Эти нападения происходили и у берегов, и вдали от них. Так, у берегов Нового Южного Уэльса (Австралия) в 1937 г. тигровая акула убила двух юношей, купавшихся на пляже; в 1952 г. около небольшого островка в районе Пуэрто-Рико акула напала на подводного охотника, загарпунившего рыбу; в 1948 г. нападению подверглась шлюпка, направляющаяся к берегам Флориды. Список документально подтвержденных нападений тигровой акулы на людей и лодки достаточно внушителен и в последние годы.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285728"/>
            <a:ext cx="7746759" cy="5550491"/>
            <a:chOff x="285720" y="357166"/>
            <a:chExt cx="6746627" cy="4979011"/>
          </a:xfrm>
        </p:grpSpPr>
        <p:pic>
          <p:nvPicPr>
            <p:cNvPr id="2" name="Рисунок 1" descr="Белая акула 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6746627" cy="49790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10645" y="4643446"/>
              <a:ext cx="2033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Акула белая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14348" y="714356"/>
            <a:ext cx="7411929" cy="4870694"/>
            <a:chOff x="714348" y="714356"/>
            <a:chExt cx="7411929" cy="4870694"/>
          </a:xfrm>
        </p:grpSpPr>
        <p:pic>
          <p:nvPicPr>
            <p:cNvPr id="5" name="Рисунок 4" descr="Акула - няньк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48" y="714356"/>
              <a:ext cx="7411929" cy="48706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14546" y="928670"/>
              <a:ext cx="2710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Акула - нянька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28728" y="1214422"/>
            <a:ext cx="6935097" cy="5143530"/>
            <a:chOff x="1428728" y="1214422"/>
            <a:chExt cx="6935097" cy="5143530"/>
          </a:xfrm>
        </p:grpSpPr>
        <p:pic>
          <p:nvPicPr>
            <p:cNvPr id="8" name="Рисунок 7" descr="молот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728" y="1214422"/>
              <a:ext cx="6935097" cy="51435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86248" y="1928802"/>
              <a:ext cx="2571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Акула - молот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857620" y="3071810"/>
            <a:ext cx="4313085" cy="2405066"/>
            <a:chOff x="3857620" y="3071810"/>
            <a:chExt cx="4313085" cy="2405066"/>
          </a:xfrm>
        </p:grpSpPr>
        <p:pic>
          <p:nvPicPr>
            <p:cNvPr id="14" name="Рисунок 13" descr="полярная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620" y="3071810"/>
              <a:ext cx="4313085" cy="24050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00496" y="3253087"/>
              <a:ext cx="2248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Полярная акула</a:t>
              </a:r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28728" y="1643050"/>
            <a:ext cx="7283151" cy="4976820"/>
            <a:chOff x="1428728" y="1643050"/>
            <a:chExt cx="7283151" cy="4976820"/>
          </a:xfrm>
        </p:grpSpPr>
        <p:pic>
          <p:nvPicPr>
            <p:cNvPr id="18" name="Рисунок 17" descr="Сельдевая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8728" y="1643050"/>
              <a:ext cx="7283151" cy="49768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43108" y="1928802"/>
              <a:ext cx="3081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Сельдевая акула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Скаты</a:t>
            </a:r>
            <a:endParaRPr lang="ru-RU" dirty="0"/>
          </a:p>
        </p:txBody>
      </p:sp>
      <p:pic>
        <p:nvPicPr>
          <p:cNvPr id="4" name="Рисунок 3" descr="Ска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5111804" cy="4058772"/>
          </a:xfrm>
          <a:prstGeom prst="rect">
            <a:avLst/>
          </a:prstGeom>
        </p:spPr>
      </p:pic>
      <p:pic>
        <p:nvPicPr>
          <p:cNvPr id="5" name="Рисунок 4" descr="Скат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57166"/>
            <a:ext cx="5111834" cy="4058796"/>
          </a:xfrm>
          <a:prstGeom prst="rect">
            <a:avLst/>
          </a:prstGeom>
        </p:spPr>
      </p:pic>
      <p:pic>
        <p:nvPicPr>
          <p:cNvPr id="6" name="Рисунок 5" descr="Скаты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643182"/>
            <a:ext cx="4931889" cy="3915920"/>
          </a:xfrm>
          <a:prstGeom prst="rect">
            <a:avLst/>
          </a:prstGeom>
        </p:spPr>
      </p:pic>
      <p:pic>
        <p:nvPicPr>
          <p:cNvPr id="7" name="Рисунок 6" descr="Скаты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4953" y="2643182"/>
            <a:ext cx="4931889" cy="3915920"/>
          </a:xfrm>
          <a:prstGeom prst="rect">
            <a:avLst/>
          </a:prstGeom>
        </p:spPr>
      </p:pic>
      <p:pic>
        <p:nvPicPr>
          <p:cNvPr id="8" name="Рисунок 7" descr="Скаты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071546"/>
            <a:ext cx="5786446" cy="4594438"/>
          </a:xfrm>
          <a:prstGeom prst="rect">
            <a:avLst/>
          </a:prstGeom>
        </p:spPr>
      </p:pic>
      <p:pic>
        <p:nvPicPr>
          <p:cNvPr id="9" name="Рисунок 8" descr="Скаты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8888" y="1071546"/>
            <a:ext cx="5741640" cy="4558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55000" lnSpcReduction="20000"/>
          </a:bodyPr>
          <a:lstStyle/>
          <a:p>
            <a:endParaRPr lang="ru-RU" sz="3800" dirty="0" smtClean="0"/>
          </a:p>
          <a:p>
            <a:r>
              <a:rPr lang="ru-RU" sz="3800" dirty="0" smtClean="0"/>
              <a:t>Для скатов характерно весьма «расплющенное» тело и большие грудные плавники, сросшиеся с головой. Пасть, ноздри и пять пар жабр находятся на плоской и, как правило, светлой нижней стороне. Хвост </a:t>
            </a:r>
            <a:r>
              <a:rPr lang="ru-RU" sz="3800" dirty="0" err="1" smtClean="0"/>
              <a:t>бичеобразной</a:t>
            </a:r>
            <a:r>
              <a:rPr lang="ru-RU" sz="3800" dirty="0" smtClean="0"/>
              <a:t> формы. Большинство скатов живёт в морской воде, однако существует и несколько пресноводных видов . Верхняя сторона у скатов приспособлена по расцветке к тому или иному жизненному пространству и может варьировать от светло-песочной до чёрной. На верхней стороне расположены глаза и отверстия, в которые проникает вода для дыхания.</a:t>
            </a:r>
          </a:p>
          <a:p>
            <a:r>
              <a:rPr lang="ru-RU" sz="3800" dirty="0" smtClean="0"/>
              <a:t>Большинство видов скатов ведёт придонный образ жизни и питается ракушками, раками и иглокожими. </a:t>
            </a:r>
          </a:p>
          <a:p>
            <a:r>
              <a:rPr lang="ru-RU" sz="3800" dirty="0" smtClean="0"/>
              <a:t>Одним из наиболее известных видов скатов является </a:t>
            </a:r>
            <a:r>
              <a:rPr lang="ru-RU" sz="3800" dirty="0" err="1" smtClean="0"/>
              <a:t>манта</a:t>
            </a:r>
            <a:r>
              <a:rPr lang="ru-RU" sz="3800" dirty="0" smtClean="0"/>
              <a:t>. Больших размеров достигают скаты из семейства </a:t>
            </a:r>
            <a:r>
              <a:rPr lang="ru-RU" sz="3800" dirty="0" err="1" smtClean="0"/>
              <a:t>орляковых</a:t>
            </a:r>
            <a:r>
              <a:rPr lang="ru-RU" sz="3800" dirty="0" smtClean="0"/>
              <a:t>, чей размах крыльев может достигать 2,5 метра, а длина — до пяти метров; а также скаты из семейства </a:t>
            </a:r>
            <a:r>
              <a:rPr lang="ru-RU" sz="3800" dirty="0" err="1" smtClean="0"/>
              <a:t>хвостоколовых</a:t>
            </a:r>
            <a:r>
              <a:rPr lang="ru-RU" sz="3800" dirty="0" smtClean="0"/>
              <a:t>, достигающие 2,1 метра в ширину и до 5,5 метров в длину.</a:t>
            </a:r>
          </a:p>
          <a:p>
            <a:r>
              <a:rPr lang="ru-RU" sz="3800" dirty="0" smtClean="0"/>
              <a:t>Особым «оружием» наделён отряд электрических скатов, чьи представители с помощью специального органа из преобразованных мышц могут </a:t>
            </a:r>
            <a:r>
              <a:rPr lang="ru-RU" sz="3800" dirty="0" err="1" smtClean="0"/>
              <a:t>парализовывать</a:t>
            </a:r>
            <a:r>
              <a:rPr lang="ru-RU" sz="3800" dirty="0" smtClean="0"/>
              <a:t> добычу электрическими разрядами от 60 до 230 вольт и свыше 30 ампер.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н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7536637" cy="502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3959" y="785794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Манта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57224" y="785794"/>
            <a:ext cx="7024715" cy="5198289"/>
            <a:chOff x="928662" y="1000108"/>
            <a:chExt cx="7024715" cy="5198289"/>
          </a:xfrm>
        </p:grpSpPr>
        <p:pic>
          <p:nvPicPr>
            <p:cNvPr id="4" name="Рисунок 3" descr="Морская лисиц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662" y="1000108"/>
              <a:ext cx="7024715" cy="51982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857752" y="1500174"/>
              <a:ext cx="30560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Морская лисица</a:t>
              </a:r>
              <a:endParaRPr lang="ru-RU" sz="3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57290" y="857232"/>
            <a:ext cx="7334261" cy="5500696"/>
            <a:chOff x="1357290" y="857232"/>
            <a:chExt cx="7334261" cy="5500696"/>
          </a:xfrm>
        </p:grpSpPr>
        <p:pic>
          <p:nvPicPr>
            <p:cNvPr id="19" name="Рисунок 18" descr="Орляк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290" y="857232"/>
              <a:ext cx="7334261" cy="550069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69431" y="1500174"/>
              <a:ext cx="126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Орляк</a:t>
              </a:r>
              <a:endParaRPr lang="ru-RU" sz="3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571604" y="1071546"/>
            <a:ext cx="7069006" cy="5295883"/>
            <a:chOff x="1142976" y="928670"/>
            <a:chExt cx="7069006" cy="5295883"/>
          </a:xfrm>
        </p:grpSpPr>
        <p:pic>
          <p:nvPicPr>
            <p:cNvPr id="22" name="Рисунок 21" descr="Хвостокол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976" y="928670"/>
              <a:ext cx="7069006" cy="52958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15008" y="1357298"/>
              <a:ext cx="1958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err="1" smtClean="0">
                  <a:solidFill>
                    <a:srgbClr val="FF0000"/>
                  </a:solidFill>
                </a:rPr>
                <a:t>Хвостокол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28728" y="1643050"/>
            <a:ext cx="7369373" cy="4900633"/>
            <a:chOff x="714348" y="857232"/>
            <a:chExt cx="7369373" cy="4900633"/>
          </a:xfrm>
        </p:grpSpPr>
        <p:pic>
          <p:nvPicPr>
            <p:cNvPr id="25" name="Рисунок 24" descr="Электрический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348" y="857232"/>
              <a:ext cx="7369373" cy="490063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29058" y="4786322"/>
              <a:ext cx="3609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Электрический скат</a:t>
              </a:r>
              <a:endParaRPr lang="ru-RU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Тело химер суживается к заднему концу и заканчивается длинным (до половины длины тела) </a:t>
            </a:r>
            <a:r>
              <a:rPr lang="ru-RU" dirty="0" err="1" smtClean="0"/>
              <a:t>бичевидным</a:t>
            </a:r>
            <a:r>
              <a:rPr lang="ru-RU" dirty="0" smtClean="0"/>
              <a:t> хвостом. Длина взрослых особей от переднего конца до кончика хвоста варьирует от 0,6 до 1,5 метров. Характерный облик химерам придают большие крыловидные грудные плавники. На боку головы и туловища располагается открытая бороздка боковой линии.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ер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7315200" cy="4882896"/>
          </a:xfrm>
          <a:prstGeom prst="rect">
            <a:avLst/>
          </a:prstGeom>
        </p:spPr>
      </p:pic>
      <p:pic>
        <p:nvPicPr>
          <p:cNvPr id="3" name="Рисунок 2" descr="Химер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786190"/>
            <a:ext cx="7144743" cy="263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429125" y="214313"/>
            <a:ext cx="4572000" cy="30003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FFCC"/>
                </a:solidFill>
                <a:latin typeface="Arial Black" pitchFamily="34" charset="0"/>
              </a:rPr>
              <a:t>Підтип Черепні. Загальна характеристика класу Хрящові риби</a:t>
            </a:r>
            <a:endParaRPr lang="uk-UA" sz="3600" smtClean="0">
              <a:solidFill>
                <a:srgbClr val="FF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25964"/>
              </p:ext>
            </p:extLst>
          </p:nvPr>
        </p:nvGraphicFramePr>
        <p:xfrm>
          <a:off x="755576" y="1844824"/>
          <a:ext cx="8208912" cy="480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94"/>
                <a:gridCol w="6237718"/>
              </a:tblGrid>
              <a:tr h="453790">
                <a:tc>
                  <a:txBody>
                    <a:bodyPr/>
                    <a:lstStyle/>
                    <a:p>
                      <a:r>
                        <a:rPr lang="uk-UA" dirty="0" smtClean="0"/>
                        <a:t>Ознаки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Функції</a:t>
                      </a:r>
                      <a:endParaRPr lang="ru-RU" dirty="0"/>
                    </a:p>
                  </a:txBody>
                  <a:tcPr/>
                </a:tc>
              </a:tr>
              <a:tr h="410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Будова тіла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Голова,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тулуб</a:t>
                      </a:r>
                      <a:r>
                        <a:rPr lang="ru-RU" baseline="0" dirty="0" smtClean="0"/>
                        <a:t> , </a:t>
                      </a:r>
                      <a:r>
                        <a:rPr lang="ru-RU" baseline="0" dirty="0" err="1" smtClean="0"/>
                        <a:t>хвіст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Кровоносна</a:t>
                      </a:r>
                      <a:r>
                        <a:rPr lang="ru-RU" dirty="0" smtClean="0"/>
                        <a:t>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Замкнена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Одне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коло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кровообігу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Їхнє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серце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двокамерне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має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передсердя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і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шлуночок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uk-UA" dirty="0" smtClean="0"/>
                        <a:t>Скелет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Хрящовий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або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кістковий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Поява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черепа.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971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Дихання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Зябра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971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Видільна</a:t>
                      </a:r>
                      <a:r>
                        <a:rPr lang="ru-RU" dirty="0" smtClean="0"/>
                        <a:t>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Тулубові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i="1" u="sng" dirty="0" err="1" smtClean="0">
                          <a:solidFill>
                            <a:schemeClr val="tx1"/>
                          </a:solidFill>
                        </a:rPr>
                        <a:t>нирки</a:t>
                      </a:r>
                      <a:endParaRPr lang="ru-RU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Нервова</a:t>
                      </a:r>
                      <a:r>
                        <a:rPr lang="ru-RU" dirty="0" smtClean="0"/>
                        <a:t>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Головний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і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спинний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мозок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нерви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Органи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чуття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Зору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слуху, нюху, смаку,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дотику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й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бічна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лінія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її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допомогою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риби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сприймають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найменші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коливання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води)</a:t>
                      </a:r>
                      <a:endParaRPr lang="ru-RU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971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Розмноження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Роздільностатеві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Запліднення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зовнішнє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або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внутрішнє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Розвиток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прямий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20880" cy="2376264"/>
          </a:xfrm>
        </p:spPr>
        <p:txBody>
          <a:bodyPr/>
          <a:lstStyle/>
          <a:p>
            <a:pPr algn="l"/>
            <a:r>
              <a:rPr lang="ru-RU" sz="3200" b="1" dirty="0" err="1" smtClean="0">
                <a:solidFill>
                  <a:srgbClr val="FFFF00"/>
                </a:solidFill>
              </a:rPr>
              <a:t>Загальна</a:t>
            </a:r>
            <a:r>
              <a:rPr lang="ru-RU" sz="3200" b="1" dirty="0" smtClean="0">
                <a:solidFill>
                  <a:srgbClr val="FFFF00"/>
                </a:solidFill>
              </a:rPr>
              <a:t> характеристика </a:t>
            </a:r>
            <a:r>
              <a:rPr lang="ru-RU" sz="3200" b="1" dirty="0" err="1" smtClean="0">
                <a:solidFill>
                  <a:srgbClr val="FFFF00"/>
                </a:solidFill>
              </a:rPr>
              <a:t>підтипу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Черепні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або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Хребетні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r>
              <a:rPr lang="ru-RU" sz="3200" b="1" dirty="0" err="1" smtClean="0">
                <a:solidFill>
                  <a:srgbClr val="FFFF00"/>
                </a:solidFill>
              </a:rPr>
              <a:t>Надклас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Риби</a:t>
            </a:r>
            <a:r>
              <a:rPr lang="ru-RU" sz="3200" b="1" dirty="0" smtClean="0">
                <a:solidFill>
                  <a:srgbClr val="FFFF00"/>
                </a:solidFill>
              </a:rPr>
              <a:t>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Риби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водні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хребетні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мають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парні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грудні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й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черевні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плавці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Їхня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шкіра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вкрита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лускою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Calibri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Calibri"/>
              </a:rPr>
              <a:t> гола.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313" y="142875"/>
            <a:ext cx="8715375" cy="1143000"/>
          </a:xfrm>
        </p:spPr>
        <p:txBody>
          <a:bodyPr/>
          <a:lstStyle/>
          <a:p>
            <a:r>
              <a:rPr lang="ru-RU" sz="3200" b="1" dirty="0" err="1" smtClean="0">
                <a:latin typeface="Arial" pitchFamily="34" charset="0"/>
                <a:ea typeface="Calibri"/>
                <a:cs typeface="Arial" pitchFamily="34" charset="0"/>
              </a:rPr>
              <a:t>Залежно</a:t>
            </a:r>
            <a:r>
              <a:rPr lang="ru-RU" sz="32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ea typeface="Calibri"/>
                <a:cs typeface="Arial" pitchFamily="34" charset="0"/>
              </a:rPr>
              <a:t>від</a:t>
            </a:r>
            <a:r>
              <a:rPr lang="ru-RU" sz="3200" b="1" dirty="0" smtClean="0">
                <a:latin typeface="Arial" pitchFamily="34" charset="0"/>
                <a:ea typeface="Calibri"/>
                <a:cs typeface="Arial" pitchFamily="34" charset="0"/>
              </a:rPr>
              <a:t> складу скелета </a:t>
            </a:r>
            <a:r>
              <a:rPr lang="ru-RU" sz="3200" b="1" dirty="0" err="1" smtClean="0">
                <a:latin typeface="Arial" pitchFamily="34" charset="0"/>
                <a:ea typeface="Calibri"/>
                <a:cs typeface="Arial" pitchFamily="34" charset="0"/>
              </a:rPr>
              <a:t>виділяють</a:t>
            </a:r>
            <a:r>
              <a:rPr lang="ru-RU" sz="32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два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класи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риб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1500188"/>
            <a:ext cx="46275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71500" y="5286375"/>
            <a:ext cx="3214688" cy="1214438"/>
          </a:xfrm>
          <a:prstGeom prst="roundRect">
            <a:avLst/>
          </a:prstGeom>
          <a:solidFill>
            <a:srgbClr val="FFCCCC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ХРЯЩОВІ РИБИ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25" y="5286375"/>
            <a:ext cx="3214688" cy="1214438"/>
          </a:xfrm>
          <a:prstGeom prst="roundRect">
            <a:avLst/>
          </a:prstGeom>
          <a:solidFill>
            <a:srgbClr val="FFCCCC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КІСТКОВІ РИБИ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-323056" y="3107531"/>
            <a:ext cx="3073400" cy="1588"/>
          </a:xfrm>
          <a:prstGeom prst="straightConnector1">
            <a:avLst/>
          </a:prstGeom>
          <a:ln w="889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108700" y="3106738"/>
            <a:ext cx="3071813" cy="1587"/>
          </a:xfrm>
          <a:prstGeom prst="straightConnector1">
            <a:avLst/>
          </a:prstGeom>
          <a:ln w="889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285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Акул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179494"/>
            <a:ext cx="2664296" cy="1678506"/>
          </a:xfrm>
          <a:prstGeom prst="rect">
            <a:avLst/>
          </a:prstGeom>
        </p:spPr>
      </p:pic>
      <p:pic>
        <p:nvPicPr>
          <p:cNvPr id="6" name="Рисунок 5" descr="Ска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9" y="5181654"/>
            <a:ext cx="2592287" cy="1676346"/>
          </a:xfrm>
          <a:prstGeom prst="rect">
            <a:avLst/>
          </a:prstGeom>
        </p:spPr>
      </p:pic>
      <p:pic>
        <p:nvPicPr>
          <p:cNvPr id="7" name="Рисунок 6" descr="Химер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5176714"/>
            <a:ext cx="2592288" cy="168128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243408"/>
            <a:ext cx="8786813" cy="309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Клас Х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рящові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риби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Морські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хребетні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тварини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хрящовим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скелетом.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Мають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парні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плавці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розташовані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горизонтальній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площині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. </a:t>
            </a:r>
            <a:r>
              <a:rPr kumimoji="0" lang="ru-RU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Зябрових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кришок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плавального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міхура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немає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. Характерною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ознакою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класу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внутрішнє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запліднення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Хижаки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або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фільтратори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 Classic Pragmatica" pitchFamily="34" charset="0"/>
                <a:ea typeface="+mj-ea"/>
                <a:cs typeface="+mj-cs"/>
              </a:rPr>
              <a:t>..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Внутрішня будова молюска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51262"/>
              </p:ext>
            </p:extLst>
          </p:nvPr>
        </p:nvGraphicFramePr>
        <p:xfrm>
          <a:off x="755576" y="836712"/>
          <a:ext cx="8208912" cy="5852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94"/>
                <a:gridCol w="6237718"/>
              </a:tblGrid>
              <a:tr h="411474">
                <a:tc>
                  <a:txBody>
                    <a:bodyPr/>
                    <a:lstStyle/>
                    <a:p>
                      <a:r>
                        <a:rPr lang="uk-UA" dirty="0" smtClean="0"/>
                        <a:t>Системи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Функції</a:t>
                      </a:r>
                      <a:endParaRPr lang="ru-RU" dirty="0"/>
                    </a:p>
                  </a:txBody>
                  <a:tcPr/>
                </a:tc>
              </a:tr>
              <a:tr h="133729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тіла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розміри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Двобічна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симетрія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Розміри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—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кількох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сантиметрів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до 20 м.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Тіло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розділене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голову,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хвіст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Є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парні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грудні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черевні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непарні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спинні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плавці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Зяброві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щілини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п’ять-сім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пар)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розташовані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відкрито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Покриви </a:t>
                      </a:r>
                      <a:r>
                        <a:rPr lang="ru-RU" dirty="0" err="1" smtClean="0"/>
                        <a:t>тіла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Представлені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гладенькою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шкірою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вкритою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примітивними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лусочками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45897">
                <a:tc>
                  <a:txBody>
                    <a:bodyPr/>
                    <a:lstStyle/>
                    <a:p>
                      <a:r>
                        <a:rPr lang="ru-RU" dirty="0" smtClean="0"/>
                        <a:t>Опорно - </a:t>
                      </a:r>
                      <a:r>
                        <a:rPr lang="ru-RU" dirty="0" err="1" smtClean="0"/>
                        <a:t>рухова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Хрящовий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Хорда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лише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зародків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Сходят - череп, хребет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скелет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черепі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щелепи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зяброві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дуги.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М’язи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головні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мускули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розташовані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вздовж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Розвинені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м’язи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глотки 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м’язи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управляють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рухом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плавців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0" dirty="0"/>
                    </a:p>
                  </a:txBody>
                  <a:tcPr/>
                </a:tc>
              </a:tr>
              <a:tr h="1645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Травна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Ротова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порожнина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глотка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стравохід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шлунок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кишечник. Кишечник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відкривається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клоаку.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Клоака —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розширення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прямої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кишки, в яке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відкриваються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протоки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статевих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залоз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сечовід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  кишечнику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спіральний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клапан.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Слинні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залози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відсутні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Зуби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численні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Травні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залози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печінка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підшлункова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залоза</a:t>
                      </a:r>
                      <a:r>
                        <a:rPr lang="uk-UA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0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 smtClean="0">
                <a:solidFill>
                  <a:srgbClr val="FFFF00"/>
                </a:solidFill>
              </a:rPr>
              <a:t>Загальна</a:t>
            </a:r>
            <a:r>
              <a:rPr lang="ru-RU" sz="2800" b="1" dirty="0" smtClean="0">
                <a:solidFill>
                  <a:srgbClr val="FFFF00"/>
                </a:solidFill>
              </a:rPr>
              <a:t> характеристика </a:t>
            </a:r>
            <a:r>
              <a:rPr lang="ru-RU" sz="2800" b="1" dirty="0" err="1" smtClean="0">
                <a:solidFill>
                  <a:srgbClr val="FFFF00"/>
                </a:solidFill>
              </a:rPr>
              <a:t>класу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Хрящові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риби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92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Внутрішня будова молюска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51262"/>
              </p:ext>
            </p:extLst>
          </p:nvPr>
        </p:nvGraphicFramePr>
        <p:xfrm>
          <a:off x="755576" y="836712"/>
          <a:ext cx="8208912" cy="3801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94"/>
                <a:gridCol w="6237718"/>
              </a:tblGrid>
              <a:tr h="288032">
                <a:tc>
                  <a:txBody>
                    <a:bodyPr/>
                    <a:lstStyle/>
                    <a:p>
                      <a:r>
                        <a:rPr lang="uk-UA" dirty="0" smtClean="0"/>
                        <a:t>Системи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Функції</a:t>
                      </a:r>
                      <a:endParaRPr lang="ru-RU" dirty="0"/>
                    </a:p>
                  </a:txBody>
                  <a:tcPr/>
                </a:tc>
              </a:tr>
              <a:tr h="605444">
                <a:tc>
                  <a:txBody>
                    <a:bodyPr/>
                    <a:lstStyle/>
                    <a:p>
                      <a:r>
                        <a:rPr lang="uk-UA" dirty="0" smtClean="0"/>
                        <a:t>Дихальна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Тісно пов'язана з травною системою</a:t>
                      </a:r>
                      <a:r>
                        <a:rPr lang="uk-UA" baseline="0" dirty="0" smtClean="0"/>
                        <a:t>. У глотці є близько 100 зябрових щілин.</a:t>
                      </a:r>
                      <a:endParaRPr lang="ru-RU" dirty="0"/>
                    </a:p>
                  </a:txBody>
                  <a:tcPr/>
                </a:tc>
              </a:tr>
              <a:tr h="413822">
                <a:tc>
                  <a:txBody>
                    <a:bodyPr/>
                    <a:lstStyle/>
                    <a:p>
                      <a:r>
                        <a:rPr lang="uk-UA" dirty="0" smtClean="0"/>
                        <a:t>Кровоносна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Замкненого типу. Серце відсутнє</a:t>
                      </a:r>
                      <a:r>
                        <a:rPr lang="uk-UA" baseline="0" dirty="0" smtClean="0"/>
                        <a:t>. Одне коло кровообігу.</a:t>
                      </a:r>
                      <a:endParaRPr lang="ru-RU" dirty="0"/>
                    </a:p>
                  </a:txBody>
                  <a:tcPr/>
                </a:tc>
              </a:tr>
              <a:tr h="418076">
                <a:tc>
                  <a:txBody>
                    <a:bodyPr/>
                    <a:lstStyle/>
                    <a:p>
                      <a:r>
                        <a:rPr lang="uk-UA" dirty="0" smtClean="0"/>
                        <a:t>Видільна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Нефридії – видільні трубочки (в ділянці глотки).</a:t>
                      </a:r>
                      <a:endParaRPr lang="ru-RU" dirty="0"/>
                    </a:p>
                  </a:txBody>
                  <a:tcPr/>
                </a:tc>
              </a:tr>
              <a:tr h="479046">
                <a:tc>
                  <a:txBody>
                    <a:bodyPr/>
                    <a:lstStyle/>
                    <a:p>
                      <a:r>
                        <a:rPr lang="uk-UA" dirty="0" smtClean="0"/>
                        <a:t>Нервова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Нервова трубка (над хордою), мозку немає.</a:t>
                      </a:r>
                      <a:r>
                        <a:rPr lang="uk-UA" baseline="0" dirty="0" smtClean="0"/>
                        <a:t>. </a:t>
                      </a:r>
                      <a:endParaRPr lang="ru-RU" dirty="0"/>
                    </a:p>
                  </a:txBody>
                  <a:tcPr/>
                </a:tc>
              </a:tr>
              <a:tr h="479046"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Органи чуття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Рівновага</a:t>
                      </a:r>
                      <a:r>
                        <a:rPr lang="ru-RU" dirty="0" smtClean="0"/>
                        <a:t>, нюх, </a:t>
                      </a:r>
                      <a:r>
                        <a:rPr lang="ru-RU" dirty="0" err="1" smtClean="0"/>
                        <a:t>світлочутливість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дотик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22760"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Роздільностатеві</a:t>
                      </a:r>
                      <a:r>
                        <a:rPr lang="uk-UA" baseline="0" dirty="0" smtClean="0"/>
                        <a:t>. Розвиток непрямий. Запліднення зовнішнє.</a:t>
                      </a:r>
                      <a:endParaRPr lang="ru-RU" dirty="0"/>
                    </a:p>
                  </a:txBody>
                  <a:tcPr/>
                </a:tc>
              </a:tr>
              <a:tr h="36211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Представник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Ланцетник.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0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 smtClean="0">
                <a:solidFill>
                  <a:srgbClr val="FFFF00"/>
                </a:solidFill>
              </a:rPr>
              <a:t>Загальна</a:t>
            </a:r>
            <a:r>
              <a:rPr lang="ru-RU" sz="2800" b="1" dirty="0" smtClean="0">
                <a:solidFill>
                  <a:srgbClr val="FFFF00"/>
                </a:solidFill>
              </a:rPr>
              <a:t> характеристика </a:t>
            </a:r>
            <a:r>
              <a:rPr lang="ru-RU" sz="2800" b="1" dirty="0" err="1" smtClean="0">
                <a:solidFill>
                  <a:srgbClr val="FFFF00"/>
                </a:solidFill>
              </a:rPr>
              <a:t>класу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Хрящові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риби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92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zhenya\Рабочий стол\Биология 8 класс\31\строение супе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8001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0" y="1785938"/>
            <a:ext cx="285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3200">
                <a:latin typeface="Arial Black" pitchFamily="34" charset="0"/>
              </a:rPr>
              <a:t>Б</a:t>
            </a:r>
          </a:p>
          <a:p>
            <a:pPr algn="r"/>
            <a:r>
              <a:rPr lang="uk-UA" sz="3200">
                <a:latin typeface="Arial Black" pitchFamily="34" charset="0"/>
              </a:rPr>
              <a:t>У</a:t>
            </a:r>
          </a:p>
          <a:p>
            <a:pPr algn="r"/>
            <a:r>
              <a:rPr lang="uk-UA" sz="3200">
                <a:latin typeface="Arial Black" pitchFamily="34" charset="0"/>
              </a:rPr>
              <a:t>Д</a:t>
            </a:r>
          </a:p>
          <a:p>
            <a:pPr algn="r"/>
            <a:r>
              <a:rPr lang="uk-UA" sz="3200">
                <a:latin typeface="Arial Black" pitchFamily="34" charset="0"/>
              </a:rPr>
              <a:t>О</a:t>
            </a:r>
          </a:p>
          <a:p>
            <a:pPr algn="r"/>
            <a:r>
              <a:rPr lang="uk-UA" sz="3200">
                <a:latin typeface="Arial Black" pitchFamily="34" charset="0"/>
              </a:rPr>
              <a:t>В</a:t>
            </a:r>
          </a:p>
          <a:p>
            <a:pPr algn="r"/>
            <a:r>
              <a:rPr lang="uk-UA" sz="3200">
                <a:latin typeface="Arial Black" pitchFamily="34" charset="0"/>
              </a:rPr>
              <a:t>А</a:t>
            </a:r>
          </a:p>
          <a:p>
            <a:pPr algn="r"/>
            <a:endParaRPr lang="ru-RU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8501063" y="363538"/>
            <a:ext cx="214312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Arial Black" pitchFamily="34" charset="0"/>
              </a:rPr>
              <a:t>Х</a:t>
            </a:r>
          </a:p>
          <a:p>
            <a:pPr algn="ctr"/>
            <a:r>
              <a:rPr lang="uk-UA" sz="3200">
                <a:latin typeface="Arial Black" pitchFamily="34" charset="0"/>
              </a:rPr>
              <a:t>Р</a:t>
            </a:r>
          </a:p>
          <a:p>
            <a:pPr algn="ctr"/>
            <a:r>
              <a:rPr lang="uk-UA" sz="3200">
                <a:latin typeface="Arial Black" pitchFamily="34" charset="0"/>
              </a:rPr>
              <a:t>Я</a:t>
            </a:r>
          </a:p>
          <a:p>
            <a:pPr algn="ctr"/>
            <a:r>
              <a:rPr lang="uk-UA" sz="3200">
                <a:latin typeface="Arial Black" pitchFamily="34" charset="0"/>
              </a:rPr>
              <a:t>Щ</a:t>
            </a:r>
          </a:p>
          <a:p>
            <a:pPr algn="ctr"/>
            <a:r>
              <a:rPr lang="uk-UA" sz="3200">
                <a:latin typeface="Arial Black" pitchFamily="34" charset="0"/>
              </a:rPr>
              <a:t>О</a:t>
            </a:r>
          </a:p>
          <a:p>
            <a:pPr algn="ctr"/>
            <a:r>
              <a:rPr lang="uk-UA" sz="3200">
                <a:latin typeface="Arial Black" pitchFamily="34" charset="0"/>
              </a:rPr>
              <a:t>В</a:t>
            </a:r>
          </a:p>
          <a:p>
            <a:pPr algn="ctr"/>
            <a:r>
              <a:rPr lang="uk-UA" sz="3200">
                <a:latin typeface="Arial Black" pitchFamily="34" charset="0"/>
              </a:rPr>
              <a:t>И</a:t>
            </a:r>
          </a:p>
          <a:p>
            <a:pPr algn="r"/>
            <a:r>
              <a:rPr lang="uk-UA" sz="3200">
                <a:latin typeface="Arial Black" pitchFamily="34" charset="0"/>
              </a:rPr>
              <a:t>Х</a:t>
            </a:r>
          </a:p>
          <a:p>
            <a:pPr algn="ctr"/>
            <a:endParaRPr lang="uk-UA" sz="3200">
              <a:latin typeface="Arial Black" pitchFamily="34" charset="0"/>
            </a:endParaRPr>
          </a:p>
          <a:p>
            <a:pPr algn="ctr"/>
            <a:r>
              <a:rPr lang="uk-UA" sz="3200">
                <a:latin typeface="Arial Black" pitchFamily="34" charset="0"/>
              </a:rPr>
              <a:t>Р</a:t>
            </a:r>
          </a:p>
          <a:p>
            <a:pPr algn="ctr"/>
            <a:r>
              <a:rPr lang="uk-UA" sz="3200">
                <a:latin typeface="Arial Black" pitchFamily="34" charset="0"/>
              </a:rPr>
              <a:t>И</a:t>
            </a:r>
          </a:p>
          <a:p>
            <a:pPr algn="ctr"/>
            <a:r>
              <a:rPr lang="uk-UA" sz="3200">
                <a:latin typeface="Arial Black" pitchFamily="34" charset="0"/>
              </a:rPr>
              <a:t>Б</a:t>
            </a:r>
          </a:p>
          <a:p>
            <a:pPr algn="ctr"/>
            <a:endParaRPr lang="ru-RU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49SlideId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31SlideId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31SlideId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45SlideId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447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450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2SlideId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18SlideId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18SlideId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18SlideId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31SlideId262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1217</Words>
  <Application>Microsoft Office PowerPoint</Application>
  <PresentationFormat>Экран (4:3)</PresentationFormat>
  <Paragraphs>128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2_Тема Office</vt:lpstr>
      <vt:lpstr>21</vt:lpstr>
      <vt:lpstr>Презентация PowerPoint</vt:lpstr>
      <vt:lpstr>Будова Ланцетника 1-нервова система, 2-хорда, 3-нервова трубка, 4-хвостовий плавець, 5-анальний отвір, 6-кишечник, 7-спинні судини, 8-отвір навколозябрової щілини,9-навколозяброва щілина, 10-зяброві щілини. 11-глотка, 12-передротова лійка, 13 щупальця,14-передній кінець тіла ланцетника, 15-органи         розмноження . 16 нервові клітини . 17-нерви.</vt:lpstr>
      <vt:lpstr>Підтип Черепні. Загальна характеристика класу Хрящові риби</vt:lpstr>
      <vt:lpstr>Загальна характеристика підтипу Черепні або Хребетні. Надклас Риби. Риби — це водні хребетні, що мають парні грудні й черевні плавці. Їхня шкіра вкрита лускою або гола. </vt:lpstr>
      <vt:lpstr>Залежно від складу скелета виділяють два класи риб</vt:lpstr>
      <vt:lpstr>Презентация PowerPoint</vt:lpstr>
      <vt:lpstr>Внутрішня будова молюска</vt:lpstr>
      <vt:lpstr>Внутрішня будова молюска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Акула гигантская</vt:lpstr>
      <vt:lpstr>Тигровая акула</vt:lpstr>
      <vt:lpstr>Презентация PowerPoint</vt:lpstr>
      <vt:lpstr>Презентация PowerPoint</vt:lpstr>
      <vt:lpstr>Скаты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НР</cp:lastModifiedBy>
  <cp:revision>50</cp:revision>
  <dcterms:created xsi:type="dcterms:W3CDTF">2009-11-09T13:32:47Z</dcterms:created>
  <dcterms:modified xsi:type="dcterms:W3CDTF">2014-07-25T08:40:05Z</dcterms:modified>
</cp:coreProperties>
</file>