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C782-DD74-468D-BCB4-C07936C0AB4A}" type="datetimeFigureOut">
              <a:rPr lang="uk-UA" smtClean="0"/>
              <a:pPr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A79F-28D3-41DF-A51C-F501A14CCB8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1431" y="1340768"/>
            <a:ext cx="70775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ІЛ-інфекція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4941168"/>
            <a:ext cx="42558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Презентацію підготували</a:t>
            </a:r>
          </a:p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учні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-</a:t>
            </a: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</a:t>
            </a: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класу</a:t>
            </a:r>
          </a:p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Чубар Діна та </a:t>
            </a:r>
            <a:r>
              <a:rPr lang="uk-UA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Бєлов</a:t>
            </a:r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Євген</a:t>
            </a:r>
            <a:endParaRPr lang="uk-UA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2856"/>
            <a:ext cx="45365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Головним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важелем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попередженні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ВІЛ-інфекції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дотримання</a:t>
            </a:r>
            <a:r>
              <a:rPr lang="ru-RU" sz="2000" dirty="0" smtClean="0"/>
              <a:t> здорового способу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ризикованої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інфікування</a:t>
            </a:r>
            <a:r>
              <a:rPr lang="ru-RU" sz="2000" dirty="0" smtClean="0"/>
              <a:t> ВІЛ </a:t>
            </a:r>
            <a:r>
              <a:rPr lang="ru-RU" sz="2000" dirty="0" err="1" smtClean="0"/>
              <a:t>поведінки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насамперед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наркотиків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обов’язкове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статевих</a:t>
            </a:r>
            <a:r>
              <a:rPr lang="ru-RU" sz="2000" dirty="0" smtClean="0"/>
              <a:t> контактах </a:t>
            </a:r>
            <a:r>
              <a:rPr lang="ru-RU" sz="2000" dirty="0" err="1" smtClean="0"/>
              <a:t>засобів</a:t>
            </a:r>
            <a:r>
              <a:rPr lang="en-US" sz="2000" dirty="0" smtClean="0"/>
              <a:t> 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індивідуального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– </a:t>
            </a:r>
            <a:r>
              <a:rPr lang="ru-RU" sz="2000" dirty="0" err="1" smtClean="0"/>
              <a:t>презервативів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Свідоме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ставлення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СНІДу</a:t>
            </a:r>
            <a:r>
              <a:rPr lang="ru-RU" sz="2000" dirty="0" smtClean="0"/>
              <a:t>.</a:t>
            </a:r>
            <a:endParaRPr lang="uk-UA" sz="20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3651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Через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мінливість</a:t>
            </a:r>
            <a:r>
              <a:rPr lang="ru-RU" sz="2000" dirty="0" smtClean="0"/>
              <a:t> ВІЛ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вакцину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СНІДу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поки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майбутнього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незважаючи</a:t>
            </a:r>
            <a:r>
              <a:rPr lang="ru-RU" sz="2000" dirty="0" smtClean="0"/>
              <a:t> на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СНІДу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в 1983 р. </a:t>
            </a:r>
            <a:r>
              <a:rPr lang="ru-RU" sz="2000" dirty="0" err="1" smtClean="0"/>
              <a:t>французькими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вченими</a:t>
            </a:r>
            <a:r>
              <a:rPr lang="en-US" sz="2000" dirty="0" smtClean="0"/>
              <a:t> </a:t>
            </a:r>
            <a:r>
              <a:rPr lang="ru-RU" sz="2000" dirty="0" smtClean="0"/>
              <a:t> в </a:t>
            </a:r>
            <a:r>
              <a:rPr lang="ru-RU" sz="2000" dirty="0" err="1" smtClean="0"/>
              <a:t>лабораторії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М.Л.Монтаньє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американського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дослідника</a:t>
            </a:r>
            <a:r>
              <a:rPr lang="ru-RU" sz="2000" dirty="0" smtClean="0"/>
              <a:t> Р.Галла.</a:t>
            </a:r>
            <a:endParaRPr lang="uk-UA" sz="2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348880"/>
            <a:ext cx="68981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060848"/>
            <a:ext cx="5076056" cy="4401205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6000"/>
                </a:schemeClr>
              </a:gs>
              <a:gs pos="35000">
                <a:schemeClr val="accent2">
                  <a:tint val="37000"/>
                  <a:satMod val="300000"/>
                  <a:alpha val="6000"/>
                </a:schemeClr>
              </a:gs>
              <a:gs pos="100000">
                <a:schemeClr val="accent2">
                  <a:tint val="15000"/>
                  <a:satMod val="350000"/>
                  <a:alpha val="6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ВІЛ-</a:t>
            </a:r>
            <a:r>
              <a:rPr lang="en-US" sz="2000" b="1" dirty="0" err="1" smtClean="0"/>
              <a:t>інфекція</a:t>
            </a:r>
            <a:r>
              <a:rPr lang="en-US" sz="2000" dirty="0" smtClean="0"/>
              <a:t> – </a:t>
            </a:r>
            <a:r>
              <a:rPr lang="en-US" sz="2000" dirty="0" err="1" smtClean="0"/>
              <a:t>це</a:t>
            </a:r>
            <a:r>
              <a:rPr lang="en-US" sz="2000" dirty="0" smtClean="0"/>
              <a:t> </a:t>
            </a:r>
            <a:r>
              <a:rPr lang="en-US" sz="2000" dirty="0" err="1" smtClean="0"/>
              <a:t>соціально</a:t>
            </a:r>
            <a:r>
              <a:rPr lang="en-US" sz="2000" dirty="0" smtClean="0"/>
              <a:t> </a:t>
            </a:r>
            <a:r>
              <a:rPr lang="en-US" sz="2000" dirty="0" err="1" smtClean="0"/>
              <a:t>небезпечне</a:t>
            </a:r>
            <a:r>
              <a:rPr lang="en-US" sz="2000" dirty="0" smtClean="0"/>
              <a:t> </a:t>
            </a:r>
            <a:r>
              <a:rPr lang="en-US" sz="2000" dirty="0" err="1" smtClean="0"/>
              <a:t>інфекційне</a:t>
            </a:r>
            <a:r>
              <a:rPr lang="en-US" sz="2000" dirty="0" smtClean="0"/>
              <a:t> </a:t>
            </a:r>
            <a:r>
              <a:rPr lang="en-US" sz="2000" dirty="0" err="1" smtClean="0"/>
              <a:t>захворювання</a:t>
            </a:r>
            <a:r>
              <a:rPr lang="en-US" sz="2000" dirty="0" smtClean="0"/>
              <a:t>, </a:t>
            </a:r>
            <a:r>
              <a:rPr lang="en-US" sz="2000" dirty="0" err="1" smtClean="0"/>
              <a:t>що</a:t>
            </a:r>
            <a:r>
              <a:rPr lang="en-US" sz="2000" dirty="0" smtClean="0"/>
              <a:t> </a:t>
            </a:r>
            <a:r>
              <a:rPr lang="en-US" sz="2000" dirty="0" err="1" smtClean="0"/>
              <a:t>розвивається</a:t>
            </a:r>
            <a:r>
              <a:rPr lang="en-US" sz="2000" dirty="0" smtClean="0"/>
              <a:t> </a:t>
            </a:r>
            <a:r>
              <a:rPr lang="en-US" sz="2000" dirty="0" err="1" smtClean="0"/>
              <a:t>внаслідок</a:t>
            </a:r>
            <a:r>
              <a:rPr lang="en-US" sz="2000" dirty="0" smtClean="0"/>
              <a:t> </a:t>
            </a:r>
            <a:r>
              <a:rPr lang="en-US" sz="2000" dirty="0" err="1" smtClean="0"/>
              <a:t>інфікування</a:t>
            </a:r>
            <a:r>
              <a:rPr lang="en-US" sz="2000" dirty="0" smtClean="0"/>
              <a:t> </a:t>
            </a:r>
            <a:r>
              <a:rPr lang="en-US" sz="2000" dirty="0" err="1" smtClean="0"/>
              <a:t>вірусом</a:t>
            </a:r>
            <a:r>
              <a:rPr lang="en-US" sz="2000" dirty="0" smtClean="0"/>
              <a:t> </a:t>
            </a:r>
            <a:r>
              <a:rPr lang="en-US" sz="2000" dirty="0" err="1" smtClean="0"/>
              <a:t>імунодефіциту</a:t>
            </a:r>
            <a:r>
              <a:rPr lang="en-US" sz="2000" dirty="0" smtClean="0"/>
              <a:t> </a:t>
            </a:r>
            <a:r>
              <a:rPr lang="en-US" sz="2000" dirty="0" err="1" smtClean="0"/>
              <a:t>людини</a:t>
            </a:r>
            <a:r>
              <a:rPr lang="en-US" sz="2000" dirty="0" smtClean="0"/>
              <a:t> (ВІЛ), </a:t>
            </a:r>
            <a:r>
              <a:rPr lang="en-US" sz="2000" dirty="0" err="1" smtClean="0"/>
              <a:t>довготривалого</a:t>
            </a:r>
            <a:r>
              <a:rPr lang="en-US" sz="2000" dirty="0" smtClean="0"/>
              <a:t> </a:t>
            </a:r>
            <a:r>
              <a:rPr lang="en-US" sz="2000" dirty="0" err="1" smtClean="0"/>
              <a:t>перебування</a:t>
            </a:r>
            <a:r>
              <a:rPr lang="en-US" sz="2000" dirty="0" smtClean="0"/>
              <a:t>  ВІЛ в </a:t>
            </a:r>
            <a:r>
              <a:rPr lang="en-US" sz="2000" dirty="0" err="1" smtClean="0"/>
              <a:t>лімфоцитах</a:t>
            </a:r>
            <a:r>
              <a:rPr lang="en-US" sz="2000" dirty="0" smtClean="0"/>
              <a:t>, </a:t>
            </a:r>
            <a:r>
              <a:rPr lang="en-US" sz="2000" dirty="0" err="1" smtClean="0"/>
              <a:t>макрофагах</a:t>
            </a:r>
            <a:r>
              <a:rPr lang="en-US" sz="2000" dirty="0" smtClean="0"/>
              <a:t>  </a:t>
            </a:r>
            <a:r>
              <a:rPr lang="en-US" sz="2000" dirty="0" err="1" smtClean="0"/>
              <a:t>та</a:t>
            </a:r>
            <a:r>
              <a:rPr lang="en-US" sz="2000" dirty="0" smtClean="0"/>
              <a:t> </a:t>
            </a:r>
            <a:r>
              <a:rPr lang="en-US" sz="2000" dirty="0" err="1" smtClean="0"/>
              <a:t>клітинах</a:t>
            </a:r>
            <a:r>
              <a:rPr lang="en-US" sz="2000" dirty="0" smtClean="0"/>
              <a:t> </a:t>
            </a:r>
            <a:r>
              <a:rPr lang="en-US" sz="2000" dirty="0" err="1" smtClean="0"/>
              <a:t>нервової</a:t>
            </a:r>
            <a:r>
              <a:rPr lang="en-US" sz="2000" dirty="0" smtClean="0"/>
              <a:t> </a:t>
            </a:r>
            <a:r>
              <a:rPr lang="en-US" sz="2000" dirty="0" err="1" smtClean="0"/>
              <a:t>тканини</a:t>
            </a:r>
            <a:r>
              <a:rPr lang="en-US" sz="2000" dirty="0" smtClean="0"/>
              <a:t>. </a:t>
            </a:r>
            <a:r>
              <a:rPr lang="ru-RU" sz="2000" dirty="0" smtClean="0"/>
              <a:t>Хвороба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прогресуючою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дисфункцією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, </a:t>
            </a:r>
            <a:r>
              <a:rPr lang="ru-RU" sz="2000" dirty="0" err="1" smtClean="0"/>
              <a:t>лімфатичної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en-US" sz="2000" dirty="0" smtClean="0"/>
              <a:t> </a:t>
            </a:r>
            <a:r>
              <a:rPr lang="ru-RU" sz="2000" dirty="0" smtClean="0"/>
              <a:t> систем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ВІЛ-інфекція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невиліковних</a:t>
            </a:r>
            <a:r>
              <a:rPr lang="ru-RU" sz="2000" dirty="0" smtClean="0"/>
              <a:t> хвороб,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тривалий</a:t>
            </a:r>
            <a:r>
              <a:rPr lang="ru-RU" sz="2000" dirty="0" smtClean="0"/>
              <a:t> </a:t>
            </a:r>
            <a:r>
              <a:rPr lang="ru-RU" sz="2000" dirty="0" err="1" smtClean="0"/>
              <a:t>хронічний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перебіг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, в </a:t>
            </a:r>
            <a:r>
              <a:rPr lang="ru-RU" sz="2000" dirty="0" err="1" smtClean="0"/>
              <a:t>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відсутності</a:t>
            </a:r>
            <a:r>
              <a:rPr lang="en-US" sz="2000" dirty="0" smtClean="0"/>
              <a:t> 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терапії</a:t>
            </a:r>
            <a:r>
              <a:rPr lang="ru-RU" sz="2000" dirty="0" smtClean="0"/>
              <a:t>, </a:t>
            </a:r>
            <a:r>
              <a:rPr lang="ru-RU" sz="2000" dirty="0" err="1" smtClean="0"/>
              <a:t>закінчується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смертю</a:t>
            </a:r>
            <a:r>
              <a:rPr lang="ru-RU" sz="2000" dirty="0" smtClean="0"/>
              <a:t> хворого.</a:t>
            </a:r>
            <a:r>
              <a:rPr lang="en-US" sz="2000" dirty="0" smtClean="0"/>
              <a:t> 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1920" y="332656"/>
            <a:ext cx="4824536" cy="612475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ВІЛ-інфекція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поширена</a:t>
            </a:r>
            <a:r>
              <a:rPr lang="ru-RU" sz="2800" dirty="0" smtClean="0"/>
              <a:t> по </a:t>
            </a:r>
            <a:r>
              <a:rPr lang="ru-RU" sz="2800" dirty="0" err="1" smtClean="0"/>
              <a:t>країнам</a:t>
            </a:r>
            <a:r>
              <a:rPr lang="ru-RU" sz="2800" dirty="0" smtClean="0"/>
              <a:t>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континентів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поширення</a:t>
            </a:r>
            <a:r>
              <a:rPr lang="ru-RU" sz="2800" dirty="0" smtClean="0"/>
              <a:t> в</a:t>
            </a:r>
            <a:r>
              <a:rPr lang="en-US" sz="2800" dirty="0" smtClean="0"/>
              <a:t> 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носить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</a:t>
            </a:r>
            <a:r>
              <a:rPr lang="ru-RU" sz="2800" dirty="0" err="1" smtClean="0"/>
              <a:t>пандемії</a:t>
            </a:r>
            <a:r>
              <a:rPr lang="ru-RU" sz="2800" dirty="0" smtClean="0"/>
              <a:t> ВІЛ/</a:t>
            </a:r>
            <a:r>
              <a:rPr lang="ru-RU" sz="2800" dirty="0" err="1" smtClean="0"/>
              <a:t>СНІДу</a:t>
            </a:r>
            <a:r>
              <a:rPr lang="ru-RU" sz="2800" dirty="0" smtClean="0"/>
              <a:t>, а в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епідемія</a:t>
            </a:r>
            <a:r>
              <a:rPr lang="ru-RU" sz="2800" dirty="0" smtClean="0"/>
              <a:t> ВІЛ/</a:t>
            </a:r>
            <a:r>
              <a:rPr lang="ru-RU" sz="2800" dirty="0" err="1" smtClean="0"/>
              <a:t>СНІДу</a:t>
            </a:r>
            <a:r>
              <a:rPr lang="ru-RU" sz="2800" dirty="0" smtClean="0"/>
              <a:t>. В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зареєстровано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170 тис. </a:t>
            </a:r>
            <a:r>
              <a:rPr lang="ru-RU" sz="2800" dirty="0" err="1" smtClean="0"/>
              <a:t>ВІЛ-інфікованих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за </a:t>
            </a:r>
            <a:r>
              <a:rPr lang="ru-RU" sz="2800" dirty="0" err="1" smtClean="0"/>
              <a:t>підрахунками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експертів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ВІЛ-статус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знає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третина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інфікованих</a:t>
            </a:r>
            <a:r>
              <a:rPr lang="ru-RU" sz="2800" dirty="0" smtClean="0"/>
              <a:t>; </a:t>
            </a:r>
            <a:r>
              <a:rPr lang="ru-RU" sz="2800" dirty="0" err="1" smtClean="0"/>
              <a:t>загальна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людей,</a:t>
            </a:r>
            <a:r>
              <a:rPr lang="en-US" sz="2800" dirty="0" smtClean="0"/>
              <a:t> </a:t>
            </a:r>
            <a:r>
              <a:rPr lang="ru-RU" sz="2800" dirty="0" smtClean="0"/>
              <a:t>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живуть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ВІЛ в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, </a:t>
            </a:r>
            <a:r>
              <a:rPr lang="ru-RU" sz="2800" dirty="0" err="1" smtClean="0"/>
              <a:t>сягає</a:t>
            </a:r>
            <a:r>
              <a:rPr lang="ru-RU" sz="2800" dirty="0" smtClean="0"/>
              <a:t> 377 600.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992888" cy="4524315"/>
          </a:xfrm>
          <a:prstGeom prst="rect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ВІЛ </a:t>
            </a:r>
            <a:r>
              <a:rPr lang="ru-RU" sz="2400" b="1" dirty="0" err="1" smtClean="0"/>
              <a:t>передається</a:t>
            </a:r>
            <a:r>
              <a:rPr lang="ru-RU" sz="2400" b="1" dirty="0" smtClean="0"/>
              <a:t>:</a:t>
            </a:r>
            <a:r>
              <a:rPr lang="en-US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Через кров - при </a:t>
            </a:r>
            <a:r>
              <a:rPr lang="ru-RU" sz="2400" dirty="0" err="1" smtClean="0"/>
              <a:t>потрапляння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біологічних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</a:t>
            </a:r>
            <a:r>
              <a:rPr lang="ru-RU" sz="2400" dirty="0" smtClean="0"/>
              <a:t> кров (сперма, </a:t>
            </a:r>
            <a:r>
              <a:rPr lang="ru-RU" sz="2400" dirty="0" err="1" smtClean="0"/>
              <a:t>виділення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піхви</a:t>
            </a:r>
            <a:r>
              <a:rPr lang="ru-RU" sz="2400" dirty="0" smtClean="0"/>
              <a:t>, </a:t>
            </a:r>
            <a:r>
              <a:rPr lang="ru-RU" sz="2400" dirty="0" err="1" smtClean="0"/>
              <a:t>грудне</a:t>
            </a:r>
            <a:r>
              <a:rPr lang="ru-RU" sz="2400" dirty="0" smtClean="0"/>
              <a:t> молоко) </a:t>
            </a:r>
            <a:r>
              <a:rPr lang="ru-RU" sz="2400" dirty="0" err="1" smtClean="0"/>
              <a:t>від</a:t>
            </a:r>
            <a:r>
              <a:rPr lang="en-US" sz="2400" dirty="0" smtClean="0"/>
              <a:t> </a:t>
            </a:r>
            <a:r>
              <a:rPr lang="ru-RU" sz="2400" dirty="0" smtClean="0"/>
              <a:t> </a:t>
            </a:r>
            <a:r>
              <a:rPr lang="ru-RU" sz="2400" dirty="0" err="1" smtClean="0"/>
              <a:t>ВІЛ-інфікованої</a:t>
            </a:r>
            <a:r>
              <a:rPr lang="ru-RU" sz="2400" dirty="0" smtClean="0"/>
              <a:t> особи до </a:t>
            </a:r>
            <a:r>
              <a:rPr lang="ru-RU" sz="2400" dirty="0" err="1" smtClean="0"/>
              <a:t>здорової</a:t>
            </a:r>
            <a:r>
              <a:rPr lang="en-US" sz="2400" dirty="0" smtClean="0"/>
              <a:t> 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шлях </a:t>
            </a:r>
            <a:r>
              <a:rPr lang="ru-RU" sz="2400" dirty="0" err="1" smtClean="0"/>
              <a:t>реалізується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ін’єкційному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введенні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наркотичних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</a:t>
            </a:r>
            <a:r>
              <a:rPr lang="ru-RU" sz="2400" dirty="0" err="1" smtClean="0"/>
              <a:t>брудними</a:t>
            </a:r>
            <a:r>
              <a:rPr lang="ru-RU" sz="2400" dirty="0" smtClean="0"/>
              <a:t> шприцами та </a:t>
            </a:r>
            <a:r>
              <a:rPr lang="ru-RU" sz="2400" dirty="0" err="1" smtClean="0"/>
              <a:t>голками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особами.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Статевим</a:t>
            </a:r>
            <a:r>
              <a:rPr lang="ru-RU" sz="2400" dirty="0" smtClean="0"/>
              <a:t> шляхом - </a:t>
            </a:r>
            <a:r>
              <a:rPr lang="ru-RU" sz="2400" dirty="0" err="1" smtClean="0"/>
              <a:t>підчас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незахищених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стосунків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незалежно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того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вагінальний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оральний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анальний</a:t>
            </a:r>
            <a:r>
              <a:rPr lang="ru-RU" sz="2400" dirty="0" smtClean="0"/>
              <a:t> секс.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вірусу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інфікованої</a:t>
            </a:r>
            <a:r>
              <a:rPr lang="ru-RU" sz="2400" dirty="0" smtClean="0"/>
              <a:t> ВІЛ </a:t>
            </a:r>
            <a:r>
              <a:rPr lang="ru-RU" sz="2400" dirty="0" err="1" smtClean="0"/>
              <a:t>матері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підчас</a:t>
            </a:r>
            <a:r>
              <a:rPr lang="ru-RU" sz="2400" dirty="0" smtClean="0"/>
              <a:t> </a:t>
            </a:r>
            <a:r>
              <a:rPr lang="ru-RU" sz="2400" dirty="0" err="1" smtClean="0"/>
              <a:t>вагітності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пологів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годуванні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груддю</a:t>
            </a:r>
            <a:r>
              <a:rPr lang="ru-RU" sz="2400" dirty="0" smtClean="0"/>
              <a:t>.</a:t>
            </a:r>
            <a:endParaRPr lang="uk-UA" sz="2400" b="1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573016"/>
            <a:ext cx="6696744" cy="2554545"/>
          </a:xfrm>
          <a:prstGeom prst="rect">
            <a:avLst/>
          </a:prstGeom>
          <a:gradFill>
            <a:gsLst>
              <a:gs pos="100000">
                <a:schemeClr val="accent2">
                  <a:tint val="50000"/>
                  <a:satMod val="300000"/>
                  <a:alpha val="42000"/>
                </a:schemeClr>
              </a:gs>
              <a:gs pos="35000">
                <a:schemeClr val="accent2">
                  <a:tint val="37000"/>
                  <a:satMod val="300000"/>
                  <a:alpha val="5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ВІЛ не </a:t>
            </a:r>
            <a:r>
              <a:rPr lang="ru-RU" sz="2000" b="1" dirty="0" err="1" smtClean="0"/>
              <a:t>передається</a:t>
            </a:r>
            <a:r>
              <a:rPr lang="ru-RU" sz="2000" b="1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При </a:t>
            </a:r>
            <a:r>
              <a:rPr lang="ru-RU" sz="2000" dirty="0" err="1" smtClean="0"/>
              <a:t>спільному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побутовими</a:t>
            </a:r>
            <a:r>
              <a:rPr lang="ru-RU" sz="2000" dirty="0" smtClean="0"/>
              <a:t> речами, </a:t>
            </a:r>
            <a:r>
              <a:rPr lang="ru-RU" sz="2000" dirty="0" err="1" smtClean="0"/>
              <a:t>посудом</a:t>
            </a:r>
            <a:r>
              <a:rPr lang="ru-RU" sz="2000" dirty="0" smtClean="0"/>
              <a:t>, </a:t>
            </a:r>
            <a:r>
              <a:rPr lang="ru-RU" sz="2000" dirty="0" err="1" smtClean="0"/>
              <a:t>роботі</a:t>
            </a:r>
            <a:r>
              <a:rPr lang="ru-RU" sz="2000" dirty="0" smtClean="0"/>
              <a:t> в одному </a:t>
            </a:r>
            <a:r>
              <a:rPr lang="ru-RU" sz="2000" dirty="0" err="1" smtClean="0"/>
              <a:t>приміщенні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У </a:t>
            </a:r>
            <a:r>
              <a:rPr lang="ru-RU" sz="2000" dirty="0" err="1" smtClean="0"/>
              <a:t>лазні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сауні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err="1" smtClean="0"/>
              <a:t>Підчас</a:t>
            </a:r>
            <a:r>
              <a:rPr lang="ru-RU" sz="2000" dirty="0" smtClean="0"/>
              <a:t> </a:t>
            </a:r>
            <a:r>
              <a:rPr lang="ru-RU" sz="2000" dirty="0" err="1" smtClean="0"/>
              <a:t>поцілунків</a:t>
            </a:r>
            <a:r>
              <a:rPr lang="ru-RU" sz="2000" dirty="0" smtClean="0"/>
              <a:t>,. </a:t>
            </a:r>
            <a:r>
              <a:rPr lang="ru-RU" sz="2000" dirty="0" err="1" smtClean="0"/>
              <a:t>Обіймах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рукостисканні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При </a:t>
            </a:r>
            <a:r>
              <a:rPr lang="ru-RU" sz="2000" dirty="0" err="1" smtClean="0"/>
              <a:t>чханні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кашлі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Через </a:t>
            </a:r>
            <a:r>
              <a:rPr lang="ru-RU" sz="2000" dirty="0" err="1" smtClean="0"/>
              <a:t>поручні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дверні</a:t>
            </a:r>
            <a:r>
              <a:rPr lang="ru-RU" sz="2000" dirty="0" smtClean="0"/>
              <a:t> ручки, </a:t>
            </a:r>
            <a:r>
              <a:rPr lang="ru-RU" sz="2000" dirty="0" err="1" smtClean="0"/>
              <a:t>столи</a:t>
            </a:r>
            <a:r>
              <a:rPr lang="ru-RU" sz="2000" dirty="0" smtClean="0"/>
              <a:t>, </a:t>
            </a:r>
            <a:r>
              <a:rPr lang="ru-RU" sz="2000" dirty="0" err="1" smtClean="0"/>
              <a:t>стільці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При укусах </a:t>
            </a:r>
            <a:r>
              <a:rPr lang="ru-RU" sz="2000" dirty="0" err="1" smtClean="0"/>
              <a:t>комарів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комах.</a:t>
            </a:r>
            <a:endParaRPr lang="uk-UA" sz="2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429000"/>
            <a:ext cx="7776864" cy="317009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6000"/>
                </a:schemeClr>
              </a:gs>
              <a:gs pos="100000">
                <a:schemeClr val="dk1">
                  <a:tint val="37000"/>
                  <a:satMod val="300000"/>
                  <a:alpha val="54000"/>
                </a:schemeClr>
              </a:gs>
              <a:gs pos="100000">
                <a:schemeClr val="dk1">
                  <a:tint val="15000"/>
                  <a:satMod val="350000"/>
                  <a:alpha val="78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інфікування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вірус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розмножуватись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вражає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клітини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Через 6-8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тижнів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інфікованих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гостра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ВІЛ-інфекція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протікає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лихоманки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слабкістю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болях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суглобах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ГРЗ,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проходить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непомітно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Через 1,5-3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інфікування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крові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інфікованої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з’являються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антитіла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ВІЛ,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ґрунтується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діагностика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ВІЛ-інфекції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проходить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інфікування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антитіл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ВІЛ,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сероконверсіонним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діагностичним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вікном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92896"/>
            <a:ext cx="8424936" cy="4154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гострої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ВІЛ-інфекції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безсимптомний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триває</a:t>
            </a:r>
            <a:r>
              <a:rPr lang="ru-RU" sz="2400" dirty="0" smtClean="0"/>
              <a:t> 8-10-12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: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відчуває</a:t>
            </a:r>
            <a:r>
              <a:rPr lang="ru-RU" sz="2400" dirty="0" smtClean="0"/>
              <a:t> себе здоровою, </a:t>
            </a:r>
            <a:r>
              <a:rPr lang="ru-RU" sz="2400" dirty="0" err="1" smtClean="0"/>
              <a:t>веде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лімфовузли</a:t>
            </a:r>
            <a:r>
              <a:rPr lang="ru-RU" sz="2400" dirty="0" smtClean="0"/>
              <a:t>, часто </a:t>
            </a:r>
            <a:r>
              <a:rPr lang="ru-RU" sz="2400" dirty="0" err="1" smtClean="0"/>
              <a:t>з’являються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простудні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люди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носіями</a:t>
            </a:r>
            <a:r>
              <a:rPr lang="ru-RU" sz="2400" dirty="0" smtClean="0"/>
              <a:t> ВІЛ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являють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загрозу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сексуальних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партнерів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партнерів</a:t>
            </a:r>
            <a:r>
              <a:rPr lang="ru-RU" sz="2400" dirty="0" smtClean="0"/>
              <a:t> по </a:t>
            </a:r>
            <a:r>
              <a:rPr lang="ru-RU" sz="2400" dirty="0" err="1" smtClean="0"/>
              <a:t>голці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донорами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Вірус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знаходиться</a:t>
            </a:r>
            <a:r>
              <a:rPr lang="ru-RU" sz="2400" dirty="0" smtClean="0"/>
              <a:t> весь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час в </a:t>
            </a:r>
            <a:r>
              <a:rPr lang="ru-RU" sz="2400" dirty="0" err="1" smtClean="0"/>
              <a:t>організмі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вражає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імунної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так </a:t>
            </a:r>
            <a:r>
              <a:rPr lang="ru-RU" sz="2400" dirty="0" err="1" smtClean="0"/>
              <a:t>звані</a:t>
            </a:r>
            <a:r>
              <a:rPr lang="ru-RU" sz="2400" dirty="0" smtClean="0"/>
              <a:t> СД4 </a:t>
            </a:r>
            <a:r>
              <a:rPr lang="ru-RU" sz="2400" dirty="0" err="1" smtClean="0"/>
              <a:t>лімфоцити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захищають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вторгнення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мікроорганізмів</a:t>
            </a:r>
            <a:r>
              <a:rPr lang="ru-RU" sz="2400" dirty="0" smtClean="0"/>
              <a:t> ( </a:t>
            </a:r>
            <a:r>
              <a:rPr lang="ru-RU" sz="2400" dirty="0" err="1" smtClean="0"/>
              <a:t>бактерій</a:t>
            </a:r>
            <a:r>
              <a:rPr lang="ru-RU" sz="2400" dirty="0" smtClean="0"/>
              <a:t>, </a:t>
            </a:r>
            <a:r>
              <a:rPr lang="ru-RU" sz="2400" dirty="0" err="1" smtClean="0"/>
              <a:t>вірусів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грибків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т.ін</a:t>
            </a:r>
            <a:r>
              <a:rPr lang="ru-RU" sz="2400" dirty="0" smtClean="0"/>
              <a:t>.).</a:t>
            </a:r>
            <a:endParaRPr lang="uk-UA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200800" cy="526297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46000"/>
                </a:schemeClr>
              </a:gs>
              <a:gs pos="100000">
                <a:schemeClr val="accent3">
                  <a:tint val="37000"/>
                  <a:satMod val="300000"/>
                  <a:alpha val="68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В здоровому </a:t>
            </a:r>
            <a:r>
              <a:rPr lang="ru-RU" sz="2400" dirty="0" err="1" smtClean="0"/>
              <a:t>організмі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становить 1000 в мл.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. Кожного року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СД4 в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ВІЛ-інфікованого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середньому</a:t>
            </a:r>
            <a:r>
              <a:rPr lang="ru-RU" sz="2400" dirty="0" smtClean="0"/>
              <a:t> на 50 </a:t>
            </a:r>
            <a:r>
              <a:rPr lang="ru-RU" sz="2400" dirty="0" err="1" smtClean="0"/>
              <a:t>клітин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коли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падає</a:t>
            </a:r>
            <a:r>
              <a:rPr lang="ru-RU" sz="2400" dirty="0" smtClean="0"/>
              <a:t> до 300-200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нижче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порушується</a:t>
            </a:r>
            <a:r>
              <a:rPr lang="ru-RU" sz="2400" dirty="0" smtClean="0"/>
              <a:t> система </a:t>
            </a:r>
            <a:r>
              <a:rPr lang="ru-RU" sz="2400" dirty="0" err="1" smtClean="0"/>
              <a:t>імунного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спричинені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інфекцій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практиці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ВІЛ-інфекції</a:t>
            </a:r>
            <a:r>
              <a:rPr lang="ru-RU" sz="2400" dirty="0" smtClean="0"/>
              <a:t>/</a:t>
            </a:r>
            <a:r>
              <a:rPr lang="ru-RU" sz="2400" dirty="0" err="1" smtClean="0"/>
              <a:t>СНІДу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ru-RU" sz="2400" dirty="0" err="1" smtClean="0"/>
              <a:t>опортуністичних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інфекцій</a:t>
            </a:r>
            <a:r>
              <a:rPr lang="ru-RU" sz="2400" dirty="0" smtClean="0"/>
              <a:t>. Людина погано себе </a:t>
            </a:r>
            <a:r>
              <a:rPr lang="ru-RU" sz="2400" dirty="0" err="1" smtClean="0"/>
              <a:t>почуває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відзначає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схуднення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слабкість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стомлюваність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стадія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СНІД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герметична </a:t>
            </a:r>
            <a:r>
              <a:rPr lang="ru-RU" sz="2400" dirty="0" err="1" smtClean="0"/>
              <a:t>інфекція</a:t>
            </a:r>
            <a:r>
              <a:rPr lang="ru-RU" sz="2400" dirty="0" smtClean="0"/>
              <a:t> ( </a:t>
            </a:r>
            <a:r>
              <a:rPr lang="ru-RU" sz="2400" dirty="0" err="1" smtClean="0"/>
              <a:t>насамперед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оперізуючий</a:t>
            </a:r>
            <a:r>
              <a:rPr lang="ru-RU" sz="2400" dirty="0" smtClean="0"/>
              <a:t> герпес), </a:t>
            </a:r>
            <a:r>
              <a:rPr lang="ru-RU" sz="2400" dirty="0" err="1" smtClean="0"/>
              <a:t>грибкові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шкіри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слизових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оболонок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активується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первинно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туберкульоз</a:t>
            </a:r>
            <a:r>
              <a:rPr lang="ru-RU" sz="2400" dirty="0" smtClean="0"/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800"/>
            <a:ext cx="7416824" cy="4401205"/>
          </a:xfrm>
          <a:prstGeom prst="rect">
            <a:avLst/>
          </a:prstGeom>
          <a:solidFill>
            <a:schemeClr val="tx2">
              <a:lumMod val="20000"/>
              <a:lumOff val="80000"/>
              <a:alpha val="5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Щороку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діагностується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 до 3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тисяч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хворих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СНІД. Для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надання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медичної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хворим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ВІЛ-інфекцію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створена мережа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спеціалізованих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лікувально-профілактичних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боротьби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СНІДом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здійснюють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диспансерний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нагляд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ВІЛ-інфікованими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хворими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ВІЛ-інфекцію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СНІД,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діагностують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стадію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хвороби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визначають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тактику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лікування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Починаючи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1996 року, в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впроваджується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так звана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комбінована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антиретровірусна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терапія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(АРТ), яка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впливає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безпосередньо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ВІЛ,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пригнічує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розмноження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вірусних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частинок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сприяє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зміцненню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імунітету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зростанню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кількості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СД4,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повертає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хворому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здоров’я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законодавчому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порядку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встановлено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безоплатне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лікування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хворих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ВІЛ-інфекцію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рахунок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Державного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місцевих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коштів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донорських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організацій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20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76256" y="0"/>
            <a:ext cx="1944216" cy="20608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2013-01-30T19:48:21Z</dcterms:created>
  <dcterms:modified xsi:type="dcterms:W3CDTF">2014-03-20T19:38:22Z</dcterms:modified>
</cp:coreProperties>
</file>