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68" r:id="rId2"/>
    <p:sldId id="326" r:id="rId3"/>
    <p:sldId id="294" r:id="rId4"/>
    <p:sldId id="295" r:id="rId5"/>
    <p:sldId id="296" r:id="rId6"/>
    <p:sldId id="335" r:id="rId7"/>
    <p:sldId id="336" r:id="rId8"/>
    <p:sldId id="355" r:id="rId9"/>
    <p:sldId id="286" r:id="rId10"/>
    <p:sldId id="338" r:id="rId11"/>
    <p:sldId id="287" r:id="rId12"/>
    <p:sldId id="354" r:id="rId13"/>
    <p:sldId id="271" r:id="rId14"/>
    <p:sldId id="282" r:id="rId15"/>
    <p:sldId id="327" r:id="rId16"/>
    <p:sldId id="317" r:id="rId17"/>
    <p:sldId id="356" r:id="rId18"/>
    <p:sldId id="283" r:id="rId19"/>
    <p:sldId id="357" r:id="rId20"/>
    <p:sldId id="290" r:id="rId21"/>
    <p:sldId id="265" r:id="rId22"/>
    <p:sldId id="344" r:id="rId23"/>
    <p:sldId id="358" r:id="rId24"/>
    <p:sldId id="371" r:id="rId25"/>
    <p:sldId id="372" r:id="rId26"/>
    <p:sldId id="373" r:id="rId27"/>
    <p:sldId id="374" r:id="rId28"/>
    <p:sldId id="303" r:id="rId29"/>
    <p:sldId id="381" r:id="rId30"/>
    <p:sldId id="384" r:id="rId31"/>
    <p:sldId id="261" r:id="rId32"/>
    <p:sldId id="263" r:id="rId33"/>
    <p:sldId id="331" r:id="rId34"/>
    <p:sldId id="330" r:id="rId35"/>
    <p:sldId id="332" r:id="rId36"/>
    <p:sldId id="291" r:id="rId37"/>
    <p:sldId id="385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0066"/>
    <a:srgbClr val="FFFFFF"/>
    <a:srgbClr val="FFFFCC"/>
    <a:srgbClr val="FFCC66"/>
    <a:srgbClr val="FF7C80"/>
    <a:srgbClr val="CCEC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71" autoAdjust="0"/>
    <p:restoredTop sz="94660"/>
  </p:normalViewPr>
  <p:slideViewPr>
    <p:cSldViewPr>
      <p:cViewPr varScale="1">
        <p:scale>
          <a:sx n="83" d="100"/>
          <a:sy n="83" d="100"/>
        </p:scale>
        <p:origin x="6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CD18BFC-24B6-44A1-8D05-AFF666EB3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EE90-1D0E-4338-95D1-865C5ECDE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9323-5B56-4896-A8F5-0E90C396F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96EE-DF66-4AAF-A939-5DD771384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0C2393D-5DE0-4617-AD5D-E892486A700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FBE0B19-5CD9-4B35-9049-0A7FD70D0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003E7DF-A0F8-41CA-AF0D-95B3EB2B2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CA15-3815-4330-A2F9-DDC485B7E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1BD1741-35D6-484D-A9CA-24C9D6F66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524CD6C-3F7F-448E-8314-7A204AFFF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100717F-6DD8-4BA0-A692-36F50F2D9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D7C3B95-FACB-4FF3-AFD8-7E1710625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533400" y="685800"/>
            <a:ext cx="8382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lin ang="5400000" scaled="1"/>
                </a:gradFill>
                <a:latin typeface="Arial"/>
                <a:cs typeface="Arial"/>
              </a:rPr>
              <a:t>ГЕНЕТИКА ЛЮДИНИ</a:t>
            </a:r>
          </a:p>
        </p:txBody>
      </p:sp>
      <p:sp>
        <p:nvSpPr>
          <p:cNvPr id="30726" name="Rectangle 6" descr="C:\Users\Павленко\Pictures\Генетика\ДНК, хромос\04.jpg"/>
          <p:cNvSpPr>
            <a:spLocks noChangeArrowheads="1"/>
          </p:cNvSpPr>
          <p:nvPr/>
        </p:nvSpPr>
        <p:spPr bwMode="auto">
          <a:xfrm>
            <a:off x="457200" y="1981200"/>
            <a:ext cx="3352800" cy="40386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791200" y="5562600"/>
            <a:ext cx="7772400" cy="1500187"/>
          </a:xfrm>
        </p:spPr>
        <p:txBody>
          <a:bodyPr/>
          <a:lstStyle/>
          <a:p>
            <a:r>
              <a:rPr lang="uk-UA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Виконали учні 11-А класу </a:t>
            </a:r>
          </a:p>
          <a:p>
            <a:r>
              <a:rPr lang="uk-UA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Михайлюк</a:t>
            </a:r>
            <a:r>
              <a:rPr lang="uk-UA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Святослав</a:t>
            </a:r>
          </a:p>
          <a:p>
            <a:r>
              <a:rPr lang="uk-UA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Нізієнко</a:t>
            </a:r>
            <a:r>
              <a:rPr lang="uk-UA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Костянтин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kumimoji="0" lang="ru-RU" sz="4000" b="1" i="1">
                <a:solidFill>
                  <a:srgbClr val="000066"/>
                </a:solidFill>
                <a:latin typeface="Arial" charset="0"/>
              </a:rPr>
              <a:t>Аутосомно-дом</a:t>
            </a:r>
            <a:r>
              <a:rPr kumimoji="0" lang="uk-UA" sz="4000" b="1" i="1">
                <a:solidFill>
                  <a:srgbClr val="000066"/>
                </a:solidFill>
                <a:latin typeface="Arial" charset="0"/>
              </a:rPr>
              <a:t>і</a:t>
            </a:r>
            <a:r>
              <a:rPr kumimoji="0" lang="ru-RU" sz="4000" b="1" i="1">
                <a:solidFill>
                  <a:srgbClr val="000066"/>
                </a:solidFill>
                <a:latin typeface="Arial" charset="0"/>
              </a:rPr>
              <a:t>нантне </a:t>
            </a:r>
            <a:r>
              <a:rPr kumimoji="0" lang="uk-UA" sz="4000" b="1" i="1">
                <a:solidFill>
                  <a:srgbClr val="000066"/>
                </a:solidFill>
                <a:latin typeface="Arial" charset="0"/>
              </a:rPr>
              <a:t>успадкування</a:t>
            </a:r>
            <a:endParaRPr kumimoji="0" lang="ru-RU" sz="4000" b="1" i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ru-RU" sz="2800">
                <a:latin typeface="Arial" charset="0"/>
              </a:rPr>
              <a:t> </a:t>
            </a:r>
            <a:r>
              <a:rPr kumimoji="0" lang="ru-RU" sz="2800" b="1" i="1">
                <a:solidFill>
                  <a:srgbClr val="660066"/>
                </a:solidFill>
                <a:latin typeface="Arial" charset="0"/>
              </a:rPr>
              <a:t>Вес</a:t>
            </a:r>
            <a:r>
              <a:rPr kumimoji="0" lang="uk-UA" sz="2800" b="1" i="1">
                <a:solidFill>
                  <a:srgbClr val="660066"/>
                </a:solidFill>
                <a:latin typeface="Arial" charset="0"/>
              </a:rPr>
              <a:t>нянки (ластовиння)</a:t>
            </a:r>
            <a:endParaRPr kumimoji="0" lang="ru-RU" sz="2800" b="1" i="1">
              <a:solidFill>
                <a:srgbClr val="660066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ru-RU" sz="2800" b="1" i="1">
                <a:solidFill>
                  <a:srgbClr val="660066"/>
                </a:solidFill>
                <a:latin typeface="Arial" charset="0"/>
              </a:rPr>
              <a:t> Темн</a:t>
            </a:r>
            <a:r>
              <a:rPr kumimoji="0" lang="uk-UA" sz="2800" b="1" i="1">
                <a:solidFill>
                  <a:srgbClr val="660066"/>
                </a:solidFill>
                <a:latin typeface="Arial" charset="0"/>
              </a:rPr>
              <a:t>е волосся</a:t>
            </a:r>
            <a:endParaRPr kumimoji="0" lang="ru-RU" sz="2800" b="1" i="1">
              <a:solidFill>
                <a:srgbClr val="660066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ru-RU" sz="2800" b="1" i="1">
                <a:solidFill>
                  <a:srgbClr val="660066"/>
                </a:solidFill>
                <a:latin typeface="Arial" charset="0"/>
              </a:rPr>
              <a:t> Кар</a:t>
            </a:r>
            <a:r>
              <a:rPr kumimoji="0" lang="uk-UA" sz="2800" b="1" i="1">
                <a:solidFill>
                  <a:srgbClr val="660066"/>
                </a:solidFill>
                <a:latin typeface="Arial" charset="0"/>
              </a:rPr>
              <a:t>і очі</a:t>
            </a:r>
            <a:endParaRPr kumimoji="0" lang="ru-RU" sz="2800" b="1" i="1">
              <a:solidFill>
                <a:srgbClr val="660066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ru-RU" sz="2800" b="1" i="1">
                <a:solidFill>
                  <a:srgbClr val="660066"/>
                </a:solidFill>
                <a:latin typeface="Arial" charset="0"/>
              </a:rPr>
              <a:t> Темн</a:t>
            </a:r>
            <a:r>
              <a:rPr kumimoji="0" lang="uk-UA" sz="2800" b="1" i="1">
                <a:solidFill>
                  <a:srgbClr val="660066"/>
                </a:solidFill>
                <a:latin typeface="Arial" charset="0"/>
              </a:rPr>
              <a:t>ий колір шкіри</a:t>
            </a:r>
            <a:endParaRPr kumimoji="0" lang="ru-RU" sz="2800" b="1" i="1">
              <a:solidFill>
                <a:srgbClr val="660066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ru-RU" sz="2800" b="1" i="1">
                <a:solidFill>
                  <a:srgbClr val="660066"/>
                </a:solidFill>
                <a:latin typeface="Arial" charset="0"/>
              </a:rPr>
              <a:t> То</a:t>
            </a:r>
            <a:r>
              <a:rPr kumimoji="0" lang="uk-UA" sz="2800" b="1" i="1">
                <a:solidFill>
                  <a:srgbClr val="660066"/>
                </a:solidFill>
                <a:latin typeface="Arial" charset="0"/>
              </a:rPr>
              <a:t>всті губи</a:t>
            </a:r>
            <a:endParaRPr kumimoji="0" lang="ru-RU" sz="2800" b="1" i="1">
              <a:solidFill>
                <a:srgbClr val="660066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ru-RU" sz="2800" b="1" i="1">
                <a:solidFill>
                  <a:srgbClr val="660066"/>
                </a:solidFill>
                <a:latin typeface="Arial" charset="0"/>
              </a:rPr>
              <a:t> Д</a:t>
            </a:r>
            <a:r>
              <a:rPr kumimoji="0" lang="uk-UA" sz="2800" b="1" i="1">
                <a:solidFill>
                  <a:srgbClr val="660066"/>
                </a:solidFill>
                <a:latin typeface="Arial" charset="0"/>
              </a:rPr>
              <a:t>овгі вії</a:t>
            </a:r>
            <a:endParaRPr kumimoji="0" lang="ru-RU" sz="2800" b="1" i="1">
              <a:solidFill>
                <a:srgbClr val="660066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ru-RU" sz="2800" b="1" i="1">
                <a:solidFill>
                  <a:srgbClr val="660066"/>
                </a:solidFill>
                <a:latin typeface="Arial" charset="0"/>
              </a:rPr>
              <a:t> П</a:t>
            </a:r>
            <a:r>
              <a:rPr kumimoji="0" lang="uk-UA" sz="2800" b="1" i="1">
                <a:solidFill>
                  <a:srgbClr val="660066"/>
                </a:solidFill>
                <a:latin typeface="Arial" charset="0"/>
              </a:rPr>
              <a:t>і</a:t>
            </a:r>
            <a:r>
              <a:rPr kumimoji="0" lang="ru-RU" sz="2800" b="1" i="1">
                <a:solidFill>
                  <a:srgbClr val="660066"/>
                </a:solidFill>
                <a:latin typeface="Arial" charset="0"/>
              </a:rPr>
              <a:t>дбор</a:t>
            </a:r>
            <a:r>
              <a:rPr kumimoji="0" lang="uk-UA" sz="2800" b="1" i="1">
                <a:solidFill>
                  <a:srgbClr val="660066"/>
                </a:solidFill>
                <a:latin typeface="Arial" charset="0"/>
              </a:rPr>
              <a:t>іддя з ямкою</a:t>
            </a:r>
            <a:endParaRPr kumimoji="0" lang="ru-RU" sz="2800" b="1" i="1">
              <a:solidFill>
                <a:srgbClr val="660066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ru-RU" sz="2800" b="1" i="1">
                <a:solidFill>
                  <a:srgbClr val="660066"/>
                </a:solidFill>
                <a:latin typeface="Arial" charset="0"/>
              </a:rPr>
              <a:t> Катаракта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ru-RU" sz="2800" b="1" i="1">
                <a:solidFill>
                  <a:srgbClr val="660066"/>
                </a:solidFill>
                <a:latin typeface="Arial" charset="0"/>
              </a:rPr>
              <a:t> Ранн</a:t>
            </a:r>
            <a:r>
              <a:rPr kumimoji="0" lang="uk-UA" sz="2800" b="1" i="1">
                <a:solidFill>
                  <a:srgbClr val="660066"/>
                </a:solidFill>
                <a:latin typeface="Arial" charset="0"/>
              </a:rPr>
              <a:t>є облисіння</a:t>
            </a:r>
            <a:endParaRPr kumimoji="0" lang="ru-RU" sz="2800" b="1" i="1">
              <a:solidFill>
                <a:srgbClr val="660066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ru-RU" sz="2800" b="1" i="1">
              <a:solidFill>
                <a:srgbClr val="660066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ru-RU" sz="2800" b="1" i="1">
              <a:latin typeface="Arial" charset="0"/>
            </a:endParaRPr>
          </a:p>
        </p:txBody>
      </p:sp>
      <p:sp>
        <p:nvSpPr>
          <p:cNvPr id="161796" name="Rectangle 4" descr="C:\Users\Павленко\Pictures\Генетика\ДНК, хромос\07.jpg"/>
          <p:cNvSpPr>
            <a:spLocks noChangeArrowheads="1"/>
          </p:cNvSpPr>
          <p:nvPr/>
        </p:nvSpPr>
        <p:spPr bwMode="auto">
          <a:xfrm>
            <a:off x="5791200" y="1828800"/>
            <a:ext cx="2438400" cy="39624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autoUpdateAnimBg="0"/>
      <p:bldP spid="16179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1028" descr="Scan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133600"/>
            <a:ext cx="7239000" cy="4062413"/>
          </a:xfrm>
          <a:prstGeom prst="rect">
            <a:avLst/>
          </a:prstGeom>
          <a:noFill/>
          <a:ln w="57150" cmpd="thickThin">
            <a:solidFill>
              <a:srgbClr val="006699"/>
            </a:solidFill>
            <a:miter lim="800000"/>
            <a:headEnd/>
            <a:tailEnd/>
          </a:ln>
        </p:spPr>
      </p:pic>
      <p:sp>
        <p:nvSpPr>
          <p:cNvPr id="67589" name="Rectangle 102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477962"/>
          </a:xfrm>
        </p:spPr>
        <p:txBody>
          <a:bodyPr>
            <a:normAutofit fontScale="90000"/>
          </a:bodyPr>
          <a:lstStyle/>
          <a:p>
            <a:r>
              <a:rPr lang="ru-RU" sz="4000" b="1" i="1">
                <a:solidFill>
                  <a:srgbClr val="000066"/>
                </a:solidFill>
              </a:rPr>
              <a:t>Род</a:t>
            </a:r>
            <a:r>
              <a:rPr lang="uk-UA" sz="4000" b="1" i="1">
                <a:solidFill>
                  <a:srgbClr val="000066"/>
                </a:solidFill>
              </a:rPr>
              <a:t>овід сім</a:t>
            </a:r>
            <a:r>
              <a:rPr lang="en-US" sz="4000" b="1" i="1">
                <a:solidFill>
                  <a:srgbClr val="000066"/>
                </a:solidFill>
              </a:rPr>
              <a:t>’</a:t>
            </a:r>
            <a:r>
              <a:rPr lang="uk-UA" sz="4000" b="1" i="1">
                <a:solidFill>
                  <a:srgbClr val="000066"/>
                </a:solidFill>
              </a:rPr>
              <a:t>ї</a:t>
            </a:r>
            <a:r>
              <a:rPr lang="ru-RU" sz="3200" b="1">
                <a:solidFill>
                  <a:srgbClr val="000066"/>
                </a:solidFill>
              </a:rPr>
              <a:t> </a:t>
            </a:r>
            <a:r>
              <a:rPr lang="uk-UA" sz="3200" b="1">
                <a:solidFill>
                  <a:srgbClr val="000066"/>
                </a:solidFill>
              </a:rPr>
              <a:t/>
            </a:r>
            <a:br>
              <a:rPr lang="uk-UA" sz="3200" b="1">
                <a:solidFill>
                  <a:srgbClr val="000066"/>
                </a:solidFill>
              </a:rPr>
            </a:br>
            <a:r>
              <a:rPr lang="uk-UA" sz="3200" b="1" i="1">
                <a:solidFill>
                  <a:srgbClr val="000066"/>
                </a:solidFill>
              </a:rPr>
              <a:t>з</a:t>
            </a:r>
            <a:r>
              <a:rPr lang="ru-RU" sz="3200" b="1" i="1">
                <a:solidFill>
                  <a:srgbClr val="000066"/>
                </a:solidFill>
              </a:rPr>
              <a:t> аутосомно-дом</a:t>
            </a:r>
            <a:r>
              <a:rPr lang="uk-UA" sz="3200" b="1" i="1">
                <a:solidFill>
                  <a:srgbClr val="000066"/>
                </a:solidFill>
              </a:rPr>
              <a:t>і</a:t>
            </a:r>
            <a:r>
              <a:rPr lang="ru-RU" sz="3200" b="1" i="1">
                <a:solidFill>
                  <a:srgbClr val="000066"/>
                </a:solidFill>
              </a:rPr>
              <a:t>нантн</a:t>
            </a:r>
            <a:r>
              <a:rPr lang="uk-UA" sz="3200" b="1" i="1">
                <a:solidFill>
                  <a:srgbClr val="000066"/>
                </a:solidFill>
              </a:rPr>
              <a:t>и</a:t>
            </a:r>
            <a:r>
              <a:rPr lang="ru-RU" sz="3200" b="1" i="1">
                <a:solidFill>
                  <a:srgbClr val="000066"/>
                </a:solidFill>
              </a:rPr>
              <a:t>м типом </a:t>
            </a:r>
            <a:r>
              <a:rPr lang="uk-UA" sz="3200" b="1" i="1">
                <a:solidFill>
                  <a:srgbClr val="000066"/>
                </a:solidFill>
              </a:rPr>
              <a:t>успадкування</a:t>
            </a:r>
            <a:endParaRPr lang="ru-RU" sz="3200" b="1" i="1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WordArt 2"/>
          <p:cNvSpPr>
            <a:spLocks noChangeArrowheads="1" noChangeShapeType="1" noTextEdit="1"/>
          </p:cNvSpPr>
          <p:nvPr/>
        </p:nvSpPr>
        <p:spPr bwMode="auto">
          <a:xfrm>
            <a:off x="762000" y="304800"/>
            <a:ext cx="7848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Близнюковий метод</a:t>
            </a:r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152400" y="1447800"/>
            <a:ext cx="8763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0" lang="uk-UA" sz="3200" b="1" i="1">
                <a:solidFill>
                  <a:schemeClr val="accent2"/>
                </a:solidFill>
                <a:latin typeface="Arial" charset="0"/>
              </a:rPr>
              <a:t>	Полягає у вивченні близнят. В основному однояйцевих, так як вони походять з однієї зиготи.</a:t>
            </a:r>
          </a:p>
          <a:p>
            <a:r>
              <a:rPr kumimoji="0" lang="uk-UA" sz="3200" b="1" i="1">
                <a:solidFill>
                  <a:schemeClr val="accent2"/>
                </a:solidFill>
                <a:latin typeface="Arial" charset="0"/>
              </a:rPr>
              <a:t>	Досліджуючи такі організми, можна з</a:t>
            </a:r>
            <a:r>
              <a:rPr kumimoji="0" lang="en-US" sz="3200" b="1" i="1">
                <a:solidFill>
                  <a:schemeClr val="accent2"/>
                </a:solidFill>
                <a:latin typeface="Arial" charset="0"/>
              </a:rPr>
              <a:t>’</a:t>
            </a:r>
            <a:r>
              <a:rPr kumimoji="0" lang="uk-UA" sz="3200" b="1" i="1">
                <a:solidFill>
                  <a:schemeClr val="accent2"/>
                </a:solidFill>
                <a:latin typeface="Arial" charset="0"/>
              </a:rPr>
              <a:t>ясувати роль чинників довкілля у формуванні особин: різний характер їхнього впливу зумовлює розбіжності у прояві тих чи інших станів певних ознак. </a:t>
            </a:r>
            <a:endParaRPr kumimoji="0" lang="ru-RU" sz="3200" b="1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78180" name="Rectangle 4" descr="C:\Users\Павленко\Pictures\Генетика\1169071832_blgal852.jpg"/>
          <p:cNvSpPr>
            <a:spLocks noChangeArrowheads="1"/>
          </p:cNvSpPr>
          <p:nvPr/>
        </p:nvSpPr>
        <p:spPr bwMode="auto">
          <a:xfrm>
            <a:off x="6248400" y="5410200"/>
            <a:ext cx="1524000" cy="12192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8181" name="Rectangle 5" descr="C:\Users\Павленко\Pictures\Генетика\02-36-3b.gif"/>
          <p:cNvSpPr>
            <a:spLocks noChangeArrowheads="1"/>
          </p:cNvSpPr>
          <p:nvPr/>
        </p:nvSpPr>
        <p:spPr bwMode="auto">
          <a:xfrm>
            <a:off x="2590800" y="5410200"/>
            <a:ext cx="1752600" cy="12192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U12_02_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895600"/>
            <a:ext cx="6324600" cy="3328988"/>
          </a:xfrm>
          <a:prstGeom prst="rect">
            <a:avLst/>
          </a:prstGeom>
          <a:noFill/>
        </p:spPr>
      </p:pic>
      <p:sp>
        <p:nvSpPr>
          <p:cNvPr id="3687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ru-RU" sz="3200" b="1" i="1">
                <a:solidFill>
                  <a:schemeClr val="accent2"/>
                </a:solidFill>
              </a:rPr>
              <a:t>Однояйц</a:t>
            </a:r>
            <a:r>
              <a:rPr lang="uk-UA" sz="3200" b="1" i="1">
                <a:solidFill>
                  <a:schemeClr val="accent2"/>
                </a:solidFill>
              </a:rPr>
              <a:t>еві</a:t>
            </a:r>
            <a:r>
              <a:rPr lang="ru-RU" sz="3200" b="1" i="1">
                <a:solidFill>
                  <a:schemeClr val="accent2"/>
                </a:solidFill>
              </a:rPr>
              <a:t>                                    (монозиготн</a:t>
            </a:r>
            <a:r>
              <a:rPr lang="uk-UA" sz="3200" b="1" i="1">
                <a:solidFill>
                  <a:schemeClr val="accent2"/>
                </a:solidFill>
              </a:rPr>
              <a:t>і</a:t>
            </a:r>
            <a:r>
              <a:rPr lang="ru-RU" sz="3200" b="1" i="1">
                <a:solidFill>
                  <a:schemeClr val="accent2"/>
                </a:solidFill>
              </a:rPr>
              <a:t>, </a:t>
            </a:r>
            <a:r>
              <a:rPr lang="uk-UA" sz="3200" b="1" i="1">
                <a:solidFill>
                  <a:schemeClr val="accent2"/>
                </a:solidFill>
              </a:rPr>
              <a:t>і</a:t>
            </a:r>
            <a:r>
              <a:rPr lang="ru-RU" sz="3200" b="1" i="1">
                <a:solidFill>
                  <a:schemeClr val="accent2"/>
                </a:solidFill>
              </a:rPr>
              <a:t>дентичн</a:t>
            </a:r>
            <a:r>
              <a:rPr lang="uk-UA" sz="3200" b="1" i="1">
                <a:solidFill>
                  <a:schemeClr val="accent2"/>
                </a:solidFill>
              </a:rPr>
              <a:t>і</a:t>
            </a:r>
            <a:r>
              <a:rPr lang="ru-RU" sz="3200" b="1" i="1">
                <a:solidFill>
                  <a:schemeClr val="accent2"/>
                </a:solidFill>
              </a:rPr>
              <a:t>) близн</a:t>
            </a:r>
            <a:r>
              <a:rPr lang="uk-UA" sz="3200" b="1" i="1">
                <a:solidFill>
                  <a:schemeClr val="accent2"/>
                </a:solidFill>
              </a:rPr>
              <a:t>юки</a:t>
            </a:r>
            <a:endParaRPr lang="ru-RU" sz="3200" b="1" i="1">
              <a:solidFill>
                <a:schemeClr val="accent2"/>
              </a:solidFill>
            </a:endParaRPr>
          </a:p>
        </p:txBody>
      </p:sp>
      <p:sp>
        <p:nvSpPr>
          <p:cNvPr id="36872" name="WordArt 8"/>
          <p:cNvSpPr>
            <a:spLocks noChangeArrowheads="1" noChangeShapeType="1" noTextEdit="1"/>
          </p:cNvSpPr>
          <p:nvPr/>
        </p:nvSpPr>
        <p:spPr bwMode="auto">
          <a:xfrm>
            <a:off x="762000" y="304800"/>
            <a:ext cx="7848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Близнюковий метод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U12_02_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90800"/>
            <a:ext cx="7848600" cy="3924300"/>
          </a:xfrm>
          <a:prstGeom prst="rect">
            <a:avLst/>
          </a:prstGeom>
          <a:noFill/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533400" y="121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0" lang="ru-RU" sz="3200" b="1" i="1">
                <a:solidFill>
                  <a:schemeClr val="accent2"/>
                </a:solidFill>
                <a:latin typeface="Arial" charset="0"/>
              </a:rPr>
              <a:t>Р</a:t>
            </a:r>
            <a:r>
              <a:rPr kumimoji="0" lang="uk-UA" sz="3200" b="1" i="1">
                <a:solidFill>
                  <a:schemeClr val="accent2"/>
                </a:solidFill>
                <a:latin typeface="Arial" charset="0"/>
              </a:rPr>
              <a:t>і</a:t>
            </a:r>
            <a:r>
              <a:rPr kumimoji="0" lang="ru-RU" sz="3200" b="1" i="1">
                <a:solidFill>
                  <a:schemeClr val="accent2"/>
                </a:solidFill>
                <a:latin typeface="Arial" charset="0"/>
              </a:rPr>
              <a:t>знояйцев</a:t>
            </a:r>
            <a:r>
              <a:rPr kumimoji="0" lang="uk-UA" sz="3200" b="1" i="1">
                <a:solidFill>
                  <a:schemeClr val="accent2"/>
                </a:solidFill>
                <a:latin typeface="Arial" charset="0"/>
              </a:rPr>
              <a:t>і</a:t>
            </a:r>
            <a:r>
              <a:rPr kumimoji="0" lang="ru-RU" sz="3200" b="1" i="1">
                <a:solidFill>
                  <a:schemeClr val="accent2"/>
                </a:solidFill>
                <a:latin typeface="Arial" charset="0"/>
              </a:rPr>
              <a:t>                                      (дизиготн</a:t>
            </a:r>
            <a:r>
              <a:rPr kumimoji="0" lang="uk-UA" sz="3200" b="1" i="1">
                <a:solidFill>
                  <a:schemeClr val="accent2"/>
                </a:solidFill>
                <a:latin typeface="Arial" charset="0"/>
              </a:rPr>
              <a:t>і</a:t>
            </a:r>
            <a:r>
              <a:rPr kumimoji="0" lang="ru-RU" sz="3200" b="1" i="1">
                <a:solidFill>
                  <a:schemeClr val="accent2"/>
                </a:solidFill>
                <a:latin typeface="Arial" charset="0"/>
              </a:rPr>
              <a:t>, не</a:t>
            </a:r>
            <a:r>
              <a:rPr kumimoji="0" lang="uk-UA" sz="3200" b="1" i="1">
                <a:solidFill>
                  <a:schemeClr val="accent2"/>
                </a:solidFill>
                <a:latin typeface="Arial" charset="0"/>
              </a:rPr>
              <a:t>і</a:t>
            </a:r>
            <a:r>
              <a:rPr kumimoji="0" lang="ru-RU" sz="3200" b="1" i="1">
                <a:solidFill>
                  <a:schemeClr val="accent2"/>
                </a:solidFill>
                <a:latin typeface="Arial" charset="0"/>
              </a:rPr>
              <a:t>дентичн</a:t>
            </a:r>
            <a:r>
              <a:rPr kumimoji="0" lang="uk-UA" sz="3200" b="1" i="1">
                <a:solidFill>
                  <a:schemeClr val="accent2"/>
                </a:solidFill>
                <a:latin typeface="Arial" charset="0"/>
              </a:rPr>
              <a:t>і</a:t>
            </a:r>
            <a:r>
              <a:rPr kumimoji="0" lang="ru-RU" sz="3200" b="1" i="1">
                <a:solidFill>
                  <a:schemeClr val="accent2"/>
                </a:solidFill>
                <a:latin typeface="Arial" charset="0"/>
              </a:rPr>
              <a:t>) близн</a:t>
            </a:r>
            <a:r>
              <a:rPr kumimoji="0" lang="uk-UA" sz="3200" b="1" i="1">
                <a:solidFill>
                  <a:schemeClr val="accent2"/>
                </a:solidFill>
                <a:latin typeface="Arial" charset="0"/>
              </a:rPr>
              <a:t>юки</a:t>
            </a:r>
            <a:endParaRPr kumimoji="0" lang="ru-RU" sz="3200" b="1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5302" name="WordArt 6"/>
          <p:cNvSpPr>
            <a:spLocks noChangeArrowheads="1" noChangeShapeType="1" noTextEdit="1"/>
          </p:cNvSpPr>
          <p:nvPr/>
        </p:nvSpPr>
        <p:spPr bwMode="auto">
          <a:xfrm>
            <a:off x="762000" y="304800"/>
            <a:ext cx="7848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Близнюковий метод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2" name="Picture 4" descr="U12_02_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5105400" cy="2686050"/>
          </a:xfrm>
          <a:prstGeom prst="rect">
            <a:avLst/>
          </a:prstGeom>
          <a:noFill/>
        </p:spPr>
      </p:pic>
      <p:pic>
        <p:nvPicPr>
          <p:cNvPr id="140293" name="Picture 5" descr="U12_02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810000"/>
            <a:ext cx="5715000" cy="2857500"/>
          </a:xfrm>
          <a:prstGeom prst="rect">
            <a:avLst/>
          </a:prstGeom>
          <a:noFill/>
        </p:spPr>
      </p:pic>
      <p:sp>
        <p:nvSpPr>
          <p:cNvPr id="140294" name="WordArt 6"/>
          <p:cNvSpPr>
            <a:spLocks noChangeArrowheads="1" noChangeShapeType="1" noTextEdit="1"/>
          </p:cNvSpPr>
          <p:nvPr/>
        </p:nvSpPr>
        <p:spPr bwMode="auto">
          <a:xfrm>
            <a:off x="685800" y="228600"/>
            <a:ext cx="7848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Близнюковий метод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2" name="Picture 4" descr="pic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0"/>
            <a:ext cx="8758238" cy="2676525"/>
          </a:xfrm>
          <a:prstGeom prst="rect">
            <a:avLst/>
          </a:prstGeom>
          <a:noFill/>
        </p:spPr>
      </p:pic>
      <p:sp>
        <p:nvSpPr>
          <p:cNvPr id="124933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1524000"/>
            <a:ext cx="7620000" cy="1143000"/>
          </a:xfrm>
        </p:spPr>
        <p:txBody>
          <a:bodyPr/>
          <a:lstStyle/>
          <a:p>
            <a:r>
              <a:rPr lang="ru-RU" sz="3600" b="1" i="1">
                <a:solidFill>
                  <a:srgbClr val="000066"/>
                </a:solidFill>
              </a:rPr>
              <a:t>Конкордантн</a:t>
            </a:r>
            <a:r>
              <a:rPr lang="uk-UA" sz="3600" b="1" i="1">
                <a:solidFill>
                  <a:srgbClr val="000066"/>
                </a:solidFill>
              </a:rPr>
              <a:t>і</a:t>
            </a:r>
            <a:r>
              <a:rPr lang="ru-RU" sz="3600" b="1" i="1">
                <a:solidFill>
                  <a:srgbClr val="000066"/>
                </a:solidFill>
              </a:rPr>
              <a:t>сть </a:t>
            </a:r>
            <a:r>
              <a:rPr lang="ru-RU" sz="3600" b="1">
                <a:solidFill>
                  <a:srgbClr val="000066"/>
                </a:solidFill>
              </a:rPr>
              <a:t>–</a:t>
            </a:r>
            <a:r>
              <a:rPr lang="uk-UA" sz="2800" b="1">
                <a:solidFill>
                  <a:srgbClr val="000066"/>
                </a:solidFill>
              </a:rPr>
              <a:t/>
            </a:r>
            <a:br>
              <a:rPr lang="uk-UA" sz="2800" b="1">
                <a:solidFill>
                  <a:srgbClr val="000066"/>
                </a:solidFill>
              </a:rPr>
            </a:br>
            <a:r>
              <a:rPr lang="ru-RU" sz="2800" b="1">
                <a:solidFill>
                  <a:srgbClr val="000066"/>
                </a:solidFill>
              </a:rPr>
              <a:t> ст</a:t>
            </a:r>
            <a:r>
              <a:rPr lang="uk-UA" sz="2800" b="1">
                <a:solidFill>
                  <a:srgbClr val="000066"/>
                </a:solidFill>
              </a:rPr>
              <a:t>упінь схожості близнюків</a:t>
            </a:r>
            <a:r>
              <a:rPr lang="ru-RU" sz="2800"/>
              <a:t>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24934" name="WordArt 6"/>
          <p:cNvSpPr>
            <a:spLocks noChangeArrowheads="1" noChangeShapeType="1" noTextEdit="1"/>
          </p:cNvSpPr>
          <p:nvPr/>
        </p:nvSpPr>
        <p:spPr bwMode="auto">
          <a:xfrm>
            <a:off x="685800" y="228600"/>
            <a:ext cx="7848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Близнюковий метод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WordArt 2"/>
          <p:cNvSpPr>
            <a:spLocks noChangeArrowheads="1" noChangeShapeType="1" noTextEdit="1"/>
          </p:cNvSpPr>
          <p:nvPr/>
        </p:nvSpPr>
        <p:spPr bwMode="auto">
          <a:xfrm>
            <a:off x="685800" y="228600"/>
            <a:ext cx="7696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Біохімічний  метод</a:t>
            </a:r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152400" y="1447800"/>
            <a:ext cx="883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0" lang="uk-UA" sz="3200" b="1" i="1">
                <a:solidFill>
                  <a:schemeClr val="accent2"/>
                </a:solidFill>
                <a:latin typeface="Arial" charset="0"/>
              </a:rPr>
              <a:t>	Використовується для діагностики спадкових захворювань, пов</a:t>
            </a:r>
            <a:r>
              <a:rPr kumimoji="0" lang="en-US" sz="3200" b="1" i="1">
                <a:solidFill>
                  <a:schemeClr val="accent2"/>
                </a:solidFill>
                <a:latin typeface="Arial" charset="0"/>
              </a:rPr>
              <a:t>’</a:t>
            </a:r>
            <a:r>
              <a:rPr kumimoji="0" lang="uk-UA" sz="3200" b="1" i="1">
                <a:solidFill>
                  <a:schemeClr val="accent2"/>
                </a:solidFill>
                <a:latin typeface="Arial" charset="0"/>
              </a:rPr>
              <a:t>язаних із порушенням обміну речовин. За його допомогою виявляють білки, а також проміжні продукти обміну, невластиві даному організму, що свідчить про наявність змінених (мутантних) генів. 	Відомо понад 500 спадкових захворювань людини, зумовлених такими генами: фенілкетонурія, цукровий діабет…</a:t>
            </a:r>
            <a:endParaRPr kumimoji="0" lang="ru-RU" sz="3200" b="1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80228" name="Rectangle 4" descr="C:\Users\Павленко\Pictures\Генетика\ДНК, хромос\24.jpg"/>
          <p:cNvSpPr>
            <a:spLocks noChangeArrowheads="1"/>
          </p:cNvSpPr>
          <p:nvPr/>
        </p:nvSpPr>
        <p:spPr bwMode="auto">
          <a:xfrm>
            <a:off x="7467600" y="5029200"/>
            <a:ext cx="1371600" cy="14478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04800" y="2133600"/>
            <a:ext cx="8610600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Відноситься до хвороб</a:t>
            </a: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 ам</a:t>
            </a:r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нокислотного обм</a:t>
            </a:r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н</a:t>
            </a:r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у</a:t>
            </a: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. Аутосомно-рецесивне за</a:t>
            </a:r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хворювання</a:t>
            </a: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 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В норм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: фен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лалан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н  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перетворюється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в тирозин (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це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необх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ідн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о для нормального разв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итку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головного моз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ку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Але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фен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лалан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н 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може 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п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еретворюватися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в фен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лпировиноградну кислоту, 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яка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в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и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водит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ь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ся 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з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сечею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За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хворювання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при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з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водит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ь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до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развит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ку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слаб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кості розуму 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у д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ітей</a:t>
            </a:r>
            <a:endParaRPr lang="ru-RU" sz="2000" b="1" i="1">
              <a:solidFill>
                <a:srgbClr val="660066"/>
              </a:solidFill>
              <a:latin typeface="Arial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Рання д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агностика 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та діє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та 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д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озволяют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ь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при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зупинити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розвиток захворювання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.</a:t>
            </a:r>
            <a:br>
              <a:rPr lang="ru-RU" sz="2000" b="1" i="1">
                <a:solidFill>
                  <a:srgbClr val="660066"/>
                </a:solidFill>
                <a:latin typeface="Arial" charset="0"/>
              </a:rPr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133600" y="12192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>
                <a:solidFill>
                  <a:schemeClr val="accent2"/>
                </a:solidFill>
                <a:latin typeface="Arial" charset="0"/>
              </a:rPr>
              <a:t>Фен</a:t>
            </a:r>
            <a:r>
              <a:rPr lang="uk-UA" sz="3200" b="1" i="1">
                <a:solidFill>
                  <a:schemeClr val="accent2"/>
                </a:solidFill>
                <a:latin typeface="Arial" charset="0"/>
              </a:rPr>
              <a:t>і</a:t>
            </a:r>
            <a:r>
              <a:rPr lang="ru-RU" sz="3200" b="1" i="1">
                <a:solidFill>
                  <a:schemeClr val="accent2"/>
                </a:solidFill>
                <a:latin typeface="Arial" charset="0"/>
              </a:rPr>
              <a:t>лкетонур</a:t>
            </a:r>
            <a:r>
              <a:rPr lang="uk-UA" sz="3200" b="1" i="1">
                <a:solidFill>
                  <a:schemeClr val="accent2"/>
                </a:solidFill>
                <a:latin typeface="Arial" charset="0"/>
              </a:rPr>
              <a:t>і</a:t>
            </a:r>
            <a:r>
              <a:rPr lang="ru-RU" sz="3200" b="1" i="1">
                <a:solidFill>
                  <a:schemeClr val="accent2"/>
                </a:solidFill>
                <a:latin typeface="Arial" charset="0"/>
              </a:rPr>
              <a:t>я</a:t>
            </a:r>
          </a:p>
        </p:txBody>
      </p:sp>
      <p:sp>
        <p:nvSpPr>
          <p:cNvPr id="57352" name="WordArt 8"/>
          <p:cNvSpPr>
            <a:spLocks noChangeArrowheads="1" noChangeShapeType="1" noTextEdit="1"/>
          </p:cNvSpPr>
          <p:nvPr/>
        </p:nvSpPr>
        <p:spPr bwMode="auto">
          <a:xfrm>
            <a:off x="685800" y="228600"/>
            <a:ext cx="7696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Біохімічний  метод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 build="p" autoUpdateAnimBg="0"/>
      <p:bldP spid="5734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WordArt 2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8153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Цитогенетичний  метод</a:t>
            </a:r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8534400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i="1">
                <a:solidFill>
                  <a:schemeClr val="accent2"/>
                </a:solidFill>
                <a:latin typeface="Arial" charset="0"/>
              </a:rPr>
              <a:t>	</a:t>
            </a:r>
            <a:r>
              <a:rPr lang="uk-UA" sz="3200" b="1" i="1">
                <a:solidFill>
                  <a:srgbClr val="660066"/>
                </a:solidFill>
                <a:latin typeface="Arial" charset="0"/>
              </a:rPr>
              <a:t>Цитогенетичний грунтується на дослідженні особливостей каріотипу - хромосомного набору організмів. Його вивчення дає змогу виявляти мутації, пов</a:t>
            </a:r>
            <a:r>
              <a:rPr lang="en-US" sz="3200" b="1" i="1">
                <a:solidFill>
                  <a:srgbClr val="660066"/>
                </a:solidFill>
                <a:latin typeface="Arial" charset="0"/>
              </a:rPr>
              <a:t>’</a:t>
            </a:r>
            <a:r>
              <a:rPr lang="ru-RU" sz="3200" b="1" i="1">
                <a:solidFill>
                  <a:srgbClr val="660066"/>
                </a:solidFill>
                <a:latin typeface="Arial" charset="0"/>
              </a:rPr>
              <a:t>язан</a:t>
            </a:r>
            <a:r>
              <a:rPr lang="uk-UA" sz="3200" b="1" i="1">
                <a:solidFill>
                  <a:srgbClr val="660066"/>
                </a:solidFill>
                <a:latin typeface="Arial" charset="0"/>
              </a:rPr>
              <a:t>і зі змінами, як кількості хромосом, так і структури окремих із них.                                                   	Каріотип досліджують у клітинах на стадії метафази, бо в цей період клітинного циклу структура хромосом виражена найчіткіше.</a:t>
            </a:r>
            <a:endParaRPr lang="ru-RU" sz="3200" b="1" i="1">
              <a:solidFill>
                <a:srgbClr val="6600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9" name="Rectangle 5" descr="C:\Users\Павленко\Pictures\Генетика\ДНК, хромос\21.jpg"/>
          <p:cNvSpPr>
            <a:spLocks noChangeArrowheads="1"/>
          </p:cNvSpPr>
          <p:nvPr/>
        </p:nvSpPr>
        <p:spPr bwMode="auto">
          <a:xfrm>
            <a:off x="1295400" y="381000"/>
            <a:ext cx="6705600" cy="6096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Scan0004"/>
          <p:cNvPicPr>
            <a:picLocks noChangeAspect="1" noChangeArrowheads="1"/>
          </p:cNvPicPr>
          <p:nvPr/>
        </p:nvPicPr>
        <p:blipFill>
          <a:blip r:embed="rId2">
            <a:lum bright="-18000" contrast="30000"/>
          </a:blip>
          <a:srcRect/>
          <a:stretch>
            <a:fillRect/>
          </a:stretch>
        </p:blipFill>
        <p:spPr bwMode="auto">
          <a:xfrm>
            <a:off x="685800" y="1219200"/>
            <a:ext cx="7696200" cy="5299075"/>
          </a:xfrm>
          <a:prstGeom prst="rect">
            <a:avLst/>
          </a:prstGeom>
          <a:noFill/>
          <a:ln w="76200">
            <a:solidFill>
              <a:srgbClr val="292929"/>
            </a:solidFill>
            <a:miter lim="800000"/>
            <a:headEnd/>
            <a:tailEnd/>
          </a:ln>
        </p:spPr>
      </p:pic>
      <p:sp>
        <p:nvSpPr>
          <p:cNvPr id="72709" name="WordArt 5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8153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Цитогенетичний  метод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can0027"/>
          <p:cNvPicPr>
            <a:picLocks noChangeAspect="1" noChangeArrowheads="1"/>
          </p:cNvPicPr>
          <p:nvPr/>
        </p:nvPicPr>
        <p:blipFill>
          <a:blip r:embed="rId2">
            <a:lum bright="-12000" contrast="26000"/>
          </a:blip>
          <a:srcRect/>
          <a:stretch>
            <a:fillRect/>
          </a:stretch>
        </p:blipFill>
        <p:spPr bwMode="auto">
          <a:xfrm>
            <a:off x="0" y="2781300"/>
            <a:ext cx="2770188" cy="3313113"/>
          </a:xfrm>
          <a:prstGeom prst="rect">
            <a:avLst/>
          </a:prstGeom>
          <a:noFill/>
        </p:spPr>
      </p:pic>
      <p:pic>
        <p:nvPicPr>
          <p:cNvPr id="20483" name="Picture 3" descr="Scan0030"/>
          <p:cNvPicPr>
            <a:picLocks noChangeAspect="1" noChangeArrowheads="1"/>
          </p:cNvPicPr>
          <p:nvPr/>
        </p:nvPicPr>
        <p:blipFill>
          <a:blip r:embed="rId3">
            <a:lum bright="-14000" contrast="26000"/>
          </a:blip>
          <a:srcRect/>
          <a:stretch>
            <a:fillRect/>
          </a:stretch>
        </p:blipFill>
        <p:spPr bwMode="auto">
          <a:xfrm>
            <a:off x="304800" y="838200"/>
            <a:ext cx="1582738" cy="1701800"/>
          </a:xfrm>
          <a:prstGeom prst="rect">
            <a:avLst/>
          </a:prstGeom>
          <a:noFill/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819400" y="228600"/>
            <a:ext cx="424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>
                <a:solidFill>
                  <a:srgbClr val="421387"/>
                </a:solidFill>
                <a:latin typeface="Tahoma" pitchFamily="34" charset="0"/>
              </a:rPr>
              <a:t>Атав</a:t>
            </a:r>
            <a:r>
              <a:rPr kumimoji="0" lang="uk-UA" sz="3600" b="1">
                <a:solidFill>
                  <a:srgbClr val="421387"/>
                </a:solidFill>
                <a:latin typeface="Tahoma" pitchFamily="34" charset="0"/>
              </a:rPr>
              <a:t>і</a:t>
            </a:r>
            <a:r>
              <a:rPr kumimoji="0" lang="ru-RU" sz="3600" b="1">
                <a:solidFill>
                  <a:srgbClr val="421387"/>
                </a:solidFill>
                <a:latin typeface="Tahoma" pitchFamily="34" charset="0"/>
              </a:rPr>
              <a:t>зм</a:t>
            </a:r>
            <a:r>
              <a:rPr kumimoji="0" lang="uk-UA" sz="3600" b="1">
                <a:solidFill>
                  <a:srgbClr val="421387"/>
                </a:solidFill>
                <a:latin typeface="Tahoma" pitchFamily="34" charset="0"/>
              </a:rPr>
              <a:t>и</a:t>
            </a:r>
            <a:endParaRPr kumimoji="0" lang="en-US" sz="3600" b="1">
              <a:solidFill>
                <a:srgbClr val="421387"/>
              </a:solidFill>
              <a:latin typeface="Tahoma" pitchFamily="34" charset="0"/>
            </a:endParaRPr>
          </a:p>
        </p:txBody>
      </p:sp>
      <p:pic>
        <p:nvPicPr>
          <p:cNvPr id="20487" name="Picture 7" descr="Атавиз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581400"/>
            <a:ext cx="2465388" cy="2884488"/>
          </a:xfrm>
          <a:prstGeom prst="rect">
            <a:avLst/>
          </a:prstGeom>
          <a:noFill/>
        </p:spPr>
      </p:pic>
      <p:pic>
        <p:nvPicPr>
          <p:cNvPr id="20488" name="Picture 8" descr="Рисунок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914400"/>
            <a:ext cx="1573213" cy="5654675"/>
          </a:xfrm>
          <a:prstGeom prst="rect">
            <a:avLst/>
          </a:prstGeom>
          <a:noFill/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2116138" y="990600"/>
            <a:ext cx="52054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Від лат. </a:t>
            </a:r>
            <a:r>
              <a:rPr lang="en-US" sz="2400" b="1" i="1">
                <a:solidFill>
                  <a:srgbClr val="000066"/>
                </a:solidFill>
                <a:latin typeface="Arial" charset="0"/>
              </a:rPr>
              <a:t>atavis </a:t>
            </a:r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- предок – </a:t>
            </a:r>
          </a:p>
          <a:p>
            <a:pPr algn="ctr"/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прояв у окремих представників </a:t>
            </a:r>
          </a:p>
          <a:p>
            <a:pPr algn="ctr"/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виду рис, притаманних </a:t>
            </a:r>
          </a:p>
          <a:p>
            <a:pPr algn="ctr"/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їхнім предкам</a:t>
            </a:r>
            <a:endParaRPr lang="ru-RU" sz="2400" b="1" i="1">
              <a:solidFill>
                <a:srgbClr val="6600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kumimoji="0" lang="uk-UA" sz="4400" b="1" i="1">
                <a:solidFill>
                  <a:srgbClr val="000066"/>
                </a:solidFill>
                <a:latin typeface="Arial" charset="0"/>
              </a:rPr>
              <a:t>Чи знаєте ви, що </a:t>
            </a:r>
            <a:r>
              <a:rPr kumimoji="0" lang="ru-RU" sz="4400" b="1" i="1">
                <a:solidFill>
                  <a:srgbClr val="000066"/>
                </a:solidFill>
                <a:latin typeface="Arial" charset="0"/>
              </a:rPr>
              <a:t>…</a:t>
            </a:r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228600" y="1600200"/>
            <a:ext cx="87630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0" lang="ru-RU" sz="3200">
                <a:latin typeface="Arial" charset="0"/>
              </a:rPr>
              <a:t> </a:t>
            </a:r>
            <a:r>
              <a:rPr kumimoji="0" lang="ru-RU" sz="3200" b="1" i="1">
                <a:solidFill>
                  <a:srgbClr val="660066"/>
                </a:solidFill>
                <a:latin typeface="Arial" charset="0"/>
              </a:rPr>
              <a:t>10% </a:t>
            </a:r>
            <a:r>
              <a:rPr kumimoji="0" lang="uk-UA" sz="3200" b="1" i="1">
                <a:solidFill>
                  <a:srgbClr val="660066"/>
                </a:solidFill>
                <a:latin typeface="Arial" charset="0"/>
              </a:rPr>
              <a:t>хвороб людини</a:t>
            </a:r>
            <a:r>
              <a:rPr kumimoji="0" lang="ru-RU" sz="3200" b="1" i="1">
                <a:solidFill>
                  <a:srgbClr val="660066"/>
                </a:solidFill>
                <a:latin typeface="Arial" charset="0"/>
              </a:rPr>
              <a:t> </a:t>
            </a:r>
            <a:r>
              <a:rPr kumimoji="0" lang="uk-UA" sz="3200" b="1" i="1">
                <a:solidFill>
                  <a:srgbClr val="660066"/>
                </a:solidFill>
                <a:latin typeface="Arial" charset="0"/>
              </a:rPr>
              <a:t>зумовлені</a:t>
            </a:r>
            <a:r>
              <a:rPr kumimoji="0" lang="ru-RU" sz="3200" b="1" i="1">
                <a:solidFill>
                  <a:srgbClr val="660066"/>
                </a:solidFill>
                <a:latin typeface="Arial" charset="0"/>
              </a:rPr>
              <a:t> патолог</a:t>
            </a:r>
            <a:r>
              <a:rPr kumimoji="0" lang="uk-UA" sz="3200" b="1" i="1">
                <a:solidFill>
                  <a:srgbClr val="660066"/>
                </a:solidFill>
                <a:latin typeface="Arial" charset="0"/>
              </a:rPr>
              <a:t>ічн</a:t>
            </a:r>
            <a:r>
              <a:rPr kumimoji="0" lang="ru-RU" sz="3200" b="1" i="1">
                <a:solidFill>
                  <a:srgbClr val="660066"/>
                </a:solidFill>
                <a:latin typeface="Arial" charset="0"/>
              </a:rPr>
              <a:t>ими генами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0" lang="ru-RU" sz="3200" b="1" i="1">
                <a:solidFill>
                  <a:srgbClr val="660066"/>
                </a:solidFill>
                <a:latin typeface="Arial" charset="0"/>
              </a:rPr>
              <a:t> один из 150 ново</a:t>
            </a:r>
            <a:r>
              <a:rPr kumimoji="0" lang="uk-UA" sz="3200" b="1" i="1">
                <a:solidFill>
                  <a:srgbClr val="660066"/>
                </a:solidFill>
                <a:latin typeface="Arial" charset="0"/>
              </a:rPr>
              <a:t>на</a:t>
            </a:r>
            <a:r>
              <a:rPr kumimoji="0" lang="ru-RU" sz="3200" b="1" i="1">
                <a:solidFill>
                  <a:srgbClr val="660066"/>
                </a:solidFill>
                <a:latin typeface="Arial" charset="0"/>
              </a:rPr>
              <a:t>рожден</a:t>
            </a:r>
            <a:r>
              <a:rPr kumimoji="0" lang="uk-UA" sz="3200" b="1" i="1">
                <a:solidFill>
                  <a:srgbClr val="660066"/>
                </a:solidFill>
                <a:latin typeface="Arial" charset="0"/>
              </a:rPr>
              <a:t>и</a:t>
            </a:r>
            <a:r>
              <a:rPr kumimoji="0" lang="ru-RU" sz="3200" b="1" i="1">
                <a:solidFill>
                  <a:srgbClr val="660066"/>
                </a:solidFill>
                <a:latin typeface="Arial" charset="0"/>
              </a:rPr>
              <a:t>х </a:t>
            </a:r>
            <a:endParaRPr kumimoji="0" lang="uk-UA" sz="3200" b="1" i="1">
              <a:solidFill>
                <a:srgbClr val="660066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uk-UA" sz="3200" b="1" i="1">
                <a:solidFill>
                  <a:srgbClr val="660066"/>
                </a:solidFill>
                <a:latin typeface="Arial" charset="0"/>
              </a:rPr>
              <a:t>    має</a:t>
            </a:r>
            <a:r>
              <a:rPr kumimoji="0" lang="ru-RU" sz="3200" b="1" i="1">
                <a:solidFill>
                  <a:srgbClr val="660066"/>
                </a:solidFill>
                <a:latin typeface="Arial" charset="0"/>
              </a:rPr>
              <a:t> структурн</a:t>
            </a:r>
            <a:r>
              <a:rPr kumimoji="0" lang="uk-UA" sz="3200" b="1" i="1">
                <a:solidFill>
                  <a:srgbClr val="660066"/>
                </a:solidFill>
                <a:latin typeface="Arial" charset="0"/>
              </a:rPr>
              <a:t>і</a:t>
            </a:r>
            <a:r>
              <a:rPr kumimoji="0" lang="ru-RU" sz="3200" b="1" i="1">
                <a:solidFill>
                  <a:srgbClr val="660066"/>
                </a:solidFill>
                <a:latin typeface="Arial" charset="0"/>
              </a:rPr>
              <a:t> </a:t>
            </a:r>
            <a:r>
              <a:rPr kumimoji="0" lang="uk-UA" sz="3200" b="1" i="1">
                <a:solidFill>
                  <a:srgbClr val="660066"/>
                </a:solidFill>
                <a:latin typeface="Arial" charset="0"/>
              </a:rPr>
              <a:t>або</a:t>
            </a:r>
            <a:r>
              <a:rPr kumimoji="0" lang="ru-RU" sz="3200" b="1" i="1">
                <a:solidFill>
                  <a:srgbClr val="660066"/>
                </a:solidFill>
                <a:latin typeface="Arial" charset="0"/>
              </a:rPr>
              <a:t> числов</a:t>
            </a:r>
            <a:r>
              <a:rPr kumimoji="0" lang="uk-UA" sz="3200" b="1" i="1">
                <a:solidFill>
                  <a:srgbClr val="660066"/>
                </a:solidFill>
                <a:latin typeface="Arial" charset="0"/>
              </a:rPr>
              <a:t>і</a:t>
            </a:r>
            <a:r>
              <a:rPr kumimoji="0" lang="ru-RU" sz="3200" b="1" i="1">
                <a:solidFill>
                  <a:srgbClr val="660066"/>
                </a:solidFill>
                <a:latin typeface="Arial" charset="0"/>
              </a:rPr>
              <a:t> </a:t>
            </a:r>
            <a:endParaRPr kumimoji="0" lang="uk-UA" sz="3200" b="1" i="1">
              <a:solidFill>
                <a:srgbClr val="660066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uk-UA" sz="3200" b="1" i="1">
                <a:solidFill>
                  <a:srgbClr val="660066"/>
                </a:solidFill>
                <a:latin typeface="Arial" charset="0"/>
              </a:rPr>
              <a:t>    по</a:t>
            </a:r>
            <a:r>
              <a:rPr kumimoji="0" lang="ru-RU" sz="3200" b="1" i="1">
                <a:solidFill>
                  <a:srgbClr val="660066"/>
                </a:solidFill>
                <a:latin typeface="Arial" charset="0"/>
              </a:rPr>
              <a:t>рушен</a:t>
            </a:r>
            <a:r>
              <a:rPr kumimoji="0" lang="uk-UA" sz="3200" b="1" i="1">
                <a:solidFill>
                  <a:srgbClr val="660066"/>
                </a:solidFill>
                <a:latin typeface="Arial" charset="0"/>
              </a:rPr>
              <a:t>н</a:t>
            </a:r>
            <a:r>
              <a:rPr kumimoji="0" lang="ru-RU" sz="3200" b="1" i="1">
                <a:solidFill>
                  <a:srgbClr val="660066"/>
                </a:solidFill>
                <a:latin typeface="Arial" charset="0"/>
              </a:rPr>
              <a:t>я хромосом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0" lang="ru-RU" sz="3200" b="1" i="1">
                <a:solidFill>
                  <a:srgbClr val="660066"/>
                </a:solidFill>
                <a:latin typeface="Arial" charset="0"/>
              </a:rPr>
              <a:t> одна из 10 гамет</a:t>
            </a:r>
            <a:r>
              <a:rPr kumimoji="0" lang="uk-UA" sz="3200" b="1" i="1">
                <a:solidFill>
                  <a:srgbClr val="660066"/>
                </a:solidFill>
                <a:latin typeface="Arial" charset="0"/>
              </a:rPr>
              <a:t> людини</a:t>
            </a:r>
            <a:r>
              <a:rPr kumimoji="0" lang="ru-RU" sz="3200" b="1" i="1">
                <a:solidFill>
                  <a:srgbClr val="660066"/>
                </a:solidFill>
                <a:latin typeface="Arial" charset="0"/>
              </a:rPr>
              <a:t> </a:t>
            </a:r>
            <a:endParaRPr kumimoji="0" lang="uk-UA" sz="3200" b="1" i="1">
              <a:solidFill>
                <a:srgbClr val="660066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uk-UA" sz="3200" b="1" i="1">
                <a:solidFill>
                  <a:srgbClr val="660066"/>
                </a:solidFill>
                <a:latin typeface="Arial" charset="0"/>
              </a:rPr>
              <a:t>    н</a:t>
            </a:r>
            <a:r>
              <a:rPr kumimoji="0" lang="ru-RU" sz="3200" b="1" i="1">
                <a:solidFill>
                  <a:srgbClr val="660066"/>
                </a:solidFill>
                <a:latin typeface="Arial" charset="0"/>
              </a:rPr>
              <a:t>ес</a:t>
            </a:r>
            <a:r>
              <a:rPr kumimoji="0" lang="uk-UA" sz="3200" b="1" i="1">
                <a:solidFill>
                  <a:srgbClr val="660066"/>
                </a:solidFill>
                <a:latin typeface="Arial" charset="0"/>
              </a:rPr>
              <a:t>е </a:t>
            </a:r>
            <a:r>
              <a:rPr kumimoji="0" lang="ru-RU" sz="3200" b="1" i="1">
                <a:solidFill>
                  <a:srgbClr val="660066"/>
                </a:solidFill>
                <a:latin typeface="Arial" charset="0"/>
              </a:rPr>
              <a:t>генетич</a:t>
            </a:r>
            <a:r>
              <a:rPr kumimoji="0" lang="uk-UA" sz="3200" b="1" i="1">
                <a:solidFill>
                  <a:srgbClr val="660066"/>
                </a:solidFill>
                <a:latin typeface="Arial" charset="0"/>
              </a:rPr>
              <a:t>ні</a:t>
            </a:r>
            <a:r>
              <a:rPr kumimoji="0" lang="ru-RU" sz="3200" b="1" i="1">
                <a:solidFill>
                  <a:srgbClr val="660066"/>
                </a:solidFill>
                <a:latin typeface="Arial" charset="0"/>
              </a:rPr>
              <a:t> </a:t>
            </a:r>
            <a:r>
              <a:rPr kumimoji="0" lang="uk-UA" sz="3200" b="1" i="1">
                <a:solidFill>
                  <a:srgbClr val="660066"/>
                </a:solidFill>
                <a:latin typeface="Arial" charset="0"/>
              </a:rPr>
              <a:t>по</a:t>
            </a:r>
            <a:r>
              <a:rPr kumimoji="0" lang="ru-RU" sz="3200" b="1" i="1">
                <a:solidFill>
                  <a:srgbClr val="660066"/>
                </a:solidFill>
                <a:latin typeface="Arial" charset="0"/>
              </a:rPr>
              <a:t>рушен</a:t>
            </a:r>
            <a:r>
              <a:rPr kumimoji="0" lang="uk-UA" sz="3200" b="1" i="1">
                <a:solidFill>
                  <a:srgbClr val="660066"/>
                </a:solidFill>
                <a:latin typeface="Arial" charset="0"/>
              </a:rPr>
              <a:t>н</a:t>
            </a:r>
            <a:r>
              <a:rPr kumimoji="0" lang="ru-RU" sz="3200" b="1" i="1">
                <a:solidFill>
                  <a:srgbClr val="660066"/>
                </a:solidFill>
                <a:latin typeface="Arial" charset="0"/>
              </a:rPr>
              <a:t>я</a:t>
            </a:r>
            <a:r>
              <a:rPr kumimoji="0" lang="ru-RU" sz="3200">
                <a:latin typeface="Arial" charset="0"/>
              </a:rPr>
              <a:t> </a:t>
            </a:r>
          </a:p>
        </p:txBody>
      </p:sp>
      <p:sp>
        <p:nvSpPr>
          <p:cNvPr id="167940" name="Rectangle 4" descr="C:\Users\Павленко\Pictures\Генетика\ДНК, хромос\27.jpg"/>
          <p:cNvSpPr>
            <a:spLocks noChangeArrowheads="1"/>
          </p:cNvSpPr>
          <p:nvPr/>
        </p:nvSpPr>
        <p:spPr bwMode="auto">
          <a:xfrm>
            <a:off x="6934200" y="3429000"/>
            <a:ext cx="2057400" cy="2286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 autoUpdateAnimBg="0"/>
      <p:bldP spid="16793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WordArt 2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7620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Спадкові хвороби крові</a:t>
            </a:r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152400" y="2057400"/>
            <a:ext cx="8839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uk-UA" sz="2400" b="1" i="1">
                <a:solidFill>
                  <a:srgbClr val="660066"/>
                </a:solidFill>
                <a:latin typeface="Arial" charset="0"/>
              </a:rPr>
              <a:t> 	Хвороба, що викликається рецесивним геном і пов</a:t>
            </a:r>
            <a:r>
              <a:rPr kumimoji="0" lang="en-US" sz="2400" b="1" i="1">
                <a:solidFill>
                  <a:srgbClr val="660066"/>
                </a:solidFill>
                <a:latin typeface="Arial" charset="0"/>
              </a:rPr>
              <a:t>’</a:t>
            </a:r>
            <a:r>
              <a:rPr kumimoji="0" lang="uk-UA" sz="2400" b="1" i="1">
                <a:solidFill>
                  <a:srgbClr val="660066"/>
                </a:solidFill>
                <a:latin typeface="Arial" charset="0"/>
              </a:rPr>
              <a:t>язана з порушенням зсідання крові. Вона супроводжується значними крововтратами. </a:t>
            </a:r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2667000" y="1347788"/>
            <a:ext cx="3759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uk-UA" sz="3200" b="1" i="1">
                <a:solidFill>
                  <a:srgbClr val="000066"/>
                </a:solidFill>
                <a:latin typeface="Arial" charset="0"/>
              </a:rPr>
              <a:t>Афібриногенемія</a:t>
            </a:r>
            <a:endParaRPr kumimoji="0" lang="ru-RU" sz="3200" b="1" i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82277" name="Rectangle 5" descr="C:\Users\Павленко\Pictures\Генетика\Кров\згусток з лейкоцитом.jpg"/>
          <p:cNvSpPr>
            <a:spLocks noChangeArrowheads="1"/>
          </p:cNvSpPr>
          <p:nvPr/>
        </p:nvSpPr>
        <p:spPr bwMode="auto">
          <a:xfrm>
            <a:off x="533400" y="3429000"/>
            <a:ext cx="2286000" cy="22098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2278" name="Rectangle 6" descr="C:\Users\Павленко\Pictures\Генетика\Кров\згусток пыд мыкрос.jpg"/>
          <p:cNvSpPr>
            <a:spLocks noChangeArrowheads="1"/>
          </p:cNvSpPr>
          <p:nvPr/>
        </p:nvSpPr>
        <p:spPr bwMode="auto">
          <a:xfrm>
            <a:off x="3429000" y="3810000"/>
            <a:ext cx="2362200" cy="23622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2279" name="Rectangle 7" descr="C:\Users\Павленко\Pictures\Генетика\Кров\Форм згустка.jpg"/>
          <p:cNvSpPr>
            <a:spLocks noChangeArrowheads="1"/>
          </p:cNvSpPr>
          <p:nvPr/>
        </p:nvSpPr>
        <p:spPr bwMode="auto">
          <a:xfrm>
            <a:off x="6324600" y="4191000"/>
            <a:ext cx="2286000" cy="24384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WordArt 2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8001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Спадкові хвороби очей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304800" y="1981200"/>
            <a:ext cx="8534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uk-UA" sz="2400" b="1" i="1">
                <a:solidFill>
                  <a:srgbClr val="660066"/>
                </a:solidFill>
              </a:rPr>
              <a:t>     Викликається домінантним геном, який порушує правильне переломлення пучка променів рогівкою та кришталиком. Хворі можуть бачити предмети лише в одній площині. </a:t>
            </a:r>
          </a:p>
          <a:p>
            <a:r>
              <a:rPr kumimoji="0" lang="uk-UA" sz="2400" b="1" i="1">
                <a:solidFill>
                  <a:srgbClr val="660066"/>
                </a:solidFill>
              </a:rPr>
              <a:t>     Виправити таке захворювання у молодому віці можливо окулярями.</a:t>
            </a:r>
            <a:endParaRPr kumimoji="0" lang="ru-RU" sz="2400" b="1" i="1">
              <a:solidFill>
                <a:srgbClr val="660066"/>
              </a:solidFill>
            </a:endParaRP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1828800" y="12954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0" lang="uk-UA" sz="3200" b="1" i="1">
                <a:solidFill>
                  <a:schemeClr val="accent2"/>
                </a:solidFill>
                <a:latin typeface="Arial" charset="0"/>
              </a:rPr>
              <a:t>Астигматизм</a:t>
            </a:r>
            <a:endParaRPr kumimoji="0" lang="ru-RU" sz="3200" b="1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95590" name="Rectangle 6" descr="C:\Users\Павленко\Pictures\Генетика\Astigmatism.jpg"/>
          <p:cNvSpPr>
            <a:spLocks noChangeArrowheads="1"/>
          </p:cNvSpPr>
          <p:nvPr/>
        </p:nvSpPr>
        <p:spPr bwMode="auto">
          <a:xfrm>
            <a:off x="381000" y="4724400"/>
            <a:ext cx="2362200" cy="1905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5591" name="Rectangle 7" descr="C:\Users\Павленко\Pictures\Генетика\astigmatism-correction.jpg"/>
          <p:cNvSpPr>
            <a:spLocks noChangeArrowheads="1"/>
          </p:cNvSpPr>
          <p:nvPr/>
        </p:nvSpPr>
        <p:spPr bwMode="auto">
          <a:xfrm>
            <a:off x="3352800" y="4495800"/>
            <a:ext cx="2438400" cy="19812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5592" name="Rectangle 8" descr="C:\Users\Павленко\Pictures\Генетика\astigmat.jpg"/>
          <p:cNvSpPr>
            <a:spLocks noChangeArrowheads="1"/>
          </p:cNvSpPr>
          <p:nvPr/>
        </p:nvSpPr>
        <p:spPr bwMode="auto">
          <a:xfrm>
            <a:off x="6400800" y="4724400"/>
            <a:ext cx="2590800" cy="19050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WordArt 2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8001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Спадкові хвороби очей</a:t>
            </a:r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1828800" y="12954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0" lang="uk-UA" sz="3200" b="1" i="1">
                <a:solidFill>
                  <a:schemeClr val="accent2"/>
                </a:solidFill>
                <a:latin typeface="Arial" charset="0"/>
              </a:rPr>
              <a:t>Кімеролопія</a:t>
            </a:r>
            <a:endParaRPr kumimoji="0" lang="ru-RU" sz="3200" b="1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304800" y="1981200"/>
            <a:ext cx="8534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uk-UA" sz="2400" b="1" i="1">
                <a:solidFill>
                  <a:srgbClr val="660066"/>
                </a:solidFill>
              </a:rPr>
              <a:t>     Хвороба викликається домінантним геном, при чому порушується сутінковий зір. Виникають зміни у сітківці. Носить назву “куряча сліпота”. </a:t>
            </a:r>
          </a:p>
          <a:p>
            <a:r>
              <a:rPr kumimoji="0" lang="uk-UA" sz="2400" b="1" i="1">
                <a:solidFill>
                  <a:srgbClr val="660066"/>
                </a:solidFill>
              </a:rPr>
              <a:t>     Виникає з дитячого віку. </a:t>
            </a:r>
            <a:endParaRPr kumimoji="0" lang="ru-RU" sz="2400" b="1" i="1">
              <a:solidFill>
                <a:srgbClr val="660066"/>
              </a:solidFill>
            </a:endParaRPr>
          </a:p>
        </p:txBody>
      </p:sp>
      <p:sp>
        <p:nvSpPr>
          <p:cNvPr id="196613" name="Rectangle 5" descr="C:\Users\Павленко\Pictures\Генетика\гемералопыя.jpg"/>
          <p:cNvSpPr>
            <a:spLocks noChangeArrowheads="1"/>
          </p:cNvSpPr>
          <p:nvPr/>
        </p:nvSpPr>
        <p:spPr bwMode="auto">
          <a:xfrm>
            <a:off x="1066800" y="3810000"/>
            <a:ext cx="3124200" cy="2667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6614" name="Rectangle 6" descr="C:\Users\Павленко\Pictures\Генетика\153836.jpg"/>
          <p:cNvSpPr>
            <a:spLocks noChangeArrowheads="1"/>
          </p:cNvSpPr>
          <p:nvPr/>
        </p:nvSpPr>
        <p:spPr bwMode="auto">
          <a:xfrm>
            <a:off x="5257800" y="3733800"/>
            <a:ext cx="3200400" cy="26670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WordArt 2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8001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Спадкові хвороби очей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228600" y="13716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0" lang="uk-UA" sz="3200" b="1" i="1">
                <a:solidFill>
                  <a:schemeClr val="accent2"/>
                </a:solidFill>
                <a:latin typeface="Arial" charset="0"/>
              </a:rPr>
              <a:t>Катаракта</a:t>
            </a:r>
            <a:endParaRPr kumimoji="0" lang="ru-RU" sz="3200" b="1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228600" y="2133600"/>
            <a:ext cx="3327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uk-UA" sz="2400" b="1" i="1">
                <a:solidFill>
                  <a:srgbClr val="660066"/>
                </a:solidFill>
              </a:rPr>
              <a:t>Хвороба викликається </a:t>
            </a:r>
          </a:p>
          <a:p>
            <a:r>
              <a:rPr kumimoji="0" lang="uk-UA" sz="2400" b="1" i="1">
                <a:solidFill>
                  <a:srgbClr val="660066"/>
                </a:solidFill>
              </a:rPr>
              <a:t>домінантним геном. </a:t>
            </a:r>
          </a:p>
          <a:p>
            <a:r>
              <a:rPr kumimoji="0" lang="uk-UA" sz="2400" b="1" i="1">
                <a:solidFill>
                  <a:srgbClr val="660066"/>
                </a:solidFill>
              </a:rPr>
              <a:t>В результаті виникає</a:t>
            </a:r>
          </a:p>
          <a:p>
            <a:r>
              <a:rPr kumimoji="0" lang="uk-UA" sz="2400" b="1" i="1">
                <a:solidFill>
                  <a:srgbClr val="660066"/>
                </a:solidFill>
              </a:rPr>
              <a:t>помутніння рогівки</a:t>
            </a:r>
          </a:p>
          <a:p>
            <a:r>
              <a:rPr kumimoji="0" lang="uk-UA" sz="2400" b="1" i="1">
                <a:solidFill>
                  <a:srgbClr val="660066"/>
                </a:solidFill>
              </a:rPr>
              <a:t>та кришталика.</a:t>
            </a:r>
            <a:endParaRPr kumimoji="0" lang="ru-RU" sz="2400" b="1" i="1">
              <a:solidFill>
                <a:srgbClr val="660066"/>
              </a:solidFill>
            </a:endParaRPr>
          </a:p>
        </p:txBody>
      </p:sp>
      <p:sp>
        <p:nvSpPr>
          <p:cNvPr id="197637" name="Rectangle 5" descr="C:\Users\Павленко\Pictures\Генетика\cataract2jpg.jpg"/>
          <p:cNvSpPr>
            <a:spLocks noChangeArrowheads="1"/>
          </p:cNvSpPr>
          <p:nvPr/>
        </p:nvSpPr>
        <p:spPr bwMode="auto">
          <a:xfrm>
            <a:off x="2362200" y="4191000"/>
            <a:ext cx="1752600" cy="14478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7638" name="Rectangle 6"/>
          <p:cNvSpPr>
            <a:spLocks noChangeArrowheads="1"/>
          </p:cNvSpPr>
          <p:nvPr/>
        </p:nvSpPr>
        <p:spPr bwMode="auto">
          <a:xfrm>
            <a:off x="4648200" y="12954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0" lang="uk-UA" sz="3200" b="1" i="1">
                <a:solidFill>
                  <a:schemeClr val="accent2"/>
                </a:solidFill>
                <a:latin typeface="Arial" charset="0"/>
              </a:rPr>
              <a:t>Глаукома</a:t>
            </a:r>
            <a:endParaRPr kumimoji="0" lang="ru-RU" sz="3200" b="1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97639" name="Rectangle 7"/>
          <p:cNvSpPr>
            <a:spLocks noChangeArrowheads="1"/>
          </p:cNvSpPr>
          <p:nvPr/>
        </p:nvSpPr>
        <p:spPr bwMode="auto">
          <a:xfrm>
            <a:off x="4648200" y="1905000"/>
            <a:ext cx="34813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uk-UA" sz="2400" b="1" i="1">
                <a:solidFill>
                  <a:srgbClr val="660066"/>
                </a:solidFill>
              </a:rPr>
              <a:t>Хвороба викликається </a:t>
            </a:r>
          </a:p>
          <a:p>
            <a:r>
              <a:rPr kumimoji="0" lang="uk-UA" sz="2400" b="1" i="1">
                <a:solidFill>
                  <a:srgbClr val="660066"/>
                </a:solidFill>
              </a:rPr>
              <a:t>домінантним геном. </a:t>
            </a:r>
          </a:p>
          <a:p>
            <a:r>
              <a:rPr kumimoji="0" lang="uk-UA" sz="2400" b="1" i="1">
                <a:solidFill>
                  <a:srgbClr val="660066"/>
                </a:solidFill>
              </a:rPr>
              <a:t>Настає тому, що дуже</a:t>
            </a:r>
          </a:p>
          <a:p>
            <a:r>
              <a:rPr kumimoji="0" lang="uk-UA" sz="2400" b="1" i="1">
                <a:solidFill>
                  <a:srgbClr val="660066"/>
                </a:solidFill>
              </a:rPr>
              <a:t>часто підвищується </a:t>
            </a:r>
          </a:p>
          <a:p>
            <a:r>
              <a:rPr kumimoji="0" lang="uk-UA" sz="2400" b="1" i="1">
                <a:solidFill>
                  <a:srgbClr val="660066"/>
                </a:solidFill>
              </a:rPr>
              <a:t>внутрішньоочний</a:t>
            </a:r>
          </a:p>
          <a:p>
            <a:r>
              <a:rPr kumimoji="0" lang="uk-UA" sz="2400" b="1" i="1">
                <a:solidFill>
                  <a:srgbClr val="660066"/>
                </a:solidFill>
              </a:rPr>
              <a:t>тиск. Вражає одне око, </a:t>
            </a:r>
          </a:p>
          <a:p>
            <a:r>
              <a:rPr kumimoji="0" lang="uk-UA" sz="2400" b="1" i="1">
                <a:solidFill>
                  <a:srgbClr val="660066"/>
                </a:solidFill>
              </a:rPr>
              <a:t>потім інше.</a:t>
            </a:r>
            <a:endParaRPr kumimoji="0" lang="ru-RU" sz="2400" b="1" i="1">
              <a:solidFill>
                <a:srgbClr val="660066"/>
              </a:solidFill>
            </a:endParaRPr>
          </a:p>
        </p:txBody>
      </p:sp>
      <p:sp>
        <p:nvSpPr>
          <p:cNvPr id="197640" name="Rectangle 8"/>
          <p:cNvSpPr>
            <a:spLocks noChangeArrowheads="1"/>
          </p:cNvSpPr>
          <p:nvPr/>
        </p:nvSpPr>
        <p:spPr bwMode="auto">
          <a:xfrm>
            <a:off x="2133600" y="6172200"/>
            <a:ext cx="5256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0" lang="uk-UA" sz="2400" b="1" i="1">
                <a:solidFill>
                  <a:srgbClr val="660066"/>
                </a:solidFill>
              </a:rPr>
              <a:t> Ці хвороби людей старшого віку</a:t>
            </a:r>
            <a:endParaRPr kumimoji="0" lang="ru-RU" sz="2400" b="1" i="1">
              <a:solidFill>
                <a:srgbClr val="660066"/>
              </a:solidFill>
            </a:endParaRPr>
          </a:p>
        </p:txBody>
      </p:sp>
      <p:sp>
        <p:nvSpPr>
          <p:cNvPr id="197641" name="Rectangle 9" descr="C:\Users\Павленко\Pictures\Генетика\glauk2.jpg"/>
          <p:cNvSpPr>
            <a:spLocks noChangeArrowheads="1"/>
          </p:cNvSpPr>
          <p:nvPr/>
        </p:nvSpPr>
        <p:spPr bwMode="auto">
          <a:xfrm>
            <a:off x="7010400" y="4419600"/>
            <a:ext cx="1828800" cy="14478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7642" name="Rectangle 10" descr="C:\Users\Павленко\Pictures\Генетика\eye_kataract.jpg"/>
          <p:cNvSpPr>
            <a:spLocks noChangeArrowheads="1"/>
          </p:cNvSpPr>
          <p:nvPr/>
        </p:nvSpPr>
        <p:spPr bwMode="auto">
          <a:xfrm>
            <a:off x="381000" y="5029200"/>
            <a:ext cx="1600200" cy="12954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7643" name="Rectangle 11" descr="C:\Users\Павленко\Pictures\Генетика\stati_glaukoma_120_2.jpg"/>
          <p:cNvSpPr>
            <a:spLocks noChangeArrowheads="1"/>
          </p:cNvSpPr>
          <p:nvPr/>
        </p:nvSpPr>
        <p:spPr bwMode="auto">
          <a:xfrm>
            <a:off x="4876800" y="4800600"/>
            <a:ext cx="1447800" cy="1143000"/>
          </a:xfrm>
          <a:prstGeom prst="rect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WordArt 2050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8001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Спадкові аномалії кінцівок</a:t>
            </a:r>
          </a:p>
        </p:txBody>
      </p:sp>
      <p:sp>
        <p:nvSpPr>
          <p:cNvPr id="198659" name="Rectangle 2051"/>
          <p:cNvSpPr>
            <a:spLocks noChangeArrowheads="1"/>
          </p:cNvSpPr>
          <p:nvPr/>
        </p:nvSpPr>
        <p:spPr bwMode="auto">
          <a:xfrm>
            <a:off x="5257800" y="14478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0" lang="uk-UA" sz="3200" b="1" i="1">
                <a:solidFill>
                  <a:schemeClr val="accent2"/>
                </a:solidFill>
                <a:latin typeface="Arial" charset="0"/>
              </a:rPr>
              <a:t>Синдактилія</a:t>
            </a:r>
            <a:endParaRPr kumimoji="0" lang="ru-RU" sz="3200" b="1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98660" name="Rectangle 2052"/>
          <p:cNvSpPr>
            <a:spLocks noChangeArrowheads="1"/>
          </p:cNvSpPr>
          <p:nvPr/>
        </p:nvSpPr>
        <p:spPr bwMode="auto">
          <a:xfrm>
            <a:off x="533400" y="1676400"/>
            <a:ext cx="403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0" lang="uk-UA" sz="3200" b="1" i="1">
                <a:solidFill>
                  <a:schemeClr val="accent2"/>
                </a:solidFill>
                <a:latin typeface="Arial" charset="0"/>
              </a:rPr>
              <a:t>Арахнодактилія</a:t>
            </a:r>
            <a:endParaRPr kumimoji="0" lang="ru-RU" sz="3200" b="1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98661" name="Rectangle 2053" descr="C:\Users\Павленко\Pictures\Генетика\синдактил всех пальцев.jpg"/>
          <p:cNvSpPr>
            <a:spLocks noChangeArrowheads="1"/>
          </p:cNvSpPr>
          <p:nvPr/>
        </p:nvSpPr>
        <p:spPr bwMode="auto">
          <a:xfrm>
            <a:off x="5257800" y="3581400"/>
            <a:ext cx="1828800" cy="23622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8662" name="Rectangle 2054" descr="C:\Users\Павленко\Pictures\Генетика\синдактилия.jpg"/>
          <p:cNvSpPr>
            <a:spLocks noChangeArrowheads="1"/>
          </p:cNvSpPr>
          <p:nvPr/>
        </p:nvSpPr>
        <p:spPr bwMode="auto">
          <a:xfrm>
            <a:off x="7315200" y="3276600"/>
            <a:ext cx="1524000" cy="22098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8663" name="Rectangle 2055" descr="C:\Users\Павленко\Pictures\Генетика\арахнодактил.jpg"/>
          <p:cNvSpPr>
            <a:spLocks noChangeArrowheads="1"/>
          </p:cNvSpPr>
          <p:nvPr/>
        </p:nvSpPr>
        <p:spPr bwMode="auto">
          <a:xfrm>
            <a:off x="381000" y="4800600"/>
            <a:ext cx="1981200" cy="15240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8664" name="Rectangle 2056" descr="C:\Users\Павленко\Pictures\Генетика\арахнод.jpg"/>
          <p:cNvSpPr>
            <a:spLocks noChangeArrowheads="1"/>
          </p:cNvSpPr>
          <p:nvPr/>
        </p:nvSpPr>
        <p:spPr bwMode="auto">
          <a:xfrm>
            <a:off x="2743200" y="3352800"/>
            <a:ext cx="1447800" cy="18288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8665" name="Rectangle 2057" descr="C:\Users\Павленко\Pictures\Генетика\Спадкові хвороби\Кінцівки\29636_pub.jpg"/>
          <p:cNvSpPr>
            <a:spLocks noChangeArrowheads="1"/>
          </p:cNvSpPr>
          <p:nvPr/>
        </p:nvSpPr>
        <p:spPr bwMode="auto">
          <a:xfrm>
            <a:off x="7239000" y="5715000"/>
            <a:ext cx="1295400" cy="838200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8666" name="Rectangle 2058"/>
          <p:cNvSpPr>
            <a:spLocks noChangeArrowheads="1"/>
          </p:cNvSpPr>
          <p:nvPr/>
        </p:nvSpPr>
        <p:spPr bwMode="auto">
          <a:xfrm>
            <a:off x="152400" y="2362200"/>
            <a:ext cx="4876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uk-UA" sz="2400" b="1" i="1">
                <a:solidFill>
                  <a:srgbClr val="660066"/>
                </a:solidFill>
              </a:rPr>
              <a:t>Павучі пальці. Кисть видовжена,</a:t>
            </a:r>
          </a:p>
          <a:p>
            <a:r>
              <a:rPr kumimoji="0" lang="uk-UA" sz="2400" b="1" i="1">
                <a:solidFill>
                  <a:srgbClr val="660066"/>
                </a:solidFill>
              </a:rPr>
              <a:t>пальці довгі. Часто супроводжує-</a:t>
            </a:r>
          </a:p>
          <a:p>
            <a:r>
              <a:rPr kumimoji="0" lang="uk-UA" sz="2400" b="1" i="1">
                <a:solidFill>
                  <a:srgbClr val="660066"/>
                </a:solidFill>
              </a:rPr>
              <a:t>ться грижами і </a:t>
            </a:r>
          </a:p>
          <a:p>
            <a:r>
              <a:rPr kumimoji="0" lang="uk-UA" sz="2400" b="1" i="1">
                <a:solidFill>
                  <a:srgbClr val="660066"/>
                </a:solidFill>
              </a:rPr>
              <a:t>вивихом </a:t>
            </a:r>
          </a:p>
          <a:p>
            <a:r>
              <a:rPr kumimoji="0" lang="uk-UA" sz="2400" b="1" i="1">
                <a:solidFill>
                  <a:srgbClr val="660066"/>
                </a:solidFill>
              </a:rPr>
              <a:t>кришталика.</a:t>
            </a:r>
            <a:endParaRPr kumimoji="0" lang="ru-RU" sz="2400" b="1" i="1">
              <a:solidFill>
                <a:srgbClr val="660066"/>
              </a:solidFill>
            </a:endParaRPr>
          </a:p>
        </p:txBody>
      </p:sp>
      <p:sp>
        <p:nvSpPr>
          <p:cNvPr id="198667" name="Rectangle 2059"/>
          <p:cNvSpPr>
            <a:spLocks noChangeArrowheads="1"/>
          </p:cNvSpPr>
          <p:nvPr/>
        </p:nvSpPr>
        <p:spPr bwMode="auto">
          <a:xfrm>
            <a:off x="5791200" y="2286000"/>
            <a:ext cx="261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uk-UA" sz="2400" b="1" i="1">
                <a:solidFill>
                  <a:srgbClr val="660066"/>
                </a:solidFill>
              </a:rPr>
              <a:t>Зрощення пальців</a:t>
            </a:r>
          </a:p>
          <a:p>
            <a:r>
              <a:rPr kumimoji="0" lang="uk-UA" sz="2400" b="1" i="1">
                <a:solidFill>
                  <a:srgbClr val="660066"/>
                </a:solidFill>
              </a:rPr>
              <a:t>на руках і ногах.</a:t>
            </a:r>
            <a:endParaRPr kumimoji="0" lang="ru-RU" sz="2400" b="1" i="1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2057400" y="1447800"/>
            <a:ext cx="487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>
                <a:solidFill>
                  <a:schemeClr val="accent2"/>
                </a:solidFill>
                <a:latin typeface="Arial" charset="0"/>
              </a:rPr>
              <a:t>Синдром                     «Ко</a:t>
            </a:r>
            <a:r>
              <a:rPr lang="uk-UA" sz="3200" b="1" i="1">
                <a:solidFill>
                  <a:schemeClr val="accent2"/>
                </a:solidFill>
                <a:latin typeface="Arial" charset="0"/>
              </a:rPr>
              <a:t>тячого</a:t>
            </a:r>
            <a:r>
              <a:rPr lang="ru-RU" sz="3200" b="1" i="1">
                <a:solidFill>
                  <a:schemeClr val="accent2"/>
                </a:solidFill>
                <a:latin typeface="Arial" charset="0"/>
              </a:rPr>
              <a:t> крик</a:t>
            </a:r>
            <a:r>
              <a:rPr lang="uk-UA" sz="3200" b="1" i="1">
                <a:solidFill>
                  <a:schemeClr val="accent2"/>
                </a:solidFill>
                <a:latin typeface="Arial" charset="0"/>
              </a:rPr>
              <a:t>у</a:t>
            </a:r>
            <a:r>
              <a:rPr lang="ru-RU" sz="3200" b="1" i="1">
                <a:solidFill>
                  <a:schemeClr val="accent2"/>
                </a:solidFill>
                <a:latin typeface="Arial" charset="0"/>
              </a:rPr>
              <a:t>»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457200" y="3124200"/>
            <a:ext cx="79248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Хромосомна хвороба - зменшення </a:t>
            </a: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одного плеча хромосом</a:t>
            </a:r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и</a:t>
            </a: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 5 пар</a:t>
            </a:r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и</a:t>
            </a: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. </a:t>
            </a:r>
            <a:endParaRPr lang="ru-RU" sz="2400" b="1" i="1">
              <a:solidFill>
                <a:srgbClr val="660066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i="1">
                <a:solidFill>
                  <a:srgbClr val="660066"/>
                </a:solidFill>
              </a:rPr>
              <a:t> </a:t>
            </a: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Гл</a:t>
            </a:r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ибока розумова відсталість</a:t>
            </a:r>
            <a:endParaRPr lang="ru-RU" sz="2400" b="1" i="1">
              <a:solidFill>
                <a:srgbClr val="660066"/>
              </a:solidFill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 Множ</a:t>
            </a:r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инні</a:t>
            </a: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 аномал</a:t>
            </a:r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ії</a:t>
            </a: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 внутр</a:t>
            </a:r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ішніх</a:t>
            </a: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 органов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 Характерн</a:t>
            </a:r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и</a:t>
            </a: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й плач, </a:t>
            </a:r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що нагадує котячий крик</a:t>
            </a: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                                      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 В</a:t>
            </a:r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и</a:t>
            </a: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сока смертн</a:t>
            </a:r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сть </a:t>
            </a:r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в перший рік життя.</a:t>
            </a: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                                                     </a:t>
            </a:r>
          </a:p>
        </p:txBody>
      </p:sp>
      <p:sp>
        <p:nvSpPr>
          <p:cNvPr id="97287" name="WordArt 7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8001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Спадкова хвороба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utoUpdateAnimBg="0"/>
      <p:bldP spid="9728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WordArt 2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8001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Спадкові хвороби,</a:t>
            </a:r>
          </a:p>
          <a:p>
            <a:pPr algn="ctr"/>
            <a:r>
              <a:rPr lang="ru-RU" sz="3600" b="1" i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викликані нерозходженням</a:t>
            </a:r>
          </a:p>
          <a:p>
            <a:pPr algn="ctr"/>
            <a:r>
              <a:rPr lang="ru-RU" sz="3600" b="1" i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статевих хромосом</a:t>
            </a:r>
          </a:p>
        </p:txBody>
      </p:sp>
      <p:pic>
        <p:nvPicPr>
          <p:cNvPr id="205827" name="Picture 3" descr="Рисунок1"/>
          <p:cNvPicPr>
            <a:picLocks noChangeAspect="1" noChangeArrowheads="1"/>
          </p:cNvPicPr>
          <p:nvPr/>
        </p:nvPicPr>
        <p:blipFill>
          <a:blip r:embed="rId2">
            <a:lum bright="-4000" contrast="14000"/>
          </a:blip>
          <a:srcRect/>
          <a:stretch>
            <a:fillRect/>
          </a:stretch>
        </p:blipFill>
        <p:spPr bwMode="auto">
          <a:xfrm>
            <a:off x="152400" y="1600200"/>
            <a:ext cx="2590800" cy="5105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2971800" y="1371600"/>
            <a:ext cx="5410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  <a:latin typeface="Arial" charset="0"/>
              </a:rPr>
              <a:t>Синдром                     Шеришевс</a:t>
            </a:r>
            <a:r>
              <a:rPr lang="uk-UA" sz="2800" b="1" i="1">
                <a:solidFill>
                  <a:schemeClr val="accent2"/>
                </a:solidFill>
                <a:latin typeface="Arial" charset="0"/>
              </a:rPr>
              <a:t>ь</a:t>
            </a:r>
            <a:r>
              <a:rPr lang="ru-RU" sz="2800" b="1" i="1">
                <a:solidFill>
                  <a:schemeClr val="accent2"/>
                </a:solidFill>
                <a:latin typeface="Arial" charset="0"/>
              </a:rPr>
              <a:t>кого -  Тернера</a:t>
            </a:r>
          </a:p>
        </p:txBody>
      </p: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2895600" y="22860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2</a:t>
            </a:r>
            <a:r>
              <a:rPr lang="en-US" sz="2400" b="1" i="1">
                <a:solidFill>
                  <a:srgbClr val="660066"/>
                </a:solidFill>
                <a:latin typeface="Arial" charset="0"/>
              </a:rPr>
              <a:t>n = </a:t>
            </a: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45 хромосом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                                  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відсутня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одна 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статева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хромосома (Х0). 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Спостерігається у дівчаток</a:t>
            </a:r>
            <a:endParaRPr lang="ru-RU" sz="2000" b="1" i="1">
              <a:solidFill>
                <a:srgbClr val="660066"/>
              </a:solidFill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Порушення 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пропорц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й т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ла (низ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ь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кий р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ст, укороче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ні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ноги, широк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плеч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, коротка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 шия, схильність до ожиріння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) </a:t>
            </a:r>
            <a:endParaRPr lang="uk-UA" sz="2000" b="1" i="1">
              <a:solidFill>
                <a:srgbClr val="660066"/>
              </a:solidFill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 Розумова відсталість</a:t>
            </a:r>
            <a:endParaRPr lang="ru-RU" sz="2000" b="1" i="1">
              <a:solidFill>
                <a:srgbClr val="660066"/>
              </a:solidFill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Кр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и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ловидна 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шкірна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складка на ш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иї</a:t>
            </a:r>
            <a:endParaRPr lang="ru-RU" sz="2000" b="1" i="1">
              <a:solidFill>
                <a:srgbClr val="660066"/>
              </a:solidFill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Пороки внутр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ішні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х орган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в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Недорозвинутість статевих органів, б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е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зпліддя.</a:t>
            </a:r>
            <a:endParaRPr lang="ru-RU" sz="2000" b="1" i="1">
              <a:solidFill>
                <a:srgbClr val="6600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5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5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5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5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5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5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8" grpId="0" autoUpdateAnimBg="0"/>
      <p:bldP spid="20582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1" name="AutoShape 9"/>
          <p:cNvSpPr>
            <a:spLocks noChangeArrowheads="1"/>
          </p:cNvSpPr>
          <p:nvPr/>
        </p:nvSpPr>
        <p:spPr bwMode="auto">
          <a:xfrm flipH="1">
            <a:off x="3657600" y="609600"/>
            <a:ext cx="3048000" cy="2438400"/>
          </a:xfrm>
          <a:prstGeom prst="cloudCallout">
            <a:avLst>
              <a:gd name="adj1" fmla="val -43750"/>
              <a:gd name="adj2" fmla="val 70000"/>
            </a:avLst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7C8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85000" name="AutoShape 8"/>
          <p:cNvSpPr>
            <a:spLocks noChangeArrowheads="1"/>
          </p:cNvSpPr>
          <p:nvPr/>
        </p:nvSpPr>
        <p:spPr bwMode="auto">
          <a:xfrm>
            <a:off x="2438400" y="914400"/>
            <a:ext cx="3048000" cy="2438400"/>
          </a:xfrm>
          <a:prstGeom prst="cloudCallout">
            <a:avLst>
              <a:gd name="adj1" fmla="val -43750"/>
              <a:gd name="adj2" fmla="val 70000"/>
            </a:avLst>
          </a:pr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7C8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84996" name="Picture 4" descr="MA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311525"/>
            <a:ext cx="1158875" cy="3317875"/>
          </a:xfrm>
          <a:prstGeom prst="rect">
            <a:avLst/>
          </a:prstGeom>
          <a:noFill/>
        </p:spPr>
      </p:pic>
      <p:pic>
        <p:nvPicPr>
          <p:cNvPr id="84997" name="Picture 5" descr="WOMA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5250" y="3352800"/>
            <a:ext cx="1174750" cy="3200400"/>
          </a:xfrm>
          <a:prstGeom prst="rect">
            <a:avLst/>
          </a:prstGeom>
          <a:noFill/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4267200" y="4419600"/>
            <a:ext cx="1447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>
                <a:cs typeface="Times New Roman" charset="0"/>
              </a:rPr>
              <a:t>×</a:t>
            </a:r>
          </a:p>
        </p:txBody>
      </p:sp>
      <p:sp>
        <p:nvSpPr>
          <p:cNvPr id="84999" name="WordArt 7"/>
          <p:cNvSpPr>
            <a:spLocks noChangeArrowheads="1" noChangeShapeType="1" noTextEdit="1"/>
          </p:cNvSpPr>
          <p:nvPr/>
        </p:nvSpPr>
        <p:spPr bwMode="auto">
          <a:xfrm>
            <a:off x="4343400" y="3886200"/>
            <a:ext cx="762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7C8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?</a:t>
            </a:r>
          </a:p>
        </p:txBody>
      </p:sp>
      <p:sp>
        <p:nvSpPr>
          <p:cNvPr id="85002" name="Rectangle 10" descr="C:\Users\Павленко\Pictures\картинки для презент\15.Різні тварини\аист несет дитя.gif"/>
          <p:cNvSpPr>
            <a:spLocks noChangeArrowheads="1"/>
          </p:cNvSpPr>
          <p:nvPr/>
        </p:nvSpPr>
        <p:spPr bwMode="auto">
          <a:xfrm>
            <a:off x="3352800" y="990600"/>
            <a:ext cx="2590800" cy="22098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1" grpId="0" animBg="1" autoUpdateAnimBg="0"/>
      <p:bldP spid="85000" grpId="0" animBg="1" autoUpdateAnimBg="0"/>
      <p:bldP spid="8499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WordArt 2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8001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Спадкові хвороби,</a:t>
            </a:r>
          </a:p>
          <a:p>
            <a:pPr algn="ctr"/>
            <a:r>
              <a:rPr lang="ru-RU" sz="3600" b="1" i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викликані нерозходженням</a:t>
            </a:r>
          </a:p>
          <a:p>
            <a:pPr algn="ctr"/>
            <a:r>
              <a:rPr lang="ru-RU" sz="3600" b="1" i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статевих хромосом</a:t>
            </a:r>
          </a:p>
        </p:txBody>
      </p:sp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2895600" y="1524000"/>
            <a:ext cx="556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>
                <a:solidFill>
                  <a:srgbClr val="000066"/>
                </a:solidFill>
                <a:latin typeface="Arial" charset="0"/>
              </a:rPr>
              <a:t>Синдром Клайнфельтера</a:t>
            </a: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2438400" y="2209800"/>
            <a:ext cx="64770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2</a:t>
            </a:r>
            <a:r>
              <a:rPr lang="en-US" sz="2400" b="1" i="1">
                <a:solidFill>
                  <a:srgbClr val="660066"/>
                </a:solidFill>
                <a:latin typeface="Arial" charset="0"/>
              </a:rPr>
              <a:t>n = </a:t>
            </a: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4</a:t>
            </a:r>
            <a:r>
              <a:rPr lang="en-US" sz="2400" b="1" i="1">
                <a:solidFill>
                  <a:srgbClr val="660066"/>
                </a:solidFill>
                <a:latin typeface="Arial" charset="0"/>
              </a:rPr>
              <a:t>7</a:t>
            </a:r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,48,49</a:t>
            </a: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 хромосом –</a:t>
            </a:r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                           44 + ХХУ; 44 + ХХХУ; 44 +ХУУ; 44 + ХХУУ                    Спостерігається у хлопців</a:t>
            </a:r>
            <a:endParaRPr lang="ru-RU" sz="2400" b="1" i="1">
              <a:solidFill>
                <a:srgbClr val="660066"/>
              </a:solidFill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 В</a:t>
            </a:r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и</a:t>
            </a: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сокий р</a:t>
            </a:r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ст</a:t>
            </a:r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, порушення</a:t>
            </a: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 пропорц</a:t>
            </a:r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й т</a:t>
            </a:r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ла (д</a:t>
            </a:r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овгі</a:t>
            </a: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 к</a:t>
            </a:r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інцівки</a:t>
            </a: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, </a:t>
            </a:r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в</a:t>
            </a: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уз</a:t>
            </a:r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ь</a:t>
            </a: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ка грудна кл</a:t>
            </a:r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тка)</a:t>
            </a:r>
            <a:endParaRPr lang="uk-UA" sz="2400" b="1" i="1">
              <a:solidFill>
                <a:srgbClr val="660066"/>
              </a:solidFill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 Відсталість у розвитку</a:t>
            </a:r>
            <a:endParaRPr lang="ru-RU" sz="2400" b="1" i="1">
              <a:solidFill>
                <a:srgbClr val="660066"/>
              </a:solidFill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 </a:t>
            </a:r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Недорозвинутість статевої системи, б</a:t>
            </a: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е</a:t>
            </a:r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зпліддя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400" b="1" i="1">
                <a:solidFill>
                  <a:srgbClr val="660066"/>
                </a:solidFill>
                <a:latin typeface="Arial" charset="0"/>
              </a:rPr>
              <a:t> Жорстокі</a:t>
            </a:r>
            <a:endParaRPr lang="ru-RU" sz="2400" b="1" i="1">
              <a:solidFill>
                <a:srgbClr val="660066"/>
              </a:solidFill>
              <a:latin typeface="Arial" charset="0"/>
            </a:endParaRPr>
          </a:p>
        </p:txBody>
      </p:sp>
      <p:grpSp>
        <p:nvGrpSpPr>
          <p:cNvPr id="208901" name="Group 5"/>
          <p:cNvGrpSpPr>
            <a:grpSpLocks/>
          </p:cNvGrpSpPr>
          <p:nvPr/>
        </p:nvGrpSpPr>
        <p:grpSpPr bwMode="auto">
          <a:xfrm>
            <a:off x="228600" y="1295400"/>
            <a:ext cx="1752600" cy="5291138"/>
            <a:chOff x="528" y="27"/>
            <a:chExt cx="1200" cy="4293"/>
          </a:xfrm>
        </p:grpSpPr>
        <p:pic>
          <p:nvPicPr>
            <p:cNvPr id="208902" name="Picture 6" descr="Клайнфельтера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6" y="192"/>
              <a:ext cx="1104" cy="4128"/>
            </a:xfrm>
            <a:prstGeom prst="rect">
              <a:avLst/>
            </a:prstGeom>
            <a:noFill/>
          </p:spPr>
        </p:pic>
        <p:sp>
          <p:nvSpPr>
            <p:cNvPr id="208903" name="Freeform 7"/>
            <p:cNvSpPr>
              <a:spLocks/>
            </p:cNvSpPr>
            <p:nvPr/>
          </p:nvSpPr>
          <p:spPr bwMode="auto">
            <a:xfrm>
              <a:off x="689" y="27"/>
              <a:ext cx="902" cy="412"/>
            </a:xfrm>
            <a:custGeom>
              <a:avLst/>
              <a:gdLst/>
              <a:ahLst/>
              <a:cxnLst>
                <a:cxn ang="0">
                  <a:pos x="52" y="192"/>
                </a:cxn>
                <a:cxn ang="0">
                  <a:pos x="335" y="339"/>
                </a:cxn>
                <a:cxn ang="0">
                  <a:pos x="582" y="412"/>
                </a:cxn>
                <a:cxn ang="0">
                  <a:pos x="838" y="357"/>
                </a:cxn>
                <a:cxn ang="0">
                  <a:pos x="902" y="275"/>
                </a:cxn>
                <a:cxn ang="0">
                  <a:pos x="893" y="211"/>
                </a:cxn>
                <a:cxn ang="0">
                  <a:pos x="801" y="138"/>
                </a:cxn>
                <a:cxn ang="0">
                  <a:pos x="445" y="0"/>
                </a:cxn>
                <a:cxn ang="0">
                  <a:pos x="24" y="46"/>
                </a:cxn>
                <a:cxn ang="0">
                  <a:pos x="52" y="192"/>
                </a:cxn>
              </a:cxnLst>
              <a:rect l="0" t="0" r="r" b="b"/>
              <a:pathLst>
                <a:path w="902" h="412">
                  <a:moveTo>
                    <a:pt x="52" y="192"/>
                  </a:moveTo>
                  <a:cubicBezTo>
                    <a:pt x="113" y="286"/>
                    <a:pt x="233" y="314"/>
                    <a:pt x="335" y="339"/>
                  </a:cubicBezTo>
                  <a:cubicBezTo>
                    <a:pt x="411" y="384"/>
                    <a:pt x="498" y="385"/>
                    <a:pt x="582" y="412"/>
                  </a:cubicBezTo>
                  <a:cubicBezTo>
                    <a:pt x="691" y="404"/>
                    <a:pt x="745" y="393"/>
                    <a:pt x="838" y="357"/>
                  </a:cubicBezTo>
                  <a:cubicBezTo>
                    <a:pt x="900" y="295"/>
                    <a:pt x="885" y="327"/>
                    <a:pt x="902" y="275"/>
                  </a:cubicBezTo>
                  <a:cubicBezTo>
                    <a:pt x="899" y="254"/>
                    <a:pt x="900" y="231"/>
                    <a:pt x="893" y="211"/>
                  </a:cubicBezTo>
                  <a:cubicBezTo>
                    <a:pt x="877" y="168"/>
                    <a:pt x="836" y="156"/>
                    <a:pt x="801" y="138"/>
                  </a:cubicBezTo>
                  <a:cubicBezTo>
                    <a:pt x="685" y="79"/>
                    <a:pt x="571" y="35"/>
                    <a:pt x="445" y="0"/>
                  </a:cubicBezTo>
                  <a:cubicBezTo>
                    <a:pt x="239" y="7"/>
                    <a:pt x="183" y="7"/>
                    <a:pt x="24" y="46"/>
                  </a:cubicBezTo>
                  <a:cubicBezTo>
                    <a:pt x="0" y="120"/>
                    <a:pt x="4" y="131"/>
                    <a:pt x="52" y="19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208904" name="Picture 8" descr="Клайнфельтера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" y="240"/>
              <a:ext cx="1200" cy="49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autoUpdateAnimBg="0"/>
      <p:bldP spid="208900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Рисунок1"/>
          <p:cNvPicPr>
            <a:picLocks noChangeAspect="1" noChangeArrowheads="1"/>
          </p:cNvPicPr>
          <p:nvPr/>
        </p:nvPicPr>
        <p:blipFill>
          <a:blip r:embed="rId2">
            <a:lum bright="-10000" contrast="24000"/>
          </a:blip>
          <a:srcRect/>
          <a:stretch>
            <a:fillRect/>
          </a:stretch>
        </p:blipFill>
        <p:spPr bwMode="auto">
          <a:xfrm>
            <a:off x="304800" y="1676400"/>
            <a:ext cx="3417888" cy="4883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294" name="Rectangle 6"/>
          <p:cNvSpPr>
            <a:spLocks noGrp="1" noChangeArrowheads="1"/>
          </p:cNvSpPr>
          <p:nvPr>
            <p:ph idx="1"/>
          </p:nvPr>
        </p:nvSpPr>
        <p:spPr>
          <a:xfrm>
            <a:off x="3962400" y="2819400"/>
            <a:ext cx="4876800" cy="3352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endParaRPr kumimoji="1" lang="uk-UA" sz="2400" b="1" i="1">
              <a:solidFill>
                <a:srgbClr val="660066"/>
              </a:solidFill>
            </a:endParaRPr>
          </a:p>
          <a:p>
            <a:pPr>
              <a:lnSpc>
                <a:spcPct val="80000"/>
              </a:lnSpc>
            </a:pPr>
            <a:r>
              <a:rPr kumimoji="1" lang="ru-RU" sz="2000" b="1" i="1">
                <a:solidFill>
                  <a:srgbClr val="660066"/>
                </a:solidFill>
              </a:rPr>
              <a:t>Р</a:t>
            </a:r>
            <a:r>
              <a:rPr kumimoji="1" lang="uk-UA" sz="2000" b="1" i="1">
                <a:solidFill>
                  <a:srgbClr val="660066"/>
                </a:solidFill>
              </a:rPr>
              <a:t>ізка</a:t>
            </a:r>
            <a:r>
              <a:rPr kumimoji="1" lang="ru-RU" sz="2000" b="1" i="1">
                <a:solidFill>
                  <a:srgbClr val="660066"/>
                </a:solidFill>
              </a:rPr>
              <a:t> </a:t>
            </a:r>
            <a:r>
              <a:rPr kumimoji="1" lang="uk-UA" sz="2000" b="1" i="1">
                <a:solidFill>
                  <a:srgbClr val="660066"/>
                </a:solidFill>
              </a:rPr>
              <a:t>розумова</a:t>
            </a:r>
            <a:r>
              <a:rPr kumimoji="1" lang="ru-RU" sz="2000" b="1" i="1">
                <a:solidFill>
                  <a:srgbClr val="660066"/>
                </a:solidFill>
              </a:rPr>
              <a:t> </a:t>
            </a:r>
            <a:r>
              <a:rPr kumimoji="1" lang="uk-UA" sz="2000" b="1" i="1">
                <a:solidFill>
                  <a:srgbClr val="660066"/>
                </a:solidFill>
              </a:rPr>
              <a:t>відсталість</a:t>
            </a:r>
          </a:p>
          <a:p>
            <a:pPr>
              <a:lnSpc>
                <a:spcPct val="80000"/>
              </a:lnSpc>
            </a:pPr>
            <a:r>
              <a:rPr kumimoji="1" lang="uk-UA" sz="2000" b="1" i="1">
                <a:solidFill>
                  <a:srgbClr val="660066"/>
                </a:solidFill>
              </a:rPr>
              <a:t>Зменшення головного мозку</a:t>
            </a:r>
            <a:endParaRPr kumimoji="1" lang="ru-RU" sz="2000" b="1" i="1">
              <a:solidFill>
                <a:srgbClr val="660066"/>
              </a:solidFill>
            </a:endParaRPr>
          </a:p>
          <a:p>
            <a:pPr>
              <a:lnSpc>
                <a:spcPct val="80000"/>
              </a:lnSpc>
            </a:pPr>
            <a:r>
              <a:rPr kumimoji="1" lang="ru-RU" sz="2000" b="1" i="1">
                <a:solidFill>
                  <a:srgbClr val="660066"/>
                </a:solidFill>
              </a:rPr>
              <a:t>Расщепле</a:t>
            </a:r>
            <a:r>
              <a:rPr kumimoji="1" lang="uk-UA" sz="2000" b="1" i="1">
                <a:solidFill>
                  <a:srgbClr val="660066"/>
                </a:solidFill>
              </a:rPr>
              <a:t>ння</a:t>
            </a:r>
            <a:r>
              <a:rPr kumimoji="1" lang="ru-RU" sz="2000" b="1" i="1">
                <a:solidFill>
                  <a:srgbClr val="660066"/>
                </a:solidFill>
              </a:rPr>
              <a:t> верхн</a:t>
            </a:r>
            <a:r>
              <a:rPr kumimoji="1" lang="uk-UA" sz="2000" b="1" i="1">
                <a:solidFill>
                  <a:srgbClr val="660066"/>
                </a:solidFill>
              </a:rPr>
              <a:t>ьої</a:t>
            </a:r>
            <a:r>
              <a:rPr kumimoji="1" lang="ru-RU" sz="2000" b="1" i="1">
                <a:solidFill>
                  <a:srgbClr val="660066"/>
                </a:solidFill>
              </a:rPr>
              <a:t> губ</a:t>
            </a:r>
            <a:r>
              <a:rPr kumimoji="1" lang="uk-UA" sz="2000" b="1" i="1">
                <a:solidFill>
                  <a:srgbClr val="660066"/>
                </a:solidFill>
              </a:rPr>
              <a:t>и</a:t>
            </a:r>
            <a:r>
              <a:rPr kumimoji="1" lang="ru-RU" sz="2000" b="1" i="1">
                <a:solidFill>
                  <a:srgbClr val="660066"/>
                </a:solidFill>
              </a:rPr>
              <a:t> </a:t>
            </a:r>
            <a:r>
              <a:rPr kumimoji="1" lang="uk-UA" sz="2000" b="1" i="1">
                <a:solidFill>
                  <a:srgbClr val="660066"/>
                </a:solidFill>
              </a:rPr>
              <a:t>та</a:t>
            </a:r>
            <a:r>
              <a:rPr kumimoji="1" lang="ru-RU" sz="2000" b="1" i="1">
                <a:solidFill>
                  <a:srgbClr val="660066"/>
                </a:solidFill>
              </a:rPr>
              <a:t> </a:t>
            </a:r>
            <a:r>
              <a:rPr kumimoji="1" lang="uk-UA" sz="2000" b="1" i="1">
                <a:solidFill>
                  <a:srgbClr val="660066"/>
                </a:solidFill>
              </a:rPr>
              <a:t>піднебіння</a:t>
            </a:r>
            <a:endParaRPr kumimoji="1" lang="ru-RU" sz="2000" b="1" i="1">
              <a:solidFill>
                <a:srgbClr val="660066"/>
              </a:solidFill>
            </a:endParaRPr>
          </a:p>
          <a:p>
            <a:pPr>
              <a:lnSpc>
                <a:spcPct val="80000"/>
              </a:lnSpc>
            </a:pPr>
            <a:r>
              <a:rPr kumimoji="1" lang="ru-RU" sz="2000" b="1" i="1">
                <a:solidFill>
                  <a:srgbClr val="660066"/>
                </a:solidFill>
              </a:rPr>
              <a:t>Аномал</a:t>
            </a:r>
            <a:r>
              <a:rPr kumimoji="1" lang="uk-UA" sz="2000" b="1" i="1">
                <a:solidFill>
                  <a:srgbClr val="660066"/>
                </a:solidFill>
              </a:rPr>
              <a:t>ії</a:t>
            </a:r>
            <a:r>
              <a:rPr kumimoji="1" lang="ru-RU" sz="2000" b="1" i="1">
                <a:solidFill>
                  <a:srgbClr val="660066"/>
                </a:solidFill>
              </a:rPr>
              <a:t> </a:t>
            </a:r>
            <a:r>
              <a:rPr kumimoji="1" lang="uk-UA" sz="2000" b="1" i="1">
                <a:solidFill>
                  <a:srgbClr val="660066"/>
                </a:solidFill>
              </a:rPr>
              <a:t>оч</a:t>
            </a:r>
            <a:r>
              <a:rPr kumimoji="1" lang="ru-RU" sz="2000" b="1" i="1">
                <a:solidFill>
                  <a:srgbClr val="660066"/>
                </a:solidFill>
              </a:rPr>
              <a:t>ного ябл</a:t>
            </a:r>
            <a:r>
              <a:rPr kumimoji="1" lang="uk-UA" sz="2000" b="1" i="1">
                <a:solidFill>
                  <a:srgbClr val="660066"/>
                </a:solidFill>
              </a:rPr>
              <a:t>у</a:t>
            </a:r>
            <a:r>
              <a:rPr kumimoji="1" lang="ru-RU" sz="2000" b="1" i="1">
                <a:solidFill>
                  <a:srgbClr val="660066"/>
                </a:solidFill>
              </a:rPr>
              <a:t>ка</a:t>
            </a:r>
          </a:p>
          <a:p>
            <a:pPr>
              <a:lnSpc>
                <a:spcPct val="80000"/>
              </a:lnSpc>
            </a:pPr>
            <a:r>
              <a:rPr kumimoji="1" lang="ru-RU" sz="2000" b="1" i="1">
                <a:solidFill>
                  <a:srgbClr val="660066"/>
                </a:solidFill>
              </a:rPr>
              <a:t>П</a:t>
            </a:r>
            <a:r>
              <a:rPr kumimoji="1" lang="uk-UA" sz="2000" b="1" i="1">
                <a:solidFill>
                  <a:srgbClr val="660066"/>
                </a:solidFill>
              </a:rPr>
              <a:t>ідвищена</a:t>
            </a:r>
            <a:r>
              <a:rPr kumimoji="1" lang="ru-RU" sz="2000" b="1" i="1">
                <a:solidFill>
                  <a:srgbClr val="660066"/>
                </a:solidFill>
              </a:rPr>
              <a:t> г</a:t>
            </a:r>
            <a:r>
              <a:rPr kumimoji="1" lang="uk-UA" sz="2000" b="1" i="1">
                <a:solidFill>
                  <a:srgbClr val="660066"/>
                </a:solidFill>
              </a:rPr>
              <a:t>нучкі</a:t>
            </a:r>
            <a:r>
              <a:rPr kumimoji="1" lang="ru-RU" sz="2000" b="1" i="1">
                <a:solidFill>
                  <a:srgbClr val="660066"/>
                </a:solidFill>
              </a:rPr>
              <a:t>сть су</a:t>
            </a:r>
            <a:r>
              <a:rPr kumimoji="1" lang="uk-UA" sz="2000" b="1" i="1">
                <a:solidFill>
                  <a:srgbClr val="660066"/>
                </a:solidFill>
              </a:rPr>
              <a:t>глобів</a:t>
            </a:r>
            <a:endParaRPr kumimoji="1" lang="ru-RU" sz="2000" b="1" i="1">
              <a:solidFill>
                <a:srgbClr val="660066"/>
              </a:solidFill>
            </a:endParaRPr>
          </a:p>
          <a:p>
            <a:pPr>
              <a:lnSpc>
                <a:spcPct val="80000"/>
              </a:lnSpc>
            </a:pPr>
            <a:r>
              <a:rPr kumimoji="1" lang="ru-RU" sz="2000" b="1" i="1">
                <a:solidFill>
                  <a:srgbClr val="660066"/>
                </a:solidFill>
              </a:rPr>
              <a:t>Пол</a:t>
            </a:r>
            <a:r>
              <a:rPr kumimoji="1" lang="uk-UA" sz="2000" b="1" i="1">
                <a:solidFill>
                  <a:srgbClr val="660066"/>
                </a:solidFill>
              </a:rPr>
              <a:t>і</a:t>
            </a:r>
            <a:r>
              <a:rPr kumimoji="1" lang="ru-RU" sz="2000" b="1" i="1">
                <a:solidFill>
                  <a:srgbClr val="660066"/>
                </a:solidFill>
              </a:rPr>
              <a:t>дактил</a:t>
            </a:r>
            <a:r>
              <a:rPr kumimoji="1" lang="uk-UA" sz="2000" b="1" i="1">
                <a:solidFill>
                  <a:srgbClr val="660066"/>
                </a:solidFill>
              </a:rPr>
              <a:t>і</a:t>
            </a:r>
            <a:r>
              <a:rPr kumimoji="1" lang="ru-RU" sz="2000" b="1" i="1">
                <a:solidFill>
                  <a:srgbClr val="660066"/>
                </a:solidFill>
              </a:rPr>
              <a:t>я</a:t>
            </a:r>
          </a:p>
          <a:p>
            <a:pPr>
              <a:lnSpc>
                <a:spcPct val="80000"/>
              </a:lnSpc>
            </a:pPr>
            <a:r>
              <a:rPr kumimoji="1" lang="ru-RU" sz="2000" b="1" i="1">
                <a:solidFill>
                  <a:srgbClr val="660066"/>
                </a:solidFill>
              </a:rPr>
              <a:t>В</a:t>
            </a:r>
            <a:r>
              <a:rPr kumimoji="1" lang="uk-UA" sz="2000" b="1" i="1">
                <a:solidFill>
                  <a:srgbClr val="660066"/>
                </a:solidFill>
              </a:rPr>
              <a:t>и</a:t>
            </a:r>
            <a:r>
              <a:rPr kumimoji="1" lang="ru-RU" sz="2000" b="1" i="1">
                <a:solidFill>
                  <a:srgbClr val="660066"/>
                </a:solidFill>
              </a:rPr>
              <a:t>сока смертн</a:t>
            </a:r>
            <a:r>
              <a:rPr kumimoji="1" lang="uk-UA" sz="2000" b="1" i="1">
                <a:solidFill>
                  <a:srgbClr val="660066"/>
                </a:solidFill>
              </a:rPr>
              <a:t>і</a:t>
            </a:r>
            <a:r>
              <a:rPr kumimoji="1" lang="ru-RU" sz="2000" b="1" i="1">
                <a:solidFill>
                  <a:srgbClr val="660066"/>
                </a:solidFill>
              </a:rPr>
              <a:t>сть (в пер</a:t>
            </a:r>
            <a:r>
              <a:rPr kumimoji="1" lang="uk-UA" sz="2000" b="1" i="1">
                <a:solidFill>
                  <a:srgbClr val="660066"/>
                </a:solidFill>
              </a:rPr>
              <a:t>ши</a:t>
            </a:r>
            <a:r>
              <a:rPr kumimoji="1" lang="ru-RU" sz="2000" b="1" i="1">
                <a:solidFill>
                  <a:srgbClr val="660066"/>
                </a:solidFill>
              </a:rPr>
              <a:t>й </a:t>
            </a:r>
            <a:r>
              <a:rPr kumimoji="1" lang="uk-UA" sz="2000" b="1" i="1">
                <a:solidFill>
                  <a:srgbClr val="660066"/>
                </a:solidFill>
              </a:rPr>
              <a:t>рік</a:t>
            </a:r>
            <a:r>
              <a:rPr kumimoji="1" lang="ru-RU" sz="2000" b="1" i="1">
                <a:solidFill>
                  <a:srgbClr val="660066"/>
                </a:solidFill>
              </a:rPr>
              <a:t> жи</a:t>
            </a:r>
            <a:r>
              <a:rPr kumimoji="1" lang="uk-UA" sz="2000" b="1" i="1">
                <a:solidFill>
                  <a:srgbClr val="660066"/>
                </a:solidFill>
              </a:rPr>
              <a:t>ття</a:t>
            </a:r>
            <a:r>
              <a:rPr kumimoji="1" lang="ru-RU" sz="2000" b="1" i="1">
                <a:solidFill>
                  <a:srgbClr val="660066"/>
                </a:solidFill>
              </a:rPr>
              <a:t> </a:t>
            </a:r>
            <a:r>
              <a:rPr kumimoji="1" lang="uk-UA" sz="2000" b="1" i="1">
                <a:solidFill>
                  <a:srgbClr val="660066"/>
                </a:solidFill>
              </a:rPr>
              <a:t>помирає</a:t>
            </a:r>
            <a:r>
              <a:rPr kumimoji="1" lang="ru-RU" sz="2000" b="1" i="1">
                <a:solidFill>
                  <a:srgbClr val="660066"/>
                </a:solidFill>
              </a:rPr>
              <a:t> 90% д</a:t>
            </a:r>
            <a:r>
              <a:rPr kumimoji="1" lang="uk-UA" sz="2000" b="1" i="1">
                <a:solidFill>
                  <a:srgbClr val="660066"/>
                </a:solidFill>
              </a:rPr>
              <a:t>і</a:t>
            </a:r>
            <a:r>
              <a:rPr kumimoji="1" lang="ru-RU" sz="2000" b="1" i="1">
                <a:solidFill>
                  <a:srgbClr val="660066"/>
                </a:solidFill>
              </a:rPr>
              <a:t>тей)</a:t>
            </a:r>
          </a:p>
          <a:p>
            <a:pPr>
              <a:lnSpc>
                <a:spcPct val="80000"/>
              </a:lnSpc>
            </a:pPr>
            <a:endParaRPr kumimoji="1" lang="ru-RU" sz="2000" b="1" i="1">
              <a:solidFill>
                <a:srgbClr val="660066"/>
              </a:solidFill>
            </a:endParaRPr>
          </a:p>
          <a:p>
            <a:pPr>
              <a:lnSpc>
                <a:spcPct val="80000"/>
              </a:lnSpc>
            </a:pPr>
            <a:endParaRPr lang="ru-RU" sz="200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267200" y="1676400"/>
            <a:ext cx="41148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>
                <a:solidFill>
                  <a:srgbClr val="000066"/>
                </a:solidFill>
                <a:latin typeface="Arial" charset="0"/>
              </a:rPr>
              <a:t>Синдром Патау</a:t>
            </a:r>
            <a:endParaRPr lang="uk-UA" sz="3200" b="1" i="1">
              <a:solidFill>
                <a:srgbClr val="000066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uk-UA" sz="2400" b="1" i="1">
                <a:solidFill>
                  <a:srgbClr val="000066"/>
                </a:solidFill>
                <a:latin typeface="Arial" charset="0"/>
              </a:rPr>
              <a:t>Нерозходження 13 пари</a:t>
            </a:r>
            <a:endParaRPr lang="ru-RU" sz="2400" b="1" i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300" name="WordArt 12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8001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Спадкові хвороби,</a:t>
            </a:r>
          </a:p>
          <a:p>
            <a:pPr algn="ctr"/>
            <a:r>
              <a:rPr lang="ru-RU" sz="3600" b="1" i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викликані нерозходженням</a:t>
            </a:r>
          </a:p>
          <a:p>
            <a:pPr algn="ctr"/>
            <a:r>
              <a:rPr lang="ru-RU" sz="3600" b="1" i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аутосом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utoUpdateAnimBg="0"/>
      <p:bldP spid="1229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7_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2438400" cy="24384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429000" y="1676400"/>
            <a:ext cx="5029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chemeClr val="accent2"/>
                </a:solidFill>
                <a:latin typeface="Arial" charset="0"/>
              </a:rPr>
              <a:t>   </a:t>
            </a:r>
            <a:r>
              <a:rPr lang="uk-UA" sz="3200" b="1" i="1">
                <a:solidFill>
                  <a:srgbClr val="000066"/>
                </a:solidFill>
                <a:latin typeface="Arial" charset="0"/>
              </a:rPr>
              <a:t>Хвороба</a:t>
            </a:r>
            <a:r>
              <a:rPr lang="ru-RU" sz="3200" b="1" i="1">
                <a:solidFill>
                  <a:srgbClr val="000066"/>
                </a:solidFill>
                <a:latin typeface="Arial" charset="0"/>
              </a:rPr>
              <a:t> Дауна</a:t>
            </a:r>
            <a:endParaRPr lang="uk-UA" sz="3200" b="1" i="1">
              <a:solidFill>
                <a:srgbClr val="000066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uk-UA" sz="2400" b="1" i="1">
                <a:solidFill>
                  <a:srgbClr val="000066"/>
                </a:solidFill>
                <a:latin typeface="Arial" charset="0"/>
              </a:rPr>
              <a:t>Нерозходження 21 пари</a:t>
            </a:r>
            <a:endParaRPr lang="ru-RU" sz="2400" b="1" i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743200" y="3048000"/>
            <a:ext cx="58674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Розумова та фізична відсталість</a:t>
            </a:r>
            <a:endParaRPr lang="ru-RU" sz="2000" b="1" i="1">
              <a:solidFill>
                <a:srgbClr val="660066"/>
              </a:solidFill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Напіввідкритий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рот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Монголо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ї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дн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и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й тип 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обличчя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. Косо р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озміщені очі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. Широк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е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перен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ісся</a:t>
            </a:r>
            <a:endParaRPr lang="ru-RU" sz="2000" b="1" i="1">
              <a:solidFill>
                <a:srgbClr val="660066"/>
              </a:solidFill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Стоп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и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кист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коротк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та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широк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,                         пальц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і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неначе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обру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бані</a:t>
            </a:r>
            <a:endParaRPr lang="ru-RU" sz="2000" b="1" i="1">
              <a:solidFill>
                <a:srgbClr val="660066"/>
              </a:solidFill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Пороки сер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ця</a:t>
            </a:r>
            <a:endParaRPr lang="ru-RU" sz="2000" b="1" i="1">
              <a:solidFill>
                <a:srgbClr val="660066"/>
              </a:solidFill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Тривалість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жи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ття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                        знижується</a:t>
            </a:r>
            <a:r>
              <a:rPr lang="ru-RU" sz="2000" b="1" i="1">
                <a:solidFill>
                  <a:srgbClr val="660066"/>
                </a:solidFill>
                <a:latin typeface="Arial" charset="0"/>
              </a:rPr>
              <a:t> </a:t>
            </a:r>
            <a:r>
              <a:rPr lang="uk-UA" sz="2000" b="1" i="1">
                <a:solidFill>
                  <a:srgbClr val="660066"/>
                </a:solidFill>
                <a:latin typeface="Arial" charset="0"/>
              </a:rPr>
              <a:t>у 5-10 разів</a:t>
            </a:r>
            <a:r>
              <a:rPr lang="ru-RU" sz="2000">
                <a:latin typeface="Arial" charset="0"/>
              </a:rPr>
              <a:t>                                                         </a:t>
            </a:r>
          </a:p>
        </p:txBody>
      </p:sp>
      <p:pic>
        <p:nvPicPr>
          <p:cNvPr id="14343" name="Picture 7" descr="Копия Scan0005"/>
          <p:cNvPicPr>
            <a:picLocks noChangeAspect="1" noChangeArrowheads="1"/>
          </p:cNvPicPr>
          <p:nvPr/>
        </p:nvPicPr>
        <p:blipFill>
          <a:blip r:embed="rId3">
            <a:lum bright="-10000" contrast="16000"/>
          </a:blip>
          <a:srcRect/>
          <a:stretch>
            <a:fillRect/>
          </a:stretch>
        </p:blipFill>
        <p:spPr bwMode="auto">
          <a:xfrm>
            <a:off x="6629400" y="5181600"/>
            <a:ext cx="2212975" cy="1371600"/>
          </a:xfrm>
          <a:prstGeom prst="rect">
            <a:avLst/>
          </a:prstGeom>
          <a:noFill/>
          <a:ln w="38100" cmpd="dbl">
            <a:solidFill>
              <a:srgbClr val="FFCC66"/>
            </a:solidFill>
            <a:miter lim="800000"/>
            <a:headEnd/>
            <a:tailEnd/>
          </a:ln>
        </p:spPr>
      </p:pic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8001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Спадкові хвороби,</a:t>
            </a:r>
          </a:p>
          <a:p>
            <a:pPr algn="ctr"/>
            <a:r>
              <a:rPr lang="ru-RU" sz="3600" b="1" i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викликані нерозходженням</a:t>
            </a:r>
          </a:p>
          <a:p>
            <a:pPr algn="ctr"/>
            <a:r>
              <a:rPr lang="ru-RU" sz="3600" b="1" i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аутосом</a:t>
            </a:r>
          </a:p>
        </p:txBody>
      </p:sp>
      <p:sp>
        <p:nvSpPr>
          <p:cNvPr id="14346" name="Rectangle 10" descr="C:\Users\Павленко\Pictures\0221061577.jpg"/>
          <p:cNvSpPr>
            <a:spLocks noChangeArrowheads="1"/>
          </p:cNvSpPr>
          <p:nvPr/>
        </p:nvSpPr>
        <p:spPr bwMode="auto">
          <a:xfrm>
            <a:off x="152400" y="4114800"/>
            <a:ext cx="2286000" cy="25146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charRg st="58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340">
                                            <p:txEl>
                                              <p:charRg st="58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charRg st="94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340">
                                            <p:txEl>
                                              <p:charRg st="94" end="1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charRg st="113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340">
                                            <p:txEl>
                                              <p:charRg st="113" end="1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charRg st="182" end="2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340">
                                            <p:txEl>
                                              <p:charRg st="182" end="2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charRg st="265" end="2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40">
                                            <p:txEl>
                                              <p:charRg st="265" end="2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charRg st="280" end="3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340">
                                            <p:txEl>
                                              <p:charRg st="280" end="3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4" name="Picture 4" descr="Scan0002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304800" y="1752600"/>
            <a:ext cx="3341688" cy="4724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1143000" y="304800"/>
            <a:ext cx="6934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4000" b="1" i="1">
                <a:solidFill>
                  <a:srgbClr val="000066"/>
                </a:solidFill>
                <a:latin typeface="Arial" charset="0"/>
              </a:rPr>
              <a:t>С</a:t>
            </a:r>
            <a:r>
              <a:rPr lang="uk-UA" sz="4000" b="1" i="1">
                <a:solidFill>
                  <a:srgbClr val="000066"/>
                </a:solidFill>
                <a:latin typeface="Arial" charset="0"/>
              </a:rPr>
              <a:t>іамські близнюки</a:t>
            </a:r>
            <a:endParaRPr lang="ru-RU" sz="4000" b="1" i="1">
              <a:solidFill>
                <a:srgbClr val="000066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2000">
                <a:latin typeface="Arial" charset="0"/>
              </a:rPr>
              <a:t> </a:t>
            </a:r>
          </a:p>
        </p:txBody>
      </p:sp>
      <p:sp>
        <p:nvSpPr>
          <p:cNvPr id="148487" name="Rectangle 7" descr="C:\Users\Павленко\Pictures\Генетика\Сіамські близ\01.jpg"/>
          <p:cNvSpPr>
            <a:spLocks noChangeArrowheads="1"/>
          </p:cNvSpPr>
          <p:nvPr/>
        </p:nvSpPr>
        <p:spPr bwMode="auto">
          <a:xfrm>
            <a:off x="5257800" y="1828800"/>
            <a:ext cx="2819400" cy="16764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8488" name="Rectangle 8" descr="C:\Users\Павленко\Pictures\Генетика\Сіамські близ\04.jpg"/>
          <p:cNvSpPr>
            <a:spLocks noChangeArrowheads="1"/>
          </p:cNvSpPr>
          <p:nvPr/>
        </p:nvSpPr>
        <p:spPr bwMode="auto">
          <a:xfrm>
            <a:off x="5029200" y="4267200"/>
            <a:ext cx="3352800" cy="18288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8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0" name="Picture 4" descr="Scan0001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457200" y="228600"/>
            <a:ext cx="2533650" cy="6096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3886200" y="838200"/>
            <a:ext cx="43434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2800" b="1" i="1">
                <a:solidFill>
                  <a:srgbClr val="000066"/>
                </a:solidFill>
                <a:latin typeface="Arial" charset="0"/>
              </a:rPr>
              <a:t>Тр</a:t>
            </a:r>
            <a:r>
              <a:rPr lang="uk-UA" sz="2800" b="1" i="1">
                <a:solidFill>
                  <a:srgbClr val="000066"/>
                </a:solidFill>
                <a:latin typeface="Arial" charset="0"/>
              </a:rPr>
              <a:t>ьохнога людина</a:t>
            </a:r>
            <a:endParaRPr lang="ru-RU" sz="2800" b="1" i="1">
              <a:solidFill>
                <a:srgbClr val="000066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2800" b="1" i="1">
                <a:solidFill>
                  <a:srgbClr val="000066"/>
                </a:solidFill>
                <a:latin typeface="Arial" charset="0"/>
              </a:rPr>
              <a:t>Франк Лант</a:t>
            </a:r>
            <a:r>
              <a:rPr lang="uk-UA" sz="2800" b="1" i="1">
                <a:solidFill>
                  <a:srgbClr val="000066"/>
                </a:solidFill>
                <a:latin typeface="Arial" charset="0"/>
              </a:rPr>
              <a:t>і</a:t>
            </a:r>
            <a:r>
              <a:rPr lang="ru-RU" sz="2800" b="1" i="1">
                <a:solidFill>
                  <a:srgbClr val="000066"/>
                </a:solidFill>
                <a:latin typeface="Arial" charset="0"/>
              </a:rPr>
              <a:t>н</a:t>
            </a:r>
            <a:r>
              <a:rPr lang="uk-UA" sz="2800" b="1" i="1">
                <a:solidFill>
                  <a:srgbClr val="000066"/>
                </a:solidFill>
                <a:latin typeface="Arial" charset="0"/>
              </a:rPr>
              <a:t>і</a:t>
            </a:r>
            <a:r>
              <a:rPr lang="ru-RU" sz="2800" b="1" i="1">
                <a:solidFill>
                  <a:srgbClr val="000066"/>
                </a:solidFill>
                <a:latin typeface="Arial" charset="0"/>
              </a:rPr>
              <a:t>,</a:t>
            </a:r>
            <a:r>
              <a:rPr lang="uk-UA" sz="2800" b="1" i="1">
                <a:solidFill>
                  <a:srgbClr val="000066"/>
                </a:solidFill>
                <a:latin typeface="Arial" charset="0"/>
              </a:rPr>
              <a:t> що</a:t>
            </a:r>
            <a:endParaRPr lang="ru-RU" sz="2800" b="1" i="1">
              <a:solidFill>
                <a:srgbClr val="000066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uk-UA" sz="2800" b="1" i="1">
                <a:solidFill>
                  <a:srgbClr val="000066"/>
                </a:solidFill>
                <a:latin typeface="Arial" charset="0"/>
              </a:rPr>
              <a:t>народився</a:t>
            </a:r>
            <a:r>
              <a:rPr lang="ru-RU" sz="2800" b="1" i="1">
                <a:solidFill>
                  <a:srgbClr val="000066"/>
                </a:solidFill>
                <a:latin typeface="Arial" charset="0"/>
              </a:rPr>
              <a:t> </a:t>
            </a:r>
            <a:r>
              <a:rPr lang="uk-UA" sz="2800" b="1" i="1">
                <a:solidFill>
                  <a:srgbClr val="000066"/>
                </a:solidFill>
                <a:latin typeface="Arial" charset="0"/>
              </a:rPr>
              <a:t>у</a:t>
            </a:r>
            <a:r>
              <a:rPr lang="ru-RU" sz="2800" b="1" i="1">
                <a:solidFill>
                  <a:srgbClr val="000066"/>
                </a:solidFill>
                <a:latin typeface="Arial" charset="0"/>
              </a:rPr>
              <a:t> 1889 </a:t>
            </a:r>
            <a:r>
              <a:rPr lang="uk-UA" sz="2800" b="1" i="1">
                <a:solidFill>
                  <a:srgbClr val="000066"/>
                </a:solidFill>
                <a:latin typeface="Arial" charset="0"/>
              </a:rPr>
              <a:t>році</a:t>
            </a:r>
            <a:endParaRPr lang="ru-RU" sz="2800" b="1" i="1">
              <a:solidFill>
                <a:srgbClr val="000066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200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charRg st="5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461">
                                            <p:txEl>
                                              <p:charRg st="56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7461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charRg st="18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7461">
                                            <p:txEl>
                                              <p:charRg st="18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charRg st="33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7461">
                                            <p:txEl>
                                              <p:charRg st="33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Picture 4" descr="Копия Scan0002"/>
          <p:cNvPicPr>
            <a:picLocks noChangeAspect="1" noChangeArrowheads="1"/>
          </p:cNvPicPr>
          <p:nvPr/>
        </p:nvPicPr>
        <p:blipFill>
          <a:blip r:embed="rId2">
            <a:lum bright="-4000" contrast="8000"/>
          </a:blip>
          <a:srcRect/>
          <a:stretch>
            <a:fillRect/>
          </a:stretch>
        </p:blipFill>
        <p:spPr bwMode="auto">
          <a:xfrm>
            <a:off x="1600200" y="762000"/>
            <a:ext cx="5705475" cy="37814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2133600" y="5181600"/>
            <a:ext cx="48006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3200" b="1" i="1">
                <a:solidFill>
                  <a:srgbClr val="000066"/>
                </a:solidFill>
                <a:latin typeface="Arial" charset="0"/>
              </a:rPr>
              <a:t>Дв</a:t>
            </a:r>
            <a:r>
              <a:rPr lang="uk-UA" sz="3200" b="1" i="1">
                <a:solidFill>
                  <a:srgbClr val="000066"/>
                </a:solidFill>
                <a:latin typeface="Arial" charset="0"/>
              </a:rPr>
              <a:t>охголова дитина</a:t>
            </a:r>
            <a:endParaRPr lang="ru-RU" sz="3200" b="1" i="1">
              <a:solidFill>
                <a:srgbClr val="000066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200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char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509">
                                            <p:txEl>
                                              <p:char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9509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-7938"/>
            <a:ext cx="7391400" cy="68992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err="1" smtClean="0"/>
              <a:t>Дякуєм</a:t>
            </a:r>
            <a:r>
              <a:rPr lang="uk-UA" dirty="0" smtClean="0"/>
              <a:t> за увагу!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/>
          <p:cNvSpPr>
            <a:spLocks noChangeArrowheads="1"/>
          </p:cNvSpPr>
          <p:nvPr/>
        </p:nvSpPr>
        <p:spPr bwMode="auto">
          <a:xfrm flipH="1">
            <a:off x="3657600" y="762000"/>
            <a:ext cx="3048000" cy="2438400"/>
          </a:xfrm>
          <a:prstGeom prst="cloudCallout">
            <a:avLst>
              <a:gd name="adj1" fmla="val -43750"/>
              <a:gd name="adj2" fmla="val 70000"/>
            </a:avLst>
          </a:prstGeom>
          <a:gradFill rotWithShape="1">
            <a:gsLst>
              <a:gs pos="0">
                <a:srgbClr val="FFCC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7C8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86019" name="AutoShape 3"/>
          <p:cNvSpPr>
            <a:spLocks noChangeArrowheads="1"/>
          </p:cNvSpPr>
          <p:nvPr/>
        </p:nvSpPr>
        <p:spPr bwMode="auto">
          <a:xfrm>
            <a:off x="2438400" y="914400"/>
            <a:ext cx="3048000" cy="2438400"/>
          </a:xfrm>
          <a:prstGeom prst="cloudCallout">
            <a:avLst>
              <a:gd name="adj1" fmla="val -43750"/>
              <a:gd name="adj2" fmla="val 70000"/>
            </a:avLst>
          </a:prstGeom>
          <a:gradFill rotWithShape="1">
            <a:gsLst>
              <a:gs pos="0">
                <a:srgbClr val="FFCC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7C8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86021" name="Picture 5" descr="MA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311525"/>
            <a:ext cx="1158875" cy="3317875"/>
          </a:xfrm>
          <a:prstGeom prst="rect">
            <a:avLst/>
          </a:prstGeom>
          <a:noFill/>
        </p:spPr>
      </p:pic>
      <p:pic>
        <p:nvPicPr>
          <p:cNvPr id="86022" name="Picture 6" descr="WOMA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5250" y="3352800"/>
            <a:ext cx="1174750" cy="3200400"/>
          </a:xfrm>
          <a:prstGeom prst="rect">
            <a:avLst/>
          </a:prstGeom>
          <a:noFill/>
        </p:spPr>
      </p:pic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4267200" y="4419600"/>
            <a:ext cx="1447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>
                <a:cs typeface="Times New Roman" charset="0"/>
              </a:rPr>
              <a:t>×</a:t>
            </a:r>
          </a:p>
        </p:txBody>
      </p:sp>
      <p:pic>
        <p:nvPicPr>
          <p:cNvPr id="86028" name="Picture 12" descr="Child0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4213" y="1062038"/>
            <a:ext cx="2871787" cy="1963737"/>
          </a:xfrm>
          <a:prstGeom prst="rect">
            <a:avLst/>
          </a:prstGeom>
          <a:noFill/>
          <a:ln w="9525">
            <a:solidFill>
              <a:srgbClr val="9999FF"/>
            </a:solidFill>
            <a:miter lim="800000"/>
            <a:headEnd/>
            <a:tailEnd/>
          </a:ln>
        </p:spPr>
      </p:pic>
      <p:pic>
        <p:nvPicPr>
          <p:cNvPr id="86029" name="Picture 13" descr="Копия Child0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4213" y="1066800"/>
            <a:ext cx="2871787" cy="1963738"/>
          </a:xfrm>
          <a:prstGeom prst="rect">
            <a:avLst/>
          </a:prstGeom>
          <a:noFill/>
          <a:ln w="9525">
            <a:solidFill>
              <a:srgbClr val="9999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ChangeArrowheads="1"/>
          </p:cNvSpPr>
          <p:nvPr/>
        </p:nvSpPr>
        <p:spPr bwMode="auto">
          <a:xfrm flipH="1">
            <a:off x="3657600" y="762000"/>
            <a:ext cx="3048000" cy="2438400"/>
          </a:xfrm>
          <a:prstGeom prst="cloudCallout">
            <a:avLst>
              <a:gd name="adj1" fmla="val -43750"/>
              <a:gd name="adj2" fmla="val 70000"/>
            </a:avLst>
          </a:prstGeom>
          <a:gradFill rotWithShape="1">
            <a:gsLst>
              <a:gs pos="0">
                <a:srgbClr val="FFCC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7C8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87043" name="AutoShape 3"/>
          <p:cNvSpPr>
            <a:spLocks noChangeArrowheads="1"/>
          </p:cNvSpPr>
          <p:nvPr/>
        </p:nvSpPr>
        <p:spPr bwMode="auto">
          <a:xfrm>
            <a:off x="2438400" y="914400"/>
            <a:ext cx="3048000" cy="2438400"/>
          </a:xfrm>
          <a:prstGeom prst="cloudCallout">
            <a:avLst>
              <a:gd name="adj1" fmla="val -43750"/>
              <a:gd name="adj2" fmla="val 70000"/>
            </a:avLst>
          </a:prstGeom>
          <a:gradFill rotWithShape="1">
            <a:gsLst>
              <a:gs pos="0">
                <a:srgbClr val="FFCC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7C8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87044" name="Picture 4" descr="MA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311525"/>
            <a:ext cx="1158875" cy="3317875"/>
          </a:xfrm>
          <a:prstGeom prst="rect">
            <a:avLst/>
          </a:prstGeom>
          <a:noFill/>
        </p:spPr>
      </p:pic>
      <p:pic>
        <p:nvPicPr>
          <p:cNvPr id="87045" name="Picture 5" descr="WOMA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5250" y="3352800"/>
            <a:ext cx="1174750" cy="3200400"/>
          </a:xfrm>
          <a:prstGeom prst="rect">
            <a:avLst/>
          </a:prstGeom>
          <a:noFill/>
        </p:spPr>
      </p:pic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4267200" y="4419600"/>
            <a:ext cx="1447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>
                <a:cs typeface="Times New Roman" charset="0"/>
              </a:rPr>
              <a:t>×</a:t>
            </a:r>
          </a:p>
        </p:txBody>
      </p:sp>
      <p:pic>
        <p:nvPicPr>
          <p:cNvPr id="87049" name="Picture 9" descr="U12_02_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066800"/>
            <a:ext cx="2667000" cy="1939925"/>
          </a:xfrm>
          <a:prstGeom prst="rect">
            <a:avLst/>
          </a:prstGeom>
          <a:noFill/>
          <a:ln w="9525">
            <a:solidFill>
              <a:srgbClr val="9999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304800" y="1600200"/>
            <a:ext cx="87630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uk-UA" sz="3200">
                <a:latin typeface="Arial" charset="0"/>
              </a:rPr>
              <a:t> </a:t>
            </a:r>
            <a:r>
              <a:rPr kumimoji="0" lang="uk-UA" sz="3200" b="1" i="1">
                <a:solidFill>
                  <a:srgbClr val="660066"/>
                </a:solidFill>
                <a:latin typeface="Arial" charset="0"/>
              </a:rPr>
              <a:t>Велика кількість </a:t>
            </a:r>
            <a:r>
              <a:rPr kumimoji="0" lang="ru-RU" sz="3200" b="1" i="1">
                <a:solidFill>
                  <a:srgbClr val="660066"/>
                </a:solidFill>
                <a:latin typeface="Arial" charset="0"/>
              </a:rPr>
              <a:t>хромосом</a:t>
            </a:r>
            <a:r>
              <a:rPr kumimoji="0" lang="en-US" sz="3200" b="1" i="1">
                <a:solidFill>
                  <a:srgbClr val="660066"/>
                </a:solidFill>
                <a:latin typeface="Arial" charset="0"/>
              </a:rPr>
              <a:t> </a:t>
            </a:r>
            <a:r>
              <a:rPr kumimoji="0" lang="uk-UA" sz="3200" b="1" i="1">
                <a:solidFill>
                  <a:srgbClr val="660066"/>
                </a:solidFill>
                <a:latin typeface="Arial" charset="0"/>
              </a:rPr>
              <a:t>(46)</a:t>
            </a:r>
            <a:endParaRPr kumimoji="0" lang="ru-RU" sz="3200" b="1" i="1">
              <a:solidFill>
                <a:srgbClr val="660066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ru-RU" sz="3200" b="1" i="1">
                <a:solidFill>
                  <a:srgbClr val="660066"/>
                </a:solidFill>
                <a:latin typeface="Arial" charset="0"/>
              </a:rPr>
              <a:t> Мал</a:t>
            </a:r>
            <a:r>
              <a:rPr kumimoji="0" lang="uk-UA" sz="3200" b="1" i="1">
                <a:solidFill>
                  <a:srgbClr val="660066"/>
                </a:solidFill>
                <a:latin typeface="Arial" charset="0"/>
              </a:rPr>
              <a:t>а кількість</a:t>
            </a:r>
            <a:r>
              <a:rPr kumimoji="0" lang="ru-RU" sz="3200" b="1" i="1">
                <a:solidFill>
                  <a:srgbClr val="660066"/>
                </a:solidFill>
                <a:latin typeface="Arial" charset="0"/>
              </a:rPr>
              <a:t> потомк</a:t>
            </a:r>
            <a:r>
              <a:rPr kumimoji="0" lang="uk-UA" sz="3200" b="1" i="1">
                <a:solidFill>
                  <a:srgbClr val="660066"/>
                </a:solidFill>
                <a:latin typeface="Arial" charset="0"/>
              </a:rPr>
              <a:t>і</a:t>
            </a:r>
            <a:r>
              <a:rPr kumimoji="0" lang="ru-RU" sz="3200" b="1" i="1">
                <a:solidFill>
                  <a:srgbClr val="660066"/>
                </a:solidFill>
                <a:latin typeface="Arial" charset="0"/>
              </a:rPr>
              <a:t>в </a:t>
            </a:r>
            <a:r>
              <a:rPr kumimoji="0" lang="uk-UA" sz="3200" b="1" i="1">
                <a:solidFill>
                  <a:srgbClr val="660066"/>
                </a:solidFill>
                <a:latin typeface="Arial" charset="0"/>
              </a:rPr>
              <a:t>у</a:t>
            </a:r>
            <a:r>
              <a:rPr kumimoji="0" lang="ru-RU" sz="3200" b="1" i="1">
                <a:solidFill>
                  <a:srgbClr val="660066"/>
                </a:solidFill>
                <a:latin typeface="Arial" charset="0"/>
              </a:rPr>
              <a:t> к</a:t>
            </a:r>
            <a:r>
              <a:rPr kumimoji="0" lang="uk-UA" sz="3200" b="1" i="1">
                <a:solidFill>
                  <a:srgbClr val="660066"/>
                </a:solidFill>
                <a:latin typeface="Arial" charset="0"/>
              </a:rPr>
              <a:t>ожній</a:t>
            </a:r>
            <a:r>
              <a:rPr kumimoji="0" lang="ru-RU" sz="3200" b="1" i="1">
                <a:solidFill>
                  <a:srgbClr val="660066"/>
                </a:solidFill>
                <a:latin typeface="Arial" charset="0"/>
              </a:rPr>
              <a:t> с</a:t>
            </a:r>
            <a:r>
              <a:rPr kumimoji="0" lang="uk-UA" sz="3200" b="1" i="1">
                <a:solidFill>
                  <a:srgbClr val="660066"/>
                </a:solidFill>
                <a:latin typeface="Arial" charset="0"/>
              </a:rPr>
              <a:t>ім</a:t>
            </a:r>
            <a:r>
              <a:rPr kumimoji="0" lang="en-US" sz="3200" b="1" i="1">
                <a:solidFill>
                  <a:srgbClr val="660066"/>
                </a:solidFill>
                <a:latin typeface="Arial" charset="0"/>
              </a:rPr>
              <a:t>’</a:t>
            </a:r>
            <a:r>
              <a:rPr kumimoji="0" lang="uk-UA" sz="3200" b="1" i="1">
                <a:solidFill>
                  <a:srgbClr val="660066"/>
                </a:solidFill>
                <a:latin typeface="Arial" charset="0"/>
              </a:rPr>
              <a:t>ї</a:t>
            </a:r>
            <a:r>
              <a:rPr kumimoji="0" lang="ru-RU" sz="3200" b="1" i="1">
                <a:solidFill>
                  <a:srgbClr val="660066"/>
                </a:solidFill>
                <a:latin typeface="Arial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ru-RU" sz="3200" b="1" i="1">
                <a:solidFill>
                  <a:srgbClr val="660066"/>
                </a:solidFill>
                <a:latin typeface="Arial" charset="0"/>
              </a:rPr>
              <a:t> П</a:t>
            </a:r>
            <a:r>
              <a:rPr kumimoji="0" lang="uk-UA" sz="3200" b="1" i="1">
                <a:solidFill>
                  <a:srgbClr val="660066"/>
                </a:solidFill>
                <a:latin typeface="Arial" charset="0"/>
              </a:rPr>
              <a:t>ізно настає статева</a:t>
            </a:r>
            <a:r>
              <a:rPr kumimoji="0" lang="ru-RU" sz="3200" b="1" i="1">
                <a:solidFill>
                  <a:srgbClr val="660066"/>
                </a:solidFill>
                <a:latin typeface="Arial" charset="0"/>
              </a:rPr>
              <a:t> зр</a:t>
            </a:r>
            <a:r>
              <a:rPr kumimoji="0" lang="uk-UA" sz="3200" b="1" i="1">
                <a:solidFill>
                  <a:srgbClr val="660066"/>
                </a:solidFill>
                <a:latin typeface="Arial" charset="0"/>
              </a:rPr>
              <a:t>і</a:t>
            </a:r>
            <a:r>
              <a:rPr kumimoji="0" lang="ru-RU" sz="3200" b="1" i="1">
                <a:solidFill>
                  <a:srgbClr val="660066"/>
                </a:solidFill>
                <a:latin typeface="Arial" charset="0"/>
              </a:rPr>
              <a:t>л</a:t>
            </a:r>
            <a:r>
              <a:rPr kumimoji="0" lang="uk-UA" sz="3200" b="1" i="1">
                <a:solidFill>
                  <a:srgbClr val="660066"/>
                </a:solidFill>
                <a:latin typeface="Arial" charset="0"/>
              </a:rPr>
              <a:t>і</a:t>
            </a:r>
            <a:r>
              <a:rPr kumimoji="0" lang="ru-RU" sz="3200" b="1" i="1">
                <a:solidFill>
                  <a:srgbClr val="660066"/>
                </a:solidFill>
                <a:latin typeface="Arial" charset="0"/>
              </a:rPr>
              <a:t>сть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ru-RU" sz="3200" b="1" i="1">
                <a:solidFill>
                  <a:srgbClr val="660066"/>
                </a:solidFill>
                <a:latin typeface="Arial" charset="0"/>
              </a:rPr>
              <a:t> Не</a:t>
            </a:r>
            <a:r>
              <a:rPr kumimoji="0" lang="uk-UA" sz="3200" b="1" i="1">
                <a:solidFill>
                  <a:srgbClr val="660066"/>
                </a:solidFill>
                <a:latin typeface="Arial" charset="0"/>
              </a:rPr>
              <a:t>можливість експериментального отримання</a:t>
            </a:r>
            <a:r>
              <a:rPr kumimoji="0" lang="ru-RU" sz="3200" b="1" i="1">
                <a:solidFill>
                  <a:srgbClr val="660066"/>
                </a:solidFill>
                <a:latin typeface="Arial" charset="0"/>
              </a:rPr>
              <a:t> потомства</a:t>
            </a:r>
            <a:r>
              <a:rPr kumimoji="0" lang="uk-UA" sz="3200" b="1" i="1">
                <a:solidFill>
                  <a:srgbClr val="660066"/>
                </a:solidFill>
                <a:latin typeface="Arial" charset="0"/>
              </a:rPr>
              <a:t>,</a:t>
            </a:r>
            <a:r>
              <a:rPr kumimoji="0" lang="ru-RU" sz="3200" b="1" i="1">
                <a:solidFill>
                  <a:srgbClr val="660066"/>
                </a:solidFill>
                <a:latin typeface="Arial" charset="0"/>
              </a:rPr>
              <a:t> </a:t>
            </a:r>
            <a:r>
              <a:rPr kumimoji="0" lang="uk-UA" sz="3200" b="1" i="1">
                <a:solidFill>
                  <a:srgbClr val="660066"/>
                </a:solidFill>
                <a:latin typeface="Arial" charset="0"/>
              </a:rPr>
              <a:t>              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kumimoji="0" lang="uk-UA" sz="3200" b="1" i="1">
                <a:solidFill>
                  <a:srgbClr val="660066"/>
                </a:solidFill>
                <a:latin typeface="Arial" charset="0"/>
              </a:rPr>
              <a:t>                     так як</a:t>
            </a:r>
            <a:endParaRPr kumimoji="0" lang="ru-RU" sz="3200" b="1" i="1">
              <a:solidFill>
                <a:srgbClr val="660066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kumimoji="0" lang="ru-RU" sz="3200" i="1">
                <a:latin typeface="Arial" charset="0"/>
              </a:rPr>
              <a:t>  </a:t>
            </a:r>
            <a:r>
              <a:rPr kumimoji="0" lang="uk-UA" sz="3200" i="1">
                <a:latin typeface="Arial" charset="0"/>
              </a:rPr>
              <a:t>  </a:t>
            </a:r>
            <a:r>
              <a:rPr kumimoji="0" lang="ru-RU" sz="3200" b="1" i="1">
                <a:solidFill>
                  <a:srgbClr val="FF0066"/>
                </a:solidFill>
                <a:latin typeface="Arial" charset="0"/>
              </a:rPr>
              <a:t>г</a:t>
            </a:r>
            <a:r>
              <a:rPr kumimoji="0" lang="uk-UA" sz="3200" b="1" i="1">
                <a:solidFill>
                  <a:srgbClr val="FF0066"/>
                </a:solidFill>
                <a:latin typeface="Arial" charset="0"/>
              </a:rPr>
              <a:t>і</a:t>
            </a:r>
            <a:r>
              <a:rPr kumimoji="0" lang="ru-RU" sz="3200" b="1" i="1">
                <a:solidFill>
                  <a:srgbClr val="FF0066"/>
                </a:solidFill>
                <a:latin typeface="Arial" charset="0"/>
              </a:rPr>
              <a:t>бридолог</a:t>
            </a:r>
            <a:r>
              <a:rPr kumimoji="0" lang="uk-UA" sz="3200" b="1" i="1">
                <a:solidFill>
                  <a:srgbClr val="FF0066"/>
                </a:solidFill>
                <a:latin typeface="Arial" charset="0"/>
              </a:rPr>
              <a:t>і</a:t>
            </a:r>
            <a:r>
              <a:rPr kumimoji="0" lang="ru-RU" sz="3200" b="1" i="1">
                <a:solidFill>
                  <a:srgbClr val="FF0066"/>
                </a:solidFill>
                <a:latin typeface="Arial" charset="0"/>
              </a:rPr>
              <a:t>ч</a:t>
            </a:r>
            <a:r>
              <a:rPr kumimoji="0" lang="uk-UA" sz="3200" b="1" i="1">
                <a:solidFill>
                  <a:srgbClr val="FF0066"/>
                </a:solidFill>
                <a:latin typeface="Arial" charset="0"/>
              </a:rPr>
              <a:t>ний</a:t>
            </a:r>
            <a:r>
              <a:rPr kumimoji="0" lang="ru-RU" sz="3200" b="1" i="1">
                <a:solidFill>
                  <a:srgbClr val="FF0066"/>
                </a:solidFill>
                <a:latin typeface="Arial" charset="0"/>
              </a:rPr>
              <a:t> метод </a:t>
            </a:r>
            <a:endParaRPr kumimoji="0" lang="uk-UA" sz="3200" b="1" i="1">
              <a:solidFill>
                <a:srgbClr val="FF0066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kumimoji="0" lang="ru-RU" sz="3200" b="1" i="1">
                <a:solidFill>
                  <a:srgbClr val="FF0066"/>
                </a:solidFill>
                <a:latin typeface="Arial" charset="0"/>
              </a:rPr>
              <a:t>в генети</a:t>
            </a:r>
            <a:r>
              <a:rPr kumimoji="0" lang="uk-UA" sz="3200" b="1" i="1">
                <a:solidFill>
                  <a:srgbClr val="FF0066"/>
                </a:solidFill>
                <a:latin typeface="Arial" charset="0"/>
              </a:rPr>
              <a:t>ці людини відсутній</a:t>
            </a:r>
            <a:endParaRPr kumimoji="0" lang="ru-RU" sz="3200" b="1" i="1">
              <a:solidFill>
                <a:srgbClr val="FF0066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kumimoji="0" lang="ru-RU" sz="32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58724" name="Rectangle 4" descr="C:\Users\Павленко\Pictures\Генетика\ДНК, хромос\08.jpg"/>
          <p:cNvSpPr>
            <a:spLocks noChangeArrowheads="1"/>
          </p:cNvSpPr>
          <p:nvPr/>
        </p:nvSpPr>
        <p:spPr bwMode="auto">
          <a:xfrm>
            <a:off x="6629400" y="3962400"/>
            <a:ext cx="1981200" cy="17526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8725" name="WordArt 5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7848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Проблеми генетики людини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51" name="WordArt 7"/>
          <p:cNvSpPr>
            <a:spLocks noChangeArrowheads="1" noChangeShapeType="1" noTextEdit="1"/>
          </p:cNvSpPr>
          <p:nvPr/>
        </p:nvSpPr>
        <p:spPr bwMode="auto">
          <a:xfrm>
            <a:off x="685800" y="381000"/>
            <a:ext cx="7620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МЕТОДИ ГЕНЕТИКИ ЛЮДИНИ</a:t>
            </a:r>
          </a:p>
        </p:txBody>
      </p:sp>
      <p:sp>
        <p:nvSpPr>
          <p:cNvPr id="159752" name="WordArt 8"/>
          <p:cNvSpPr>
            <a:spLocks noChangeArrowheads="1" noChangeShapeType="1" noTextEdit="1"/>
          </p:cNvSpPr>
          <p:nvPr/>
        </p:nvSpPr>
        <p:spPr bwMode="auto">
          <a:xfrm>
            <a:off x="1295400" y="1600200"/>
            <a:ext cx="6553200" cy="464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Генеалогічний</a:t>
            </a:r>
          </a:p>
          <a:p>
            <a:pPr algn="ctr"/>
            <a:r>
              <a:rPr lang="ru-RU" sz="3600" b="1" i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Біохімічний</a:t>
            </a:r>
          </a:p>
          <a:p>
            <a:pPr algn="ctr"/>
            <a:r>
              <a:rPr lang="ru-RU" sz="3600" b="1" i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Близнюковий</a:t>
            </a:r>
          </a:p>
          <a:p>
            <a:pPr algn="ctr"/>
            <a:r>
              <a:rPr lang="ru-RU" sz="3600" b="1" i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Цитогенетичний</a:t>
            </a:r>
          </a:p>
          <a:p>
            <a:pPr algn="ctr"/>
            <a:r>
              <a:rPr lang="ru-RU" sz="3600" b="1" i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Популяційно-статистичний</a:t>
            </a:r>
          </a:p>
        </p:txBody>
      </p:sp>
      <p:sp>
        <p:nvSpPr>
          <p:cNvPr id="159753" name="Rectangle 9" descr="C:\Users\Павленко\Pictures\Генетика\ДНК, хромос\17.jpg"/>
          <p:cNvSpPr>
            <a:spLocks noChangeArrowheads="1"/>
          </p:cNvSpPr>
          <p:nvPr/>
        </p:nvSpPr>
        <p:spPr bwMode="auto">
          <a:xfrm>
            <a:off x="609600" y="2133600"/>
            <a:ext cx="1752600" cy="16764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9754" name="Rectangle 10" descr="C:\Users\Павленко\Pictures\Генетика\_le_announce.jpg"/>
          <p:cNvSpPr>
            <a:spLocks noChangeArrowheads="1"/>
          </p:cNvSpPr>
          <p:nvPr/>
        </p:nvSpPr>
        <p:spPr bwMode="auto">
          <a:xfrm>
            <a:off x="6934200" y="2209800"/>
            <a:ext cx="1752600" cy="16002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WordArt 2"/>
          <p:cNvSpPr>
            <a:spLocks noChangeArrowheads="1" noChangeShapeType="1" noTextEdit="1"/>
          </p:cNvSpPr>
          <p:nvPr/>
        </p:nvSpPr>
        <p:spPr bwMode="auto">
          <a:xfrm>
            <a:off x="762000" y="152400"/>
            <a:ext cx="7620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Генеалогічний метод</a:t>
            </a:r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228600" y="11430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0" lang="uk-UA" sz="3200" b="1" i="1">
                <a:solidFill>
                  <a:schemeClr val="accent2"/>
                </a:solidFill>
                <a:latin typeface="Arial" charset="0"/>
              </a:rPr>
              <a:t>	Даний метод полягає у вивченні родоводів. Це дає змогу простежити характер успадкування різних станів певних ознак у ряді поколінь. </a:t>
            </a:r>
          </a:p>
          <a:p>
            <a:r>
              <a:rPr kumimoji="0" lang="uk-UA" sz="3200" b="1" i="1">
                <a:solidFill>
                  <a:schemeClr val="accent2"/>
                </a:solidFill>
                <a:latin typeface="Arial" charset="0"/>
              </a:rPr>
              <a:t>	Він широко застосовується в медичній генетиці, селекції… За його допомогою встановлюють генотип особин і вираховують ймовірність прояву того чи іншого стану ознаки у майбутніх нащадків. </a:t>
            </a:r>
            <a:endParaRPr kumimoji="0" lang="ru-RU" sz="3200" b="1" i="1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Oval 1028"/>
          <p:cNvSpPr>
            <a:spLocks noChangeArrowheads="1"/>
          </p:cNvSpPr>
          <p:nvPr/>
        </p:nvSpPr>
        <p:spPr bwMode="auto">
          <a:xfrm>
            <a:off x="838200" y="2743200"/>
            <a:ext cx="533400" cy="533400"/>
          </a:xfrm>
          <a:prstGeom prst="ellipse">
            <a:avLst/>
          </a:prstGeom>
          <a:solidFill>
            <a:srgbClr val="33CC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45" name="Oval 1029"/>
          <p:cNvSpPr>
            <a:spLocks noChangeArrowheads="1"/>
          </p:cNvSpPr>
          <p:nvPr/>
        </p:nvSpPr>
        <p:spPr bwMode="auto">
          <a:xfrm>
            <a:off x="838200" y="1905000"/>
            <a:ext cx="533400" cy="533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46" name="Rectangle 1030"/>
          <p:cNvSpPr>
            <a:spLocks noChangeArrowheads="1"/>
          </p:cNvSpPr>
          <p:nvPr/>
        </p:nvSpPr>
        <p:spPr bwMode="auto">
          <a:xfrm>
            <a:off x="914400" y="1219200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47" name="Rectangle 1031"/>
          <p:cNvSpPr>
            <a:spLocks noChangeArrowheads="1"/>
          </p:cNvSpPr>
          <p:nvPr/>
        </p:nvSpPr>
        <p:spPr bwMode="auto">
          <a:xfrm>
            <a:off x="838200" y="3581400"/>
            <a:ext cx="457200" cy="457200"/>
          </a:xfrm>
          <a:prstGeom prst="rect">
            <a:avLst/>
          </a:prstGeom>
          <a:solidFill>
            <a:srgbClr val="33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49" name="Rectangle 1033"/>
          <p:cNvSpPr>
            <a:spLocks noGrp="1" noChangeArrowheads="1"/>
          </p:cNvSpPr>
          <p:nvPr>
            <p:ph type="title"/>
          </p:nvPr>
        </p:nvSpPr>
        <p:spPr>
          <a:xfrm>
            <a:off x="2133600" y="5486400"/>
            <a:ext cx="7010400" cy="838200"/>
          </a:xfrm>
        </p:spPr>
        <p:txBody>
          <a:bodyPr/>
          <a:lstStyle/>
          <a:p>
            <a:r>
              <a:rPr lang="uk-UA" sz="3200" b="1" i="1">
                <a:solidFill>
                  <a:schemeClr val="accent2"/>
                </a:solidFill>
              </a:rPr>
              <a:t>Умовні позначення</a:t>
            </a:r>
            <a:endParaRPr lang="ru-RU" sz="3200" b="1" i="1">
              <a:solidFill>
                <a:schemeClr val="accent2"/>
              </a:solidFill>
            </a:endParaRPr>
          </a:p>
        </p:txBody>
      </p:sp>
      <p:sp>
        <p:nvSpPr>
          <p:cNvPr id="61450" name="Text Box 1034"/>
          <p:cNvSpPr txBox="1">
            <a:spLocks noChangeArrowheads="1"/>
          </p:cNvSpPr>
          <p:nvPr/>
        </p:nvSpPr>
        <p:spPr bwMode="auto">
          <a:xfrm>
            <a:off x="1600200" y="12192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i="1"/>
              <a:t>чоловік</a:t>
            </a:r>
            <a:endParaRPr lang="ru-RU" sz="2000" b="1" i="1"/>
          </a:p>
        </p:txBody>
      </p:sp>
      <p:sp>
        <p:nvSpPr>
          <p:cNvPr id="61451" name="Text Box 1035"/>
          <p:cNvSpPr txBox="1">
            <a:spLocks noChangeArrowheads="1"/>
          </p:cNvSpPr>
          <p:nvPr/>
        </p:nvSpPr>
        <p:spPr bwMode="auto">
          <a:xfrm>
            <a:off x="1524000" y="19050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/>
              <a:t>  </a:t>
            </a:r>
            <a:r>
              <a:rPr lang="uk-UA" sz="2000" b="1" i="1"/>
              <a:t>жінка</a:t>
            </a:r>
            <a:endParaRPr lang="ru-RU" sz="2000" b="1" i="1"/>
          </a:p>
        </p:txBody>
      </p:sp>
      <p:sp>
        <p:nvSpPr>
          <p:cNvPr id="61453" name="AutoShape 1037"/>
          <p:cNvSpPr>
            <a:spLocks/>
          </p:cNvSpPr>
          <p:nvPr/>
        </p:nvSpPr>
        <p:spPr bwMode="auto">
          <a:xfrm>
            <a:off x="1676400" y="2743200"/>
            <a:ext cx="152400" cy="1371600"/>
          </a:xfrm>
          <a:prstGeom prst="righ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54" name="Text Box 1038"/>
          <p:cNvSpPr txBox="1">
            <a:spLocks noChangeArrowheads="1"/>
          </p:cNvSpPr>
          <p:nvPr/>
        </p:nvSpPr>
        <p:spPr bwMode="auto">
          <a:xfrm>
            <a:off x="1905000" y="32004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i="1"/>
              <a:t>н</a:t>
            </a:r>
            <a:r>
              <a:rPr lang="ru-RU" sz="2000" b="1" i="1"/>
              <a:t>ос</a:t>
            </a:r>
            <a:r>
              <a:rPr lang="uk-UA" sz="2000" b="1" i="1"/>
              <a:t>ії</a:t>
            </a:r>
            <a:r>
              <a:rPr lang="ru-RU" sz="2000" b="1" i="1"/>
              <a:t> даного гена</a:t>
            </a:r>
          </a:p>
        </p:txBody>
      </p:sp>
      <p:sp>
        <p:nvSpPr>
          <p:cNvPr id="61455" name="Oval 1039"/>
          <p:cNvSpPr>
            <a:spLocks noChangeArrowheads="1"/>
          </p:cNvSpPr>
          <p:nvPr/>
        </p:nvSpPr>
        <p:spPr bwMode="auto">
          <a:xfrm>
            <a:off x="838200" y="4495800"/>
            <a:ext cx="533400" cy="533400"/>
          </a:xfrm>
          <a:prstGeom prst="ellipse">
            <a:avLst/>
          </a:prstGeom>
          <a:solidFill>
            <a:srgbClr val="FF7C8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56" name="Rectangle 1040"/>
          <p:cNvSpPr>
            <a:spLocks noChangeArrowheads="1"/>
          </p:cNvSpPr>
          <p:nvPr/>
        </p:nvSpPr>
        <p:spPr bwMode="auto">
          <a:xfrm>
            <a:off x="838200" y="5334000"/>
            <a:ext cx="457200" cy="457200"/>
          </a:xfrm>
          <a:prstGeom prst="rect">
            <a:avLst/>
          </a:prstGeom>
          <a:solidFill>
            <a:srgbClr val="FF7C8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57" name="AutoShape 1041"/>
          <p:cNvSpPr>
            <a:spLocks/>
          </p:cNvSpPr>
          <p:nvPr/>
        </p:nvSpPr>
        <p:spPr bwMode="auto">
          <a:xfrm>
            <a:off x="1676400" y="4495800"/>
            <a:ext cx="152400" cy="1371600"/>
          </a:xfrm>
          <a:prstGeom prst="righ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58" name="Text Box 1042"/>
          <p:cNvSpPr txBox="1">
            <a:spLocks noChangeArrowheads="1"/>
          </p:cNvSpPr>
          <p:nvPr/>
        </p:nvSpPr>
        <p:spPr bwMode="auto">
          <a:xfrm>
            <a:off x="1905000" y="49530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/>
              <a:t>  </a:t>
            </a:r>
            <a:r>
              <a:rPr lang="uk-UA" sz="2000" b="1" i="1"/>
              <a:t>хворі</a:t>
            </a:r>
            <a:endParaRPr lang="ru-RU" sz="2000" b="1" i="1"/>
          </a:p>
        </p:txBody>
      </p:sp>
      <p:sp>
        <p:nvSpPr>
          <p:cNvPr id="61462" name="Text Box 1046"/>
          <p:cNvSpPr txBox="1">
            <a:spLocks noChangeArrowheads="1"/>
          </p:cNvSpPr>
          <p:nvPr/>
        </p:nvSpPr>
        <p:spPr bwMode="auto">
          <a:xfrm>
            <a:off x="6477000" y="12192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i="1"/>
              <a:t>шлюб</a:t>
            </a:r>
            <a:endParaRPr lang="ru-RU" sz="2000" b="1" i="1"/>
          </a:p>
        </p:txBody>
      </p:sp>
      <p:sp>
        <p:nvSpPr>
          <p:cNvPr id="61463" name="Oval 1047"/>
          <p:cNvSpPr>
            <a:spLocks noChangeArrowheads="1"/>
          </p:cNvSpPr>
          <p:nvPr/>
        </p:nvSpPr>
        <p:spPr bwMode="auto">
          <a:xfrm>
            <a:off x="4953000" y="1219200"/>
            <a:ext cx="533400" cy="533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64" name="Rectangle 1048"/>
          <p:cNvSpPr>
            <a:spLocks noChangeArrowheads="1"/>
          </p:cNvSpPr>
          <p:nvPr/>
        </p:nvSpPr>
        <p:spPr bwMode="auto">
          <a:xfrm>
            <a:off x="5791200" y="1219200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65" name="Line 1049"/>
          <p:cNvSpPr>
            <a:spLocks noChangeShapeType="1"/>
          </p:cNvSpPr>
          <p:nvPr/>
        </p:nvSpPr>
        <p:spPr bwMode="auto">
          <a:xfrm>
            <a:off x="5486400" y="1447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66" name="Line 1050"/>
          <p:cNvSpPr>
            <a:spLocks noChangeShapeType="1"/>
          </p:cNvSpPr>
          <p:nvPr/>
        </p:nvSpPr>
        <p:spPr bwMode="auto">
          <a:xfrm>
            <a:off x="5638800" y="14478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67" name="Line 1051"/>
          <p:cNvSpPr>
            <a:spLocks noChangeShapeType="1"/>
          </p:cNvSpPr>
          <p:nvPr/>
        </p:nvSpPr>
        <p:spPr bwMode="auto">
          <a:xfrm>
            <a:off x="4800600" y="22860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68" name="Line 1052"/>
          <p:cNvSpPr>
            <a:spLocks noChangeShapeType="1"/>
          </p:cNvSpPr>
          <p:nvPr/>
        </p:nvSpPr>
        <p:spPr bwMode="auto">
          <a:xfrm>
            <a:off x="4800600" y="2286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69" name="Line 1053"/>
          <p:cNvSpPr>
            <a:spLocks noChangeShapeType="1"/>
          </p:cNvSpPr>
          <p:nvPr/>
        </p:nvSpPr>
        <p:spPr bwMode="auto">
          <a:xfrm>
            <a:off x="5638800" y="2286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70" name="Line 1054"/>
          <p:cNvSpPr>
            <a:spLocks noChangeShapeType="1"/>
          </p:cNvSpPr>
          <p:nvPr/>
        </p:nvSpPr>
        <p:spPr bwMode="auto">
          <a:xfrm>
            <a:off x="6400800" y="2286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71" name="Rectangle 1055"/>
          <p:cNvSpPr>
            <a:spLocks noChangeArrowheads="1"/>
          </p:cNvSpPr>
          <p:nvPr/>
        </p:nvSpPr>
        <p:spPr bwMode="auto">
          <a:xfrm>
            <a:off x="6172200" y="2667000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72" name="Oval 1056"/>
          <p:cNvSpPr>
            <a:spLocks noChangeArrowheads="1"/>
          </p:cNvSpPr>
          <p:nvPr/>
        </p:nvSpPr>
        <p:spPr bwMode="auto">
          <a:xfrm>
            <a:off x="5334000" y="2667000"/>
            <a:ext cx="533400" cy="533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73" name="Oval 1057"/>
          <p:cNvSpPr>
            <a:spLocks noChangeArrowheads="1"/>
          </p:cNvSpPr>
          <p:nvPr/>
        </p:nvSpPr>
        <p:spPr bwMode="auto">
          <a:xfrm>
            <a:off x="4572000" y="2667000"/>
            <a:ext cx="533400" cy="533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74" name="Text Box 1058"/>
          <p:cNvSpPr txBox="1">
            <a:spLocks noChangeArrowheads="1"/>
          </p:cNvSpPr>
          <p:nvPr/>
        </p:nvSpPr>
        <p:spPr bwMode="auto">
          <a:xfrm>
            <a:off x="6705600" y="26670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i="1"/>
              <a:t>ді</a:t>
            </a:r>
            <a:r>
              <a:rPr lang="ru-RU" sz="2000" b="1" i="1"/>
              <a:t>ти</a:t>
            </a:r>
          </a:p>
        </p:txBody>
      </p:sp>
      <p:sp>
        <p:nvSpPr>
          <p:cNvPr id="61475" name="Oval 1059"/>
          <p:cNvSpPr>
            <a:spLocks noChangeArrowheads="1"/>
          </p:cNvSpPr>
          <p:nvPr/>
        </p:nvSpPr>
        <p:spPr bwMode="auto">
          <a:xfrm>
            <a:off x="4953000" y="3962400"/>
            <a:ext cx="533400" cy="533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76" name="Rectangle 1060"/>
          <p:cNvSpPr>
            <a:spLocks noChangeArrowheads="1"/>
          </p:cNvSpPr>
          <p:nvPr/>
        </p:nvSpPr>
        <p:spPr bwMode="auto">
          <a:xfrm>
            <a:off x="5791200" y="3962400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77" name="Line 1061"/>
          <p:cNvSpPr>
            <a:spLocks noChangeShapeType="1"/>
          </p:cNvSpPr>
          <p:nvPr/>
        </p:nvSpPr>
        <p:spPr bwMode="auto">
          <a:xfrm>
            <a:off x="5486400" y="4191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78" name="Line 1062"/>
          <p:cNvSpPr>
            <a:spLocks noChangeShapeType="1"/>
          </p:cNvSpPr>
          <p:nvPr/>
        </p:nvSpPr>
        <p:spPr bwMode="auto">
          <a:xfrm>
            <a:off x="5486400" y="42672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79" name="Text Box 1063"/>
          <p:cNvSpPr txBox="1">
            <a:spLocks noChangeArrowheads="1"/>
          </p:cNvSpPr>
          <p:nvPr/>
        </p:nvSpPr>
        <p:spPr bwMode="auto">
          <a:xfrm>
            <a:off x="6477000" y="39624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i="1"/>
              <a:t>р</a:t>
            </a:r>
            <a:r>
              <a:rPr lang="ru-RU" sz="2000" b="1" i="1"/>
              <a:t>од</a:t>
            </a:r>
            <a:r>
              <a:rPr lang="uk-UA" sz="2000" b="1" i="1"/>
              <a:t>и</a:t>
            </a:r>
            <a:r>
              <a:rPr lang="ru-RU" sz="2000" b="1" i="1"/>
              <a:t>н</a:t>
            </a:r>
            <a:r>
              <a:rPr lang="uk-UA" sz="2000" b="1" i="1"/>
              <a:t>ни</a:t>
            </a:r>
            <a:r>
              <a:rPr lang="ru-RU" sz="2000" b="1" i="1"/>
              <a:t>й </a:t>
            </a:r>
            <a:r>
              <a:rPr lang="uk-UA" sz="2000" b="1" i="1"/>
              <a:t>шлюб</a:t>
            </a:r>
            <a:endParaRPr lang="ru-RU" sz="2000" b="1" i="1"/>
          </a:p>
        </p:txBody>
      </p:sp>
      <p:sp>
        <p:nvSpPr>
          <p:cNvPr id="61480" name="WordArt 1064"/>
          <p:cNvSpPr>
            <a:spLocks noChangeArrowheads="1" noChangeShapeType="1" noTextEdit="1"/>
          </p:cNvSpPr>
          <p:nvPr/>
        </p:nvSpPr>
        <p:spPr bwMode="auto">
          <a:xfrm>
            <a:off x="762000" y="152400"/>
            <a:ext cx="7620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Генеалогічний метод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  <p:bldP spid="61445" grpId="0" animBg="1"/>
      <p:bldP spid="61446" grpId="0" animBg="1"/>
      <p:bldP spid="61447" grpId="0" animBg="1"/>
      <p:bldP spid="61449" grpId="0"/>
      <p:bldP spid="61450" grpId="0"/>
      <p:bldP spid="61451" grpId="0"/>
      <p:bldP spid="61453" grpId="0" animBg="1"/>
      <p:bldP spid="61454" grpId="0"/>
      <p:bldP spid="61455" grpId="0" animBg="1"/>
      <p:bldP spid="61456" grpId="0" animBg="1"/>
      <p:bldP spid="61457" grpId="0" animBg="1"/>
      <p:bldP spid="61458" grpId="0"/>
      <p:bldP spid="61462" grpId="0"/>
      <p:bldP spid="61463" grpId="0" animBg="1"/>
      <p:bldP spid="61464" grpId="0" animBg="1"/>
      <p:bldP spid="61465" grpId="0" animBg="1"/>
      <p:bldP spid="61466" grpId="0" animBg="1"/>
      <p:bldP spid="61467" grpId="0" animBg="1"/>
      <p:bldP spid="61468" grpId="0" animBg="1"/>
      <p:bldP spid="61469" grpId="0" animBg="1"/>
      <p:bldP spid="61470" grpId="0" animBg="1"/>
      <p:bldP spid="61471" grpId="0" animBg="1"/>
      <p:bldP spid="61472" grpId="0" animBg="1"/>
      <p:bldP spid="61473" grpId="0" animBg="1"/>
      <p:bldP spid="61474" grpId="0"/>
      <p:bldP spid="61475" grpId="0" animBg="1"/>
      <p:bldP spid="61476" grpId="0" animBg="1"/>
      <p:bldP spid="61477" grpId="0" animBg="1"/>
      <p:bldP spid="61478" grpId="0" animBg="1"/>
      <p:bldP spid="6147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3247</TotalTime>
  <Words>914</Words>
  <Application>Microsoft PowerPoint</Application>
  <PresentationFormat>Экран (4:3)</PresentationFormat>
  <Paragraphs>176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Times New Roman</vt:lpstr>
      <vt:lpstr>Wingdings</vt:lpstr>
      <vt:lpstr>Tahoma</vt:lpstr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Умовні позначення</vt:lpstr>
      <vt:lpstr>Слайд 10</vt:lpstr>
      <vt:lpstr>Родовід сім’ї  з аутосомно-домінантним типом успадкування</vt:lpstr>
      <vt:lpstr>Слайд 12</vt:lpstr>
      <vt:lpstr>Однояйцеві                                    (монозиготні, ідентичні) близнюки</vt:lpstr>
      <vt:lpstr>Слайд 14</vt:lpstr>
      <vt:lpstr>Слайд 15</vt:lpstr>
      <vt:lpstr>Конкордантність –  ступінь схожості близнюків                                                                                                                                                           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Дякуєм за увагу!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120</cp:revision>
  <cp:lastPrinted>1601-01-01T00:00:00Z</cp:lastPrinted>
  <dcterms:created xsi:type="dcterms:W3CDTF">1601-01-01T00:00:00Z</dcterms:created>
  <dcterms:modified xsi:type="dcterms:W3CDTF">2014-02-03T15:11:29Z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