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2" r:id="rId16"/>
    <p:sldId id="266" r:id="rId17"/>
    <p:sldId id="275" r:id="rId18"/>
    <p:sldId id="276" r:id="rId19"/>
    <p:sldId id="277" r:id="rId20"/>
    <p:sldId id="278" r:id="rId21"/>
    <p:sldId id="274" r:id="rId22"/>
    <p:sldId id="279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C680FB-78AD-4159-ACCC-968316D77E37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D04B7E-37B0-409C-BF05-90205B246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EX\презентации\биология\ea8eb1238f5ce63d07a63ce737a136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7" y="0"/>
            <a:ext cx="90762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Vrinda" pitchFamily="34" charset="0"/>
              </a:rPr>
              <a:t>Імунітет</a:t>
            </a:r>
            <a: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  <a:t/>
            </a:r>
            <a:b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</a:br>
            <a: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  <a:t/>
            </a:r>
            <a:b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</a:br>
            <a:r>
              <a:rPr lang="uk-UA" b="1" u="sng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Vrinda" pitchFamily="34" charset="0"/>
              </a:rPr>
              <a:t>Форми та види імунітету</a:t>
            </a:r>
            <a: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  <a:t/>
            </a:r>
            <a:b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</a:br>
            <a: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  <a:t/>
            </a:r>
            <a:br>
              <a:rPr lang="uk-UA" b="1" u="sng" dirty="0" smtClean="0">
                <a:latin typeface="BatangChe" pitchFamily="49" charset="-127"/>
                <a:ea typeface="BatangChe" pitchFamily="49" charset="-127"/>
                <a:cs typeface="Vrinda" pitchFamily="34" charset="0"/>
                <a:hlinkClick r:id="rId3" action="ppaction://hlinksldjump"/>
              </a:rPr>
            </a:br>
            <a:r>
              <a:rPr lang="uk-UA" dirty="0" smtClean="0">
                <a:hlinkClick r:id="rId3" action="ppaction://hlinksldjump"/>
              </a:rPr>
              <a:t/>
            </a:r>
            <a:br>
              <a:rPr lang="uk-UA" dirty="0" smtClean="0">
                <a:hlinkClick r:id="rId3" action="ppaction://hlinksldjump"/>
              </a:rPr>
            </a:br>
            <a:endParaRPr lang="ru-RU" dirty="0"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ailswm.com/wp-content/uploads/2012/06/%D0%A1%D0%B0%D0%BC%D0%BE%D0%B7%D0%B0%D1%85%D0%B8%D1%81%D1%82-%D0%BE%D1%80%D0%B3%D0%B0%D0%BD%D1%96%D0%B7%D0%BC%D1%83-300x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78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КЛІТИННИЙ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МЕХАНІЗМ ІМУНІТЕТУ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692696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ГУМОРАЛЬНИЙ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>
            <a:off x="4572000" y="3068960"/>
            <a:ext cx="0" cy="81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4572000" y="1340768"/>
            <a:ext cx="0" cy="81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llblinds.ru/images/photojaluzi/texture/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204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МЕХАНІЗМ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КЛІТИННОГО ІМУНІТЕТУ – знищення шкідливих чинників клітинами-фагоцитами і т-лімфоцитами.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igamir.net/upload/img/content/originnal_112fa4d3cb5f3f828a238c270fe7c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МЕХАНІЗМ ГУМОРАЛЬНОГО ІМУНІТЕТУ – знищення шкідливих чинників спеціальними речовинами(білками), які містяться в крові – антитілами та інтерфероном.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atee.ru/r/x4/89/f4/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05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872808" cy="1224136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ПРИРОДНИЙ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583"/>
          </a:xfrm>
        </p:spPr>
        <p:txBody>
          <a:bodyPr/>
          <a:lstStyle/>
          <a:p>
            <a:r>
              <a:rPr lang="uk-UA" sz="6000" dirty="0" smtClean="0">
                <a:solidFill>
                  <a:schemeClr val="bg1"/>
                </a:solidFill>
              </a:rPr>
              <a:t>ІМУНІТЕТ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48680"/>
            <a:ext cx="6400800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ШТУЧНИЙ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355976" y="2996952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44008" y="119675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erix.ru/uploads/vitamin/txt/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24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65618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ВРОДЖЕНИЙ: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АНТИТІЛА В ОРГАНІЗМІ ПРИСУТНІ З ДНЯ НАРОДЖЕННЯ, ТОБТО УСПАДКОВАНІ ВІД БАТЬКІВ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ПРИРОДНИЙ ІМУНІТЕТ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188640"/>
            <a:ext cx="64008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НАБУТИЙ: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ВИРОБЛЯЄТЬСЯ В ПРОЦЕСІ  ЖИТТЯ ПІСЛЯ  ПЕРЕНЕСЕННЯ ІНФЕКЦІЙНИХ  ЗАХВОРЮВАННЬ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716016" y="14847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4716016" y="32849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sz="3000" b="1" dirty="0" smtClean="0">
                <a:solidFill>
                  <a:schemeClr val="bg1"/>
                </a:solidFill>
              </a:rPr>
              <a:t>ПАСИВНИЙ ШТУЧНИЙ ІМУНІТЕТ </a:t>
            </a:r>
          </a:p>
          <a:p>
            <a:r>
              <a:rPr lang="uk-UA" sz="1900" b="1" dirty="0" smtClean="0">
                <a:solidFill>
                  <a:schemeClr val="bg1"/>
                </a:solidFill>
              </a:rPr>
              <a:t>Виникає  внаслідок лікувального щеплення – введення в організм сироватки, яка містить готові антитіла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305800" cy="19812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ШТУЧНИЙ</a:t>
            </a:r>
            <a:r>
              <a:rPr lang="uk-UA" sz="5400" b="1" dirty="0" smtClean="0">
                <a:solidFill>
                  <a:schemeClr val="bg1"/>
                </a:solidFill>
              </a:rPr>
              <a:t> І</a:t>
            </a:r>
            <a:r>
              <a:rPr lang="uk-UA" b="1" dirty="0" smtClean="0">
                <a:solidFill>
                  <a:schemeClr val="bg1"/>
                </a:solidFill>
              </a:rPr>
              <a:t>МУНІТЕТ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(для запобігання захворюванню на інфекційні хвороби та їхнього лікування)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4038600"/>
            <a:ext cx="6400800" cy="2486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АКТИВНИЙ ШТУЧНИЙ ІМУНІТЕТ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Виникає внаслідок  профілактичного щеплення(вакцинації) – введення в організм вакцини (ослабленої або вбитої культури мікроорганізмів), на дію якої виробляються антитіла, як і при перенесенні хвороби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76064"/>
          </a:xfrm>
        </p:spPr>
        <p:txBody>
          <a:bodyPr/>
          <a:lstStyle/>
          <a:p>
            <a:r>
              <a:rPr lang="uk-UA" dirty="0" smtClean="0"/>
              <a:t>ІЛЛЯ ІЛЛІЧ МЕЧНІКОВ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467544" y="476672"/>
            <a:ext cx="8305800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Знайомство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біографіями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великих людей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повчальне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вивчення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людської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природи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 —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 належать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видатному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ембріологу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бактеріологу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Іллі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Мечникову.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липня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2006 року минуло 90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дня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смерті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славетного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науковця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народившись у маленькому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Харківщині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невдовзі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виїхав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став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ученим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світового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масштабу.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Іще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прізвище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Мечников стало в один ряд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іменами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таких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світил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науки, як 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Луї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Пастер, Роберт Кох,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Пауль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Ерліх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Еміль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</a:t>
            </a:r>
            <a:r>
              <a:rPr kumimoji="0" lang="ru-RU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інші</a:t>
            </a:r>
            <a:endParaRPr kumimoji="0" lang="ru-RU" sz="28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476672"/>
            <a:ext cx="6768752" cy="38884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Розробив теорію клітинного імунітету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Довів, що до враженої мікроорганізмами тканини надходить велика кількість лейкоцитів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Ввів назву </a:t>
            </a:r>
            <a:r>
              <a:rPr kumimoji="0" lang="uk-UA" sz="2800" b="0" i="1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фагоцити</a:t>
            </a: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для таких лейкоцитів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Тривалий час вів жваву дискусію з німцем </a:t>
            </a:r>
            <a:r>
              <a:rPr kumimoji="0" lang="uk-UA" sz="28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Ерліхом</a:t>
            </a: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який відкрив гуморальний імунітет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1908р. отримав Нобелівську премію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http://markimira.ru/upload/iblock/d6a/1945_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232248" cy="3158841"/>
          </a:xfrm>
          <a:prstGeom prst="rect">
            <a:avLst/>
          </a:prstGeom>
          <a:noFill/>
        </p:spPr>
      </p:pic>
      <p:pic>
        <p:nvPicPr>
          <p:cNvPr id="8" name="Picture 2" descr="http://medlib.tamb.ru/images/persons/mechn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49970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340768"/>
            <a:ext cx="8305800" cy="504056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Ерліх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Пауль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Ehrlich, Paul) (1854–1915), </a:t>
            </a:r>
            <a:r>
              <a:rPr lang="ru-RU" dirty="0" err="1" smtClean="0">
                <a:solidFill>
                  <a:schemeClr val="bg1"/>
                </a:solidFill>
              </a:rPr>
              <a:t>німецький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бактеріолог</a:t>
            </a:r>
            <a:r>
              <a:rPr lang="ru-RU" dirty="0" smtClean="0">
                <a:solidFill>
                  <a:schemeClr val="bg1"/>
                </a:solidFill>
              </a:rPr>
              <a:t>. Лауреат </a:t>
            </a:r>
            <a:r>
              <a:rPr lang="ru-RU" dirty="0" err="1" smtClean="0">
                <a:solidFill>
                  <a:schemeClr val="bg1"/>
                </a:solidFill>
              </a:rPr>
              <a:t>Нобелівської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премії</a:t>
            </a:r>
            <a:r>
              <a:rPr lang="ru-RU" dirty="0" smtClean="0">
                <a:solidFill>
                  <a:schemeClr val="bg1"/>
                </a:solidFill>
              </a:rPr>
              <a:t> 1908 по </a:t>
            </a:r>
            <a:r>
              <a:rPr lang="ru-RU" dirty="0" err="1" smtClean="0">
                <a:solidFill>
                  <a:schemeClr val="bg1"/>
                </a:solidFill>
              </a:rPr>
              <a:t>фізіології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медицині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імунології</a:t>
            </a:r>
            <a:r>
              <a:rPr lang="ru-RU" dirty="0" smtClean="0">
                <a:solidFill>
                  <a:schemeClr val="bg1"/>
                </a:solidFill>
              </a:rPr>
              <a:t> (разом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І.І.Мечниковим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Народився</a:t>
            </a:r>
            <a:r>
              <a:rPr lang="ru-RU" dirty="0" smtClean="0">
                <a:solidFill>
                  <a:schemeClr val="bg1"/>
                </a:solidFill>
              </a:rPr>
              <a:t> 14 </a:t>
            </a:r>
            <a:r>
              <a:rPr lang="ru-RU" dirty="0" err="1" smtClean="0">
                <a:solidFill>
                  <a:schemeClr val="bg1"/>
                </a:solidFill>
              </a:rPr>
              <a:t>березня</a:t>
            </a:r>
            <a:r>
              <a:rPr lang="ru-RU" dirty="0" smtClean="0">
                <a:solidFill>
                  <a:schemeClr val="bg1"/>
                </a:solidFill>
              </a:rPr>
              <a:t> 1854 у </a:t>
            </a:r>
            <a:r>
              <a:rPr lang="ru-RU" dirty="0" err="1" smtClean="0">
                <a:solidFill>
                  <a:schemeClr val="bg1"/>
                </a:solidFill>
              </a:rPr>
              <a:t>Штрелені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Сілезія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Учився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університетах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Бреслау</a:t>
            </a:r>
            <a:r>
              <a:rPr lang="ru-RU" dirty="0" smtClean="0">
                <a:solidFill>
                  <a:schemeClr val="bg1"/>
                </a:solidFill>
              </a:rPr>
              <a:t>, Страсбурга, Фрейбурга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Лейпцигу.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Пауль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Ерліх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відомий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своїми</a:t>
            </a:r>
            <a:r>
              <a:rPr lang="ru-RU" dirty="0" smtClean="0">
                <a:solidFill>
                  <a:schemeClr val="bg1"/>
                </a:solidFill>
              </a:rPr>
              <a:t> роботами в </a:t>
            </a:r>
            <a:r>
              <a:rPr lang="ru-RU" dirty="0" err="1" smtClean="0">
                <a:solidFill>
                  <a:schemeClr val="bg1"/>
                </a:solidFill>
              </a:rPr>
              <a:t>галузі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гематології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імунології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хіміотерапії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Починаючи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1891 </a:t>
            </a:r>
            <a:r>
              <a:rPr lang="ru-RU" dirty="0" err="1" smtClean="0">
                <a:solidFill>
                  <a:schemeClr val="bg1"/>
                </a:solidFill>
              </a:rPr>
              <a:t>Ерліх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пошуками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інфекційних</a:t>
            </a:r>
            <a:r>
              <a:rPr lang="ru-RU" dirty="0" smtClean="0">
                <a:solidFill>
                  <a:schemeClr val="bg1"/>
                </a:solidFill>
              </a:rPr>
              <a:t> хвороб за </a:t>
            </a:r>
            <a:r>
              <a:rPr lang="ru-RU" dirty="0" err="1" smtClean="0">
                <a:solidFill>
                  <a:schemeClr val="bg1"/>
                </a:solidFill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здатних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придушувати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життєдіяльність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збудників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Ерліх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передбачив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автоімунітет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назвав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en-US" dirty="0" smtClean="0">
                <a:solidFill>
                  <a:schemeClr val="bg1"/>
                </a:solidFill>
              </a:rPr>
              <a:t>horror </a:t>
            </a:r>
            <a:r>
              <a:rPr lang="en-US" dirty="0" err="1" smtClean="0">
                <a:solidFill>
                  <a:schemeClr val="bg1"/>
                </a:solidFill>
              </a:rPr>
              <a:t>autotoxicus</a:t>
            </a:r>
            <a:r>
              <a:rPr lang="en-US" dirty="0" smtClean="0">
                <a:solidFill>
                  <a:schemeClr val="bg1"/>
                </a:solidFill>
              </a:rPr>
              <a:t>».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771132"/>
          </a:xfrm>
        </p:spPr>
        <p:txBody>
          <a:bodyPr/>
          <a:lstStyle/>
          <a:p>
            <a:r>
              <a:rPr lang="uk-UA" dirty="0" smtClean="0"/>
              <a:t>ПАУЛЬ ЕРЛІХ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05800" cy="1143000"/>
          </a:xfrm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</a:rPr>
              <a:t>Едвард </a:t>
            </a:r>
            <a:r>
              <a:rPr lang="uk-UA" sz="2400" dirty="0" err="1" smtClean="0">
                <a:solidFill>
                  <a:schemeClr val="bg1"/>
                </a:solidFill>
              </a:rPr>
              <a:t>Дженнер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–англійський</a:t>
            </a:r>
            <a:r>
              <a:rPr lang="uk-UA" sz="2400" dirty="0" smtClean="0">
                <a:solidFill>
                  <a:schemeClr val="bg1"/>
                </a:solidFill>
              </a:rPr>
              <a:t> вчений, який першим застосував щеплення від віспи і ввів термін </a:t>
            </a:r>
            <a:r>
              <a:rPr lang="uk-UA" sz="2400" i="1" dirty="0" smtClean="0">
                <a:solidFill>
                  <a:schemeClr val="bg1"/>
                </a:solidFill>
              </a:rPr>
              <a:t>вакцинації.</a:t>
            </a:r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300" dirty="0" smtClean="0">
                <a:solidFill>
                  <a:schemeClr val="bg1"/>
                </a:solidFill>
              </a:rPr>
              <a:t>У </a:t>
            </a:r>
            <a:r>
              <a:rPr lang="ru-RU" sz="2300" dirty="0" err="1" smtClean="0">
                <a:solidFill>
                  <a:schemeClr val="bg1"/>
                </a:solidFill>
              </a:rPr>
              <a:t>процесі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роботи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довідався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що</a:t>
            </a:r>
            <a:r>
              <a:rPr lang="ru-RU" sz="2300" dirty="0" smtClean="0">
                <a:solidFill>
                  <a:schemeClr val="bg1"/>
                </a:solidFill>
              </a:rPr>
              <a:t>, за </a:t>
            </a:r>
            <a:r>
              <a:rPr lang="ru-RU" sz="2300" dirty="0" err="1" smtClean="0">
                <a:solidFill>
                  <a:schemeClr val="bg1"/>
                </a:solidFill>
              </a:rPr>
              <a:t>переконанням</a:t>
            </a:r>
            <a:r>
              <a:rPr lang="ru-RU" sz="2300" dirty="0" smtClean="0">
                <a:solidFill>
                  <a:schemeClr val="bg1"/>
                </a:solidFill>
              </a:rPr>
              <a:t> селян, особи, </a:t>
            </a:r>
            <a:r>
              <a:rPr lang="ru-RU" sz="2300" dirty="0" err="1" smtClean="0">
                <a:solidFill>
                  <a:schemeClr val="bg1"/>
                </a:solidFill>
              </a:rPr>
              <a:t>які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перехворіли</a:t>
            </a:r>
            <a:r>
              <a:rPr lang="ru-RU" sz="2300" dirty="0" smtClean="0">
                <a:solidFill>
                  <a:schemeClr val="bg1"/>
                </a:solidFill>
              </a:rPr>
              <a:t> на </a:t>
            </a:r>
            <a:r>
              <a:rPr lang="ru-RU" sz="2300" dirty="0" err="1" smtClean="0">
                <a:solidFill>
                  <a:schemeClr val="bg1"/>
                </a:solidFill>
              </a:rPr>
              <a:t>коров'ячу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віспу</a:t>
            </a:r>
            <a:r>
              <a:rPr lang="ru-RU" sz="2300" dirty="0" smtClean="0">
                <a:solidFill>
                  <a:schemeClr val="bg1"/>
                </a:solidFill>
              </a:rPr>
              <a:t>, не </a:t>
            </a:r>
            <a:r>
              <a:rPr lang="ru-RU" sz="2300" dirty="0" err="1" smtClean="0">
                <a:solidFill>
                  <a:schemeClr val="bg1"/>
                </a:solidFill>
              </a:rPr>
              <a:t>хворіють</a:t>
            </a:r>
            <a:r>
              <a:rPr lang="ru-RU" sz="2300" dirty="0" smtClean="0">
                <a:solidFill>
                  <a:schemeClr val="bg1"/>
                </a:solidFill>
              </a:rPr>
              <a:t> на </a:t>
            </a:r>
            <a:r>
              <a:rPr lang="ru-RU" sz="2300" dirty="0" err="1" smtClean="0">
                <a:solidFill>
                  <a:schemeClr val="bg1"/>
                </a:solidFill>
              </a:rPr>
              <a:t>людську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віспу</a:t>
            </a:r>
            <a:r>
              <a:rPr lang="ru-RU" sz="2300" dirty="0" smtClean="0">
                <a:solidFill>
                  <a:schemeClr val="bg1"/>
                </a:solidFill>
              </a:rPr>
              <a:t>. Про </a:t>
            </a:r>
            <a:r>
              <a:rPr lang="ru-RU" sz="2300" dirty="0" err="1" smtClean="0">
                <a:solidFill>
                  <a:schemeClr val="bg1"/>
                </a:solidFill>
              </a:rPr>
              <a:t>це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Дженнер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повідомив</a:t>
            </a:r>
            <a:r>
              <a:rPr lang="ru-RU" sz="2300" dirty="0" smtClean="0">
                <a:solidFill>
                  <a:schemeClr val="bg1"/>
                </a:solidFill>
              </a:rPr>
              <a:t>  </a:t>
            </a:r>
            <a:r>
              <a:rPr lang="ru-RU" sz="2300" dirty="0" err="1" smtClean="0">
                <a:solidFill>
                  <a:schemeClr val="bg1"/>
                </a:solidFill>
              </a:rPr>
              <a:t>своєму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вчителеві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Гунтерові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який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порадив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йому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пильно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вивчати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цю</a:t>
            </a:r>
            <a:r>
              <a:rPr lang="ru-RU" sz="2300" dirty="0" smtClean="0">
                <a:solidFill>
                  <a:schemeClr val="bg1"/>
                </a:solidFill>
              </a:rPr>
              <a:t> справу. </a:t>
            </a:r>
            <a:r>
              <a:rPr lang="ru-RU" sz="2300" dirty="0" err="1" smtClean="0">
                <a:solidFill>
                  <a:schemeClr val="bg1"/>
                </a:solidFill>
              </a:rPr>
              <a:t>Дженнер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300" dirty="0" smtClean="0">
                <a:solidFill>
                  <a:schemeClr val="bg1"/>
                </a:solidFill>
              </a:rPr>
              <a:t> 20 </a:t>
            </a:r>
            <a:r>
              <a:rPr lang="ru-RU" sz="2300" dirty="0" err="1" smtClean="0">
                <a:solidFill>
                  <a:schemeClr val="bg1"/>
                </a:solidFill>
              </a:rPr>
              <a:t>років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простеживши</a:t>
            </a:r>
            <a:r>
              <a:rPr lang="ru-RU" sz="2300" dirty="0" smtClean="0">
                <a:solidFill>
                  <a:schemeClr val="bg1"/>
                </a:solidFill>
              </a:rPr>
              <a:t> за рядом </a:t>
            </a:r>
            <a:r>
              <a:rPr lang="ru-RU" sz="2300" dirty="0" err="1" smtClean="0">
                <a:solidFill>
                  <a:schemeClr val="bg1"/>
                </a:solidFill>
              </a:rPr>
              <a:t>осіб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що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перехворіли</a:t>
            </a:r>
            <a:r>
              <a:rPr lang="ru-RU" sz="2300" dirty="0" smtClean="0">
                <a:solidFill>
                  <a:schemeClr val="bg1"/>
                </a:solidFill>
              </a:rPr>
              <a:t> на </a:t>
            </a:r>
            <a:r>
              <a:rPr lang="ru-RU" sz="2300" dirty="0" err="1" smtClean="0">
                <a:solidFill>
                  <a:schemeClr val="bg1"/>
                </a:solidFill>
              </a:rPr>
              <a:t>коров'ячу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віспу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зміг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пересвідчитись</a:t>
            </a:r>
            <a:r>
              <a:rPr lang="ru-RU" sz="2300" dirty="0" smtClean="0">
                <a:solidFill>
                  <a:schemeClr val="bg1"/>
                </a:solidFill>
              </a:rPr>
              <a:t> в </a:t>
            </a:r>
            <a:r>
              <a:rPr lang="ru-RU" sz="2300" dirty="0" err="1" smtClean="0">
                <a:solidFill>
                  <a:schemeClr val="bg1"/>
                </a:solidFill>
              </a:rPr>
              <a:t>їхньому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імунітеті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під</a:t>
            </a:r>
            <a:r>
              <a:rPr lang="ru-RU" sz="2300" dirty="0" smtClean="0">
                <a:solidFill>
                  <a:schemeClr val="bg1"/>
                </a:solidFill>
              </a:rPr>
              <a:t> час </a:t>
            </a:r>
            <a:r>
              <a:rPr lang="ru-RU" sz="2300" dirty="0" err="1" smtClean="0">
                <a:solidFill>
                  <a:schemeClr val="bg1"/>
                </a:solidFill>
              </a:rPr>
              <a:t>нерідких</a:t>
            </a:r>
            <a:r>
              <a:rPr lang="ru-RU" sz="2300" dirty="0" smtClean="0">
                <a:solidFill>
                  <a:schemeClr val="bg1"/>
                </a:solidFill>
              </a:rPr>
              <a:t> у </a:t>
            </a:r>
            <a:r>
              <a:rPr lang="ru-RU" sz="2300" dirty="0" err="1" smtClean="0">
                <a:solidFill>
                  <a:schemeClr val="bg1"/>
                </a:solidFill>
              </a:rPr>
              <a:t>ті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часи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вибухів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епідемій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натуральної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віспи</a:t>
            </a:r>
            <a:r>
              <a:rPr lang="ru-RU" sz="2300" dirty="0" smtClean="0">
                <a:solidFill>
                  <a:schemeClr val="bg1"/>
                </a:solidFill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</a:rPr>
              <a:t>Він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вивчив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які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щеплення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з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яких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саме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висипних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sz="2300" dirty="0" smtClean="0">
                <a:solidFill>
                  <a:schemeClr val="bg1"/>
                </a:solidFill>
              </a:rPr>
              <a:t> у </a:t>
            </a:r>
            <a:r>
              <a:rPr lang="ru-RU" sz="2300" dirty="0" err="1" smtClean="0">
                <a:solidFill>
                  <a:schemeClr val="bg1"/>
                </a:solidFill>
              </a:rPr>
              <a:t>корів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відомих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під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загальною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назвою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сотурох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дають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імунітет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</a:t>
            </a:r>
            <a:r>
              <a:rPr lang="ru-RU" sz="2300" dirty="0" smtClean="0">
                <a:solidFill>
                  <a:schemeClr val="bg1"/>
                </a:solidFill>
              </a:rPr>
              <a:t> в </a:t>
            </a:r>
            <a:r>
              <a:rPr lang="ru-RU" sz="2300" dirty="0" err="1" smtClean="0">
                <a:solidFill>
                  <a:schemeClr val="bg1"/>
                </a:solidFill>
              </a:rPr>
              <a:t>який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період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ці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щеплення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дійові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305800" cy="843140"/>
          </a:xfrm>
        </p:spPr>
        <p:txBody>
          <a:bodyPr/>
          <a:lstStyle/>
          <a:p>
            <a:r>
              <a:rPr lang="uk-UA" dirty="0" smtClean="0"/>
              <a:t>ЕДВАРД ДЖЕННЕР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4-tub-ua.yandex.net/i?id=374485529-52-72&amp;n=2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484784"/>
            <a:ext cx="6400800" cy="1752600"/>
          </a:xfrm>
        </p:spPr>
        <p:txBody>
          <a:bodyPr>
            <a:noAutofit/>
          </a:bodyPr>
          <a:lstStyle/>
          <a:p>
            <a:r>
              <a:rPr lang="uk-UA" sz="4000" b="1" i="1" u="sng" dirty="0" smtClean="0">
                <a:solidFill>
                  <a:schemeClr val="tx1"/>
                </a:solidFill>
              </a:rPr>
              <a:t>Імунітет</a:t>
            </a:r>
            <a:r>
              <a:rPr lang="uk-UA" sz="4000" b="1" dirty="0" smtClean="0">
                <a:solidFill>
                  <a:schemeClr val="tx1"/>
                </a:solidFill>
              </a:rPr>
              <a:t> – це здатність організму захищати власну цілісність, біологічну індивідуальність і сталість внутрішнього середовища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113584"/>
            <a:ext cx="8305800" cy="3744416"/>
          </a:xfrm>
        </p:spPr>
        <p:txBody>
          <a:bodyPr/>
          <a:lstStyle/>
          <a:p>
            <a:r>
              <a:rPr lang="ru-RU" dirty="0" smtClean="0"/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Маючи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досвід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Дженнер</a:t>
            </a:r>
            <a:r>
              <a:rPr lang="ru-RU" dirty="0" smtClean="0">
                <a:solidFill>
                  <a:schemeClr val="bg1"/>
                </a:solidFill>
              </a:rPr>
              <a:t> у 1796 р. дозволив </a:t>
            </a:r>
            <a:r>
              <a:rPr lang="ru-RU" dirty="0" err="1" smtClean="0">
                <a:solidFill>
                  <a:schemeClr val="bg1"/>
                </a:solidFill>
              </a:rPr>
              <a:t>собі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прищепити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вміст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віспяної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пустули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руки </a:t>
            </a:r>
            <a:r>
              <a:rPr lang="ru-RU" dirty="0" err="1" smtClean="0">
                <a:solidFill>
                  <a:schemeClr val="bg1"/>
                </a:solidFill>
              </a:rPr>
              <a:t>служниці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сусіднього</a:t>
            </a:r>
            <a:r>
              <a:rPr lang="ru-RU" dirty="0" smtClean="0">
                <a:solidFill>
                  <a:schemeClr val="bg1"/>
                </a:solidFill>
              </a:rPr>
              <a:t> фермера,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хворіла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коров'ячу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віспу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хлопчикові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Джонсо-ві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Фіпсу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пізніше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прищеплено </a:t>
            </a:r>
            <a:r>
              <a:rPr lang="ru-RU" dirty="0" err="1" smtClean="0">
                <a:solidFill>
                  <a:schemeClr val="bg1"/>
                </a:solidFill>
              </a:rPr>
              <a:t>натуральну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віспу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запобігло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хворобі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через два роки </a:t>
            </a:r>
            <a:r>
              <a:rPr lang="ru-RU" dirty="0" err="1" smtClean="0">
                <a:solidFill>
                  <a:schemeClr val="bg1"/>
                </a:solidFill>
              </a:rPr>
              <a:t>Дженнер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опублікував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англійською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мовою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Запропонована</a:t>
            </a:r>
            <a:r>
              <a:rPr lang="ru-RU" dirty="0" smtClean="0">
                <a:solidFill>
                  <a:schemeClr val="bg1"/>
                </a:solidFill>
              </a:rPr>
              <a:t> ним </a:t>
            </a:r>
            <a:r>
              <a:rPr lang="ru-RU" dirty="0" err="1" smtClean="0">
                <a:solidFill>
                  <a:schemeClr val="bg1"/>
                </a:solidFill>
              </a:rPr>
              <a:t>запобіжна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вакцинація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континентах. </a:t>
            </a:r>
          </a:p>
          <a:p>
            <a:endParaRPr lang="ru-RU" dirty="0"/>
          </a:p>
        </p:txBody>
      </p:sp>
      <p:pic>
        <p:nvPicPr>
          <p:cNvPr id="2050" name="Picture 2" descr="Файл:Edward Je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232248" cy="2828925"/>
          </a:xfrm>
          <a:prstGeom prst="rect">
            <a:avLst/>
          </a:prstGeom>
          <a:noFill/>
        </p:spPr>
      </p:pic>
      <p:pic>
        <p:nvPicPr>
          <p:cNvPr id="2052" name="Picture 4" descr="http://www.amtn.info/sites/default/files/enciclopedia/jenner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012" y="404664"/>
            <a:ext cx="2403787" cy="2664296"/>
          </a:xfrm>
          <a:prstGeom prst="rect">
            <a:avLst/>
          </a:prstGeom>
          <a:noFill/>
        </p:spPr>
      </p:pic>
      <p:pic>
        <p:nvPicPr>
          <p:cNvPr id="2054" name="Picture 6" descr="http://www.servimg.com/u/f69/15/09/67/11/edward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48680"/>
            <a:ext cx="19621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5400600" cy="5229200"/>
          </a:xfrm>
        </p:spPr>
        <p:txBody>
          <a:bodyPr>
            <a:noAutofit/>
          </a:bodyPr>
          <a:lstStyle/>
          <a:p>
            <a:pPr algn="l"/>
            <a:r>
              <a:rPr lang="uk-UA" sz="2600" dirty="0" smtClean="0">
                <a:solidFill>
                  <a:schemeClr val="bg1"/>
                </a:solidFill>
              </a:rPr>
              <a:t>Розробив  метод запобіжних щеплень проти ряду інфекційних захворювань. Зокрема вакцинацію проти сибірки, бешихи свиней, сказу.</a:t>
            </a:r>
          </a:p>
          <a:p>
            <a:pPr algn="l"/>
            <a:r>
              <a:rPr lang="uk-UA" sz="2600" dirty="0" smtClean="0">
                <a:solidFill>
                  <a:schemeClr val="bg1"/>
                </a:solidFill>
              </a:rPr>
              <a:t>Запропонував методи стерилізації (пастеризації), в основі яких  лежить знищення хвороботворних бактерій, </a:t>
            </a:r>
            <a:r>
              <a:rPr lang="uk-UA" sz="2600" dirty="0" err="1" smtClean="0">
                <a:solidFill>
                  <a:schemeClr val="bg1"/>
                </a:solidFill>
              </a:rPr>
              <a:t>цвільових</a:t>
            </a:r>
            <a:r>
              <a:rPr lang="uk-UA" sz="2600" dirty="0" smtClean="0">
                <a:solidFill>
                  <a:schemeClr val="bg1"/>
                </a:solidFill>
              </a:rPr>
              <a:t> грибів тощо. Цей метод застосовують при консервуванні харчових продуктів. 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/>
          <a:lstStyle/>
          <a:p>
            <a:r>
              <a:rPr lang="uk-UA" dirty="0" smtClean="0"/>
              <a:t>ЛУЇ ПАСТЕР</a:t>
            </a:r>
            <a:endParaRPr lang="ru-RU" dirty="0"/>
          </a:p>
        </p:txBody>
      </p:sp>
      <p:pic>
        <p:nvPicPr>
          <p:cNvPr id="20482" name="Picture 2" descr="http://travel.ria.ru/images/22344/28/223442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2501961" cy="2983107"/>
          </a:xfrm>
          <a:prstGeom prst="rect">
            <a:avLst/>
          </a:prstGeom>
          <a:noFill/>
        </p:spPr>
      </p:pic>
      <p:pic>
        <p:nvPicPr>
          <p:cNvPr id="20484" name="Picture 4" descr="http://www.ict.mic.ul.ie/content/blathnaidwiseman/website/pasteu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89040"/>
            <a:ext cx="1952625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305800" cy="6336704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публікації</a:t>
            </a:r>
            <a:r>
              <a:rPr lang="ru-RU" sz="2400" dirty="0" smtClean="0">
                <a:solidFill>
                  <a:schemeClr val="bg1"/>
                </a:solidFill>
              </a:rPr>
              <a:t> 1876 </a:t>
            </a:r>
            <a:r>
              <a:rPr lang="ru-RU" sz="2400" dirty="0" err="1" smtClean="0">
                <a:solidFill>
                  <a:schemeClr val="bg1"/>
                </a:solidFill>
              </a:rPr>
              <a:t>роботи</a:t>
            </a:r>
            <a:r>
              <a:rPr lang="ru-RU" sz="2400" dirty="0" smtClean="0">
                <a:solidFill>
                  <a:schemeClr val="bg1"/>
                </a:solidFill>
              </a:rPr>
              <a:t> Р.Коха «</a:t>
            </a:r>
            <a:r>
              <a:rPr lang="ru-RU" sz="2400" dirty="0" err="1" smtClean="0">
                <a:solidFill>
                  <a:schemeClr val="bg1"/>
                </a:solidFill>
              </a:rPr>
              <a:t>Етіологія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сибірської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виразки</a:t>
            </a:r>
            <a:r>
              <a:rPr lang="ru-RU" sz="2400" dirty="0" smtClean="0">
                <a:solidFill>
                  <a:schemeClr val="bg1"/>
                </a:solidFill>
              </a:rPr>
              <a:t>» Пастер </a:t>
            </a:r>
            <a:r>
              <a:rPr lang="ru-RU" sz="2400" dirty="0" err="1" smtClean="0">
                <a:solidFill>
                  <a:schemeClr val="bg1"/>
                </a:solidFill>
              </a:rPr>
              <a:t>повністю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присвятив</a:t>
            </a:r>
            <a:r>
              <a:rPr lang="ru-RU" sz="2400" dirty="0" smtClean="0">
                <a:solidFill>
                  <a:schemeClr val="bg1"/>
                </a:solidFill>
              </a:rPr>
              <a:t> себе </a:t>
            </a:r>
            <a:r>
              <a:rPr lang="ru-RU" sz="2400" dirty="0" err="1" smtClean="0">
                <a:solidFill>
                  <a:schemeClr val="bg1"/>
                </a:solidFill>
              </a:rPr>
              <a:t>імунології</a:t>
            </a:r>
            <a:r>
              <a:rPr lang="ru-RU" sz="2400" dirty="0" smtClean="0">
                <a:solidFill>
                  <a:schemeClr val="bg1"/>
                </a:solidFill>
              </a:rPr>
              <a:t>, остаточно </a:t>
            </a:r>
            <a:r>
              <a:rPr lang="ru-RU" sz="2400" dirty="0" err="1" smtClean="0">
                <a:solidFill>
                  <a:schemeClr val="bg1"/>
                </a:solidFill>
              </a:rPr>
              <a:t>встановивши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специфічність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збудників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сибірської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виразки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пологової</a:t>
            </a:r>
            <a:r>
              <a:rPr lang="ru-RU" sz="2400" dirty="0" smtClean="0">
                <a:solidFill>
                  <a:schemeClr val="bg1"/>
                </a:solidFill>
              </a:rPr>
              <a:t> лихоманки, </a:t>
            </a:r>
            <a:r>
              <a:rPr lang="ru-RU" sz="2400" dirty="0" err="1" smtClean="0">
                <a:solidFill>
                  <a:schemeClr val="bg1"/>
                </a:solidFill>
              </a:rPr>
              <a:t>холери</a:t>
            </a:r>
            <a:r>
              <a:rPr lang="ru-RU" sz="2400" dirty="0" smtClean="0">
                <a:solidFill>
                  <a:schemeClr val="bg1"/>
                </a:solidFill>
              </a:rPr>
              <a:t>, сказу, </a:t>
            </a:r>
            <a:r>
              <a:rPr lang="ru-RU" sz="2400" dirty="0" err="1" smtClean="0">
                <a:solidFill>
                  <a:schemeClr val="bg1"/>
                </a:solidFill>
              </a:rPr>
              <a:t>курячої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холери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хворіб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розвинув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уявлення</a:t>
            </a:r>
            <a:r>
              <a:rPr lang="ru-RU" sz="2400" dirty="0" smtClean="0">
                <a:solidFill>
                  <a:schemeClr val="bg1"/>
                </a:solidFill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</a:rPr>
              <a:t>штучний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імунітет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sz="2400" dirty="0" smtClean="0">
                <a:solidFill>
                  <a:schemeClr val="bg1"/>
                </a:solidFill>
              </a:rPr>
              <a:t> метод </a:t>
            </a:r>
            <a:r>
              <a:rPr lang="ru-RU" sz="2400" dirty="0" err="1" smtClean="0">
                <a:solidFill>
                  <a:schemeClr val="bg1"/>
                </a:solidFill>
              </a:rPr>
              <a:t>запобіжних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щеплень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зокрема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сибірської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виразки</a:t>
            </a:r>
            <a:r>
              <a:rPr lang="ru-RU" sz="2400" dirty="0" smtClean="0">
                <a:solidFill>
                  <a:schemeClr val="bg1"/>
                </a:solidFill>
              </a:rPr>
              <a:t> (1881), сказу (</a:t>
            </a:r>
            <a:r>
              <a:rPr lang="ru-RU" sz="2400" dirty="0" err="1" smtClean="0">
                <a:solidFill>
                  <a:schemeClr val="bg1"/>
                </a:solidFill>
              </a:rPr>
              <a:t>спільно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Ерліхом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Ру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Перше </a:t>
            </a:r>
            <a:r>
              <a:rPr lang="ru-RU" sz="2400" dirty="0" err="1" smtClean="0">
                <a:solidFill>
                  <a:schemeClr val="bg1"/>
                </a:solidFill>
              </a:rPr>
              <a:t>щеплення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проти</a:t>
            </a:r>
            <a:r>
              <a:rPr lang="ru-RU" sz="2400" dirty="0" smtClean="0">
                <a:solidFill>
                  <a:schemeClr val="bg1"/>
                </a:solidFill>
              </a:rPr>
              <a:t> сказу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зроблене</a:t>
            </a:r>
            <a:r>
              <a:rPr lang="ru-RU" sz="2400" dirty="0" smtClean="0">
                <a:solidFill>
                  <a:schemeClr val="bg1"/>
                </a:solidFill>
              </a:rPr>
              <a:t> 6 </a:t>
            </a:r>
            <a:r>
              <a:rPr lang="ru-RU" sz="2400" dirty="0" err="1" smtClean="0">
                <a:solidFill>
                  <a:schemeClr val="bg1"/>
                </a:solidFill>
              </a:rPr>
              <a:t>липня</a:t>
            </a:r>
            <a:r>
              <a:rPr lang="ru-RU" sz="2400" dirty="0" smtClean="0">
                <a:solidFill>
                  <a:schemeClr val="bg1"/>
                </a:solidFill>
              </a:rPr>
              <a:t> 1885 роки 9-річному Йозефу </a:t>
            </a:r>
            <a:r>
              <a:rPr lang="ru-RU" sz="2400" dirty="0" err="1" smtClean="0">
                <a:solidFill>
                  <a:schemeClr val="bg1"/>
                </a:solidFill>
              </a:rPr>
              <a:t>Майстеру</a:t>
            </a:r>
            <a:r>
              <a:rPr lang="ru-RU" sz="2400" dirty="0" smtClean="0">
                <a:solidFill>
                  <a:schemeClr val="bg1"/>
                </a:solidFill>
              </a:rPr>
              <a:t> на </a:t>
            </a:r>
            <a:r>
              <a:rPr lang="ru-RU" sz="2400" dirty="0" err="1" smtClean="0">
                <a:solidFill>
                  <a:schemeClr val="bg1"/>
                </a:solidFill>
              </a:rPr>
              <a:t>прохання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матері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закінчилося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успішно</a:t>
            </a:r>
            <a:r>
              <a:rPr lang="ru-RU" sz="2400" dirty="0" smtClean="0">
                <a:solidFill>
                  <a:schemeClr val="bg1"/>
                </a:solidFill>
              </a:rPr>
              <a:t>, хлопчик </a:t>
            </a:r>
            <a:r>
              <a:rPr lang="ru-RU" sz="2400" dirty="0" err="1" smtClean="0">
                <a:solidFill>
                  <a:schemeClr val="bg1"/>
                </a:solidFill>
              </a:rPr>
              <a:t>видужав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Принципи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одержання</a:t>
            </a:r>
            <a:r>
              <a:rPr lang="ru-RU" sz="2400" dirty="0" smtClean="0">
                <a:solidFill>
                  <a:schemeClr val="bg1"/>
                </a:solidFill>
              </a:rPr>
              <a:t> вакцин 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методи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розроблені</a:t>
            </a:r>
            <a:r>
              <a:rPr lang="ru-RU" sz="2400" dirty="0" smtClean="0">
                <a:solidFill>
                  <a:schemeClr val="bg1"/>
                </a:solidFill>
              </a:rPr>
              <a:t> Пастером для </a:t>
            </a:r>
            <a:r>
              <a:rPr lang="ru-RU" sz="2400" dirty="0" err="1" smtClean="0">
                <a:solidFill>
                  <a:schemeClr val="bg1"/>
                </a:solidFill>
              </a:rPr>
              <a:t>профілактики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інфекційних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успішно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понад</a:t>
            </a:r>
            <a:r>
              <a:rPr lang="ru-RU" sz="2400" dirty="0" smtClean="0">
                <a:solidFill>
                  <a:schemeClr val="bg1"/>
                </a:solidFill>
              </a:rPr>
              <a:t> 100 </a:t>
            </a:r>
            <a:r>
              <a:rPr lang="ru-RU" sz="2400" dirty="0" err="1" smtClean="0">
                <a:solidFill>
                  <a:schemeClr val="bg1"/>
                </a:solidFill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iznespostroenie.ru/wp-content/uploads/2012/02/%D0%B2%D0%BE%D0%BF%D1%80%D0%BE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74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48872" cy="504056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uk-UA" sz="3200" dirty="0" smtClean="0">
                <a:solidFill>
                  <a:schemeClr val="bg1"/>
                </a:solidFill>
              </a:rPr>
              <a:t>У якому виді природного імунітету антитіла в організмі присутні з дня народження?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sz="3200" dirty="0" smtClean="0">
                <a:solidFill>
                  <a:schemeClr val="bg1"/>
                </a:solidFill>
              </a:rPr>
              <a:t>Який вчений розробив теорію клітинного  імунітету?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sz="3200" dirty="0" smtClean="0">
                <a:solidFill>
                  <a:schemeClr val="bg1"/>
                </a:solidFill>
              </a:rPr>
              <a:t>Чому Т-лімфоцити називають </a:t>
            </a:r>
            <a:r>
              <a:rPr lang="uk-UA" sz="3200" i="1" dirty="0" smtClean="0">
                <a:solidFill>
                  <a:schemeClr val="bg1"/>
                </a:solidFill>
              </a:rPr>
              <a:t>тимус-залежними?</a:t>
            </a:r>
            <a:endParaRPr lang="uk-UA" sz="3200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uk-UA" sz="3200" dirty="0" smtClean="0">
                <a:solidFill>
                  <a:schemeClr val="bg1"/>
                </a:solidFill>
              </a:rPr>
              <a:t>Частиною якої форми імунітету є фагоцити та інтерферон?</a:t>
            </a:r>
          </a:p>
          <a:p>
            <a:pPr marL="514350" indent="-514350" algn="l">
              <a:buFont typeface="+mj-lt"/>
              <a:buAutoNum type="arabicParenR"/>
            </a:pPr>
            <a:r>
              <a:rPr lang="uk-UA" sz="3200" dirty="0" smtClean="0">
                <a:solidFill>
                  <a:schemeClr val="bg1"/>
                </a:solidFill>
              </a:rPr>
              <a:t>Що таке </a:t>
            </a:r>
            <a:r>
              <a:rPr lang="uk-UA" sz="3200" i="1" dirty="0" smtClean="0">
                <a:solidFill>
                  <a:schemeClr val="bg1"/>
                </a:solidFill>
              </a:rPr>
              <a:t>антигени?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Дайте відповіді на запитання: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.err.ee/images/8cacb302-8e9c-435e-a3a0-254e7a405b6a/57920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384"/>
          </a:xfrm>
          <a:prstGeom prst="rect">
            <a:avLst/>
          </a:prstGeom>
          <a:noFill/>
        </p:spPr>
      </p:pic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84976" cy="792088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ІМУНІТЕТ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3526160" cy="720080"/>
          </a:xfrm>
        </p:spPr>
        <p:txBody>
          <a:bodyPr>
            <a:noAutofit/>
          </a:bodyPr>
          <a:lstStyle/>
          <a:p>
            <a:r>
              <a:rPr lang="uk-UA" sz="3500" b="1" dirty="0" smtClean="0">
                <a:solidFill>
                  <a:schemeClr val="bg1"/>
                </a:solidFill>
              </a:rPr>
              <a:t>НЕСПЕЦИФІЧНИЙ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436096" y="3573016"/>
            <a:ext cx="33821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СПЕЦИФІЧНИЙ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76056" y="191683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43808" y="1988840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in.stb.s-msn.com/i/60/789C42FBDF341B559AB40DB452C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2" y="0"/>
            <a:ext cx="9093388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89040"/>
            <a:ext cx="2556792" cy="57606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ШКІРА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НЕСПЕЦИФІЧНИЙ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3140968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ТРАВНА СИСТЕМА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92080" y="3212976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ДИХАЛЬНА</a:t>
            </a: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99992" y="270892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278092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979712" y="270892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4509120"/>
            <a:ext cx="77724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НЕСПЕЦИФІЧНИЙ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ІМУНІТЕТ – це форма імунітету , який здійснюється різними речовинами, що їх виділяють  спеціальні залози шкіри, травної і дихальної систем, а також </a:t>
            </a:r>
            <a:r>
              <a:rPr kumimoji="0" lang="uk-UA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фогоцитозу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 білком-інтерфероном</a:t>
            </a:r>
            <a:r>
              <a:rPr lang="uk-UA" sz="36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660232" y="1196752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051720" y="1196752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>
          <a:xfrm>
            <a:off x="323528" y="548680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ФАГОЦИТИ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364088" y="548680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ІНТЕРФЕРОН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muneweb.xxmu.edu.cn/pic/Alveolar%20Macrophage%20Attacking%20E.%20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9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ФАГОЦИТОЗ – процес поглинання та перетравлення мікроорганізмів.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ФАГОЦИТИ – клітини-пожирачі. Вони знищують будь-які види мікроорганізмів і чужорідні білки.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23528" y="6165304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1AU1 Human Interferon-Be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64488" cy="68933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3651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ІНТЕРФЕРОН – спеціальний білок, який утворюється у відповідь на вторгнення вірусів та деяких інших мікроорганізмів.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ivealong.ru/sites/default/files/u50/2010/11/sovetu_po_lecheniyu_bronh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2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4664"/>
            <a:ext cx="5472608" cy="72008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АНТИТІЛА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93610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СПЕЦИФІЧНИЙ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5696" y="3284984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Т-ЛІМФОЦИТИ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242088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716016" y="98072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4149080"/>
            <a:ext cx="82089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СПЕЦИФІЧНИЙ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ІМУНІТЕТ – це форма імунітету, коли організм здатний розпізнавати і знищувати тільки певний вид мікроорганізмів.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Його</a:t>
            </a:r>
            <a:r>
              <a:rPr lang="uk-UA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забезпечують Т-лімфоцити та антитіла.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460432" y="6381328"/>
            <a:ext cx="432048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orage0.dms.mpinteractiv.ro/media/401/321/5109/9140695/1/virus-sistem-imuni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7416824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Вони постійно відновлюються в організмі спеціальними клітинами, що тривалий час захищає організм від інфекційних захворювань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АНТИТІЛА – речовини які виробляються особливим видом лейкоцитів, які містяться не лише у крові а й у лімфі.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6093296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chem.berkeley.edu/akcgrp/synapse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270892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Зустрівшись з мікроорганізмами, вони     “ </a:t>
            </a:r>
            <a:r>
              <a:rPr lang="uk-UA" sz="2800" b="1" dirty="0" err="1" smtClean="0">
                <a:solidFill>
                  <a:schemeClr val="bg1"/>
                </a:solidFill>
              </a:rPr>
              <a:t>запам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r>
              <a:rPr lang="uk-UA" sz="2800" b="1" dirty="0" err="1" smtClean="0">
                <a:solidFill>
                  <a:schemeClr val="bg1"/>
                </a:solidFill>
              </a:rPr>
              <a:t>ятовують</a:t>
            </a:r>
            <a:r>
              <a:rPr lang="uk-UA" sz="2800" b="1" dirty="0" smtClean="0">
                <a:solidFill>
                  <a:schemeClr val="bg1"/>
                </a:solidFill>
              </a:rPr>
              <a:t> ” їхню будову і передають інформацію про цей тип іншому поколінню Т-лімфоцитів. Отже, вони захищають організм від тих організмів, які вони </a:t>
            </a:r>
            <a:r>
              <a:rPr lang="uk-UA" sz="2800" b="1" dirty="0" err="1" smtClean="0">
                <a:solidFill>
                  <a:schemeClr val="bg1"/>
                </a:solidFill>
              </a:rPr>
              <a:t>запам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r>
              <a:rPr lang="uk-UA" sz="2800" b="1" dirty="0" err="1" smtClean="0">
                <a:solidFill>
                  <a:schemeClr val="bg1"/>
                </a:solidFill>
              </a:rPr>
              <a:t>ятали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Т-ЛІМФОЦИТИ – речовини, утворюються у вилочковій залозі(тому й називаються тимус-залежними або т-лімфоцитами).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348</TotalTime>
  <Words>717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Імунітет  Форми та види імунітету   </vt:lpstr>
      <vt:lpstr>Слайд 2</vt:lpstr>
      <vt:lpstr>НЕСПЕЦИФІЧНИЙ</vt:lpstr>
      <vt:lpstr>НЕСПЕЦИФІЧНИЙ</vt:lpstr>
      <vt:lpstr>ФАГОЦИТИ – клітини-пожирачі. Вони знищують будь-які види мікроорганізмів і чужорідні білки. </vt:lpstr>
      <vt:lpstr>ІНТЕРФЕРОН – спеціальний білок, який утворюється у відповідь на вторгнення вірусів та деяких інших мікроорганізмів.</vt:lpstr>
      <vt:lpstr>СПЕЦИФІЧНИЙ</vt:lpstr>
      <vt:lpstr>АНТИТІЛА – речовини які виробляються особливим видом лейкоцитів, які містяться не лише у крові а й у лімфі.</vt:lpstr>
      <vt:lpstr>Т-ЛІМФОЦИТИ – речовини, утворюються у вилочковій залозі(тому й називаються тимус-залежними або т-лімфоцитами). </vt:lpstr>
      <vt:lpstr>МЕХАНІЗМ ІМУНІТЕТУ</vt:lpstr>
      <vt:lpstr>МЕХАНІЗМ КЛІТИННОГО ІМУНІТЕТУ – знищення шкідливих чинників клітинами-фагоцитами і т-лімфоцитами. </vt:lpstr>
      <vt:lpstr>МЕХАНІЗМ ГУМОРАЛЬНОГО ІМУНІТЕТУ – знищення шкідливих чинників спеціальними речовинами(білками), які містяться в крові – антитілами та інтерфероном.</vt:lpstr>
      <vt:lpstr>ІМУНІТЕТ</vt:lpstr>
      <vt:lpstr>ПРИРОДНИЙ ІМУНІТЕТ</vt:lpstr>
      <vt:lpstr>ШТУЧНИЙ ІМУНІТЕТ (для запобігання захворюванню на інфекційні хвороби та їхнього лікування)</vt:lpstr>
      <vt:lpstr>ІЛЛЯ ІЛЛІЧ МЕЧНІКОВ</vt:lpstr>
      <vt:lpstr>Слайд 17</vt:lpstr>
      <vt:lpstr>ПАУЛЬ ЕРЛІХ</vt:lpstr>
      <vt:lpstr>ЕДВАРД ДЖЕННЕР</vt:lpstr>
      <vt:lpstr>Слайд 20</vt:lpstr>
      <vt:lpstr>ЛУЇ ПАСТЕР</vt:lpstr>
      <vt:lpstr>Слайд 22</vt:lpstr>
      <vt:lpstr>Дайте відповіді на запитання: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Імунітет  Форми та види імунітету  Імунна система  Імунна регуляція</dc:title>
  <dc:creator>Юзер</dc:creator>
  <cp:lastModifiedBy>Юзер</cp:lastModifiedBy>
  <cp:revision>36</cp:revision>
  <dcterms:created xsi:type="dcterms:W3CDTF">2012-10-15T18:13:48Z</dcterms:created>
  <dcterms:modified xsi:type="dcterms:W3CDTF">2012-10-23T20:08:33Z</dcterms:modified>
</cp:coreProperties>
</file>