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6" r:id="rId9"/>
    <p:sldId id="265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C281"/>
    <a:srgbClr val="A189F7"/>
    <a:srgbClr val="FF7575"/>
    <a:srgbClr val="555DF9"/>
    <a:srgbClr val="A2A6FC"/>
    <a:srgbClr val="000000"/>
    <a:srgbClr val="FCF220"/>
    <a:srgbClr val="ECFF33"/>
    <a:srgbClr val="F0C834"/>
    <a:srgbClr val="40D0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52" autoAdjust="0"/>
  </p:normalViewPr>
  <p:slideViewPr>
    <p:cSldViewPr>
      <p:cViewPr varScale="1">
        <p:scale>
          <a:sx n="90" d="100"/>
          <a:sy n="90" d="100"/>
        </p:scale>
        <p:origin x="-96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Знання українців про репродуктивни здоров'я</c:v>
                </c:pt>
              </c:strCache>
            </c:strRef>
          </c:tx>
          <c:explosion val="25"/>
          <c:dPt>
            <c:idx val="0"/>
            <c:spPr>
              <a:solidFill>
                <a:srgbClr val="FF7575"/>
              </a:solidFill>
            </c:spPr>
          </c:dPt>
          <c:dPt>
            <c:idx val="1"/>
            <c:spPr>
              <a:solidFill>
                <a:srgbClr val="A189F7"/>
              </a:solidFill>
            </c:spPr>
          </c:dPt>
          <c:dPt>
            <c:idx val="2"/>
            <c:spPr>
              <a:solidFill>
                <a:srgbClr val="46C281"/>
              </a:solidFill>
            </c:spPr>
          </c:dPt>
          <c:cat>
            <c:strRef>
              <c:f>Лист1!$A$2:$A$4</c:f>
              <c:strCache>
                <c:ptCount val="3"/>
                <c:pt idx="0">
                  <c:v>15-25 років</c:v>
                </c:pt>
                <c:pt idx="1">
                  <c:v>25-40 років</c:v>
                </c:pt>
                <c:pt idx="2">
                  <c:v>40-65 років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</c:v>
                </c:pt>
                <c:pt idx="1">
                  <c:v>0.35000000000000003</c:v>
                </c:pt>
                <c:pt idx="2">
                  <c:v>0.45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02572-548E-4D98-A304-DA2A45008C7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1890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38F0-53A0-42EF-9BB1-7DBAC607D28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5447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171D3-3261-41A5-B120-D8C5AEC0B18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7958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0E05E-8813-41B2-9046-3ABB75AE570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9630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A451D-A7C6-4D60-8CFF-B08F9D20AEC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3649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3E70A-12BF-4F76-AC3C-41553188589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2328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57A77-EEC5-4E68-B28B-6663551DD0C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0898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C11CC-81A4-45B0-98D0-79296FEEE97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8429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E17B5-407E-47F4-8689-55309989D0B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842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DC904-D72D-4848-BCA6-F9CDC09F7BB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7602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D483-6F28-4268-8413-255C1B10557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923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815608-588A-43C1-8C16-229B11B87FE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1484784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  <a:ea typeface="Verdana" pitchFamily="34" charset="0"/>
                <a:cs typeface="Verdana" pitchFamily="34" charset="0"/>
              </a:rPr>
              <a:t>Репродуктивне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  <a:ea typeface="Verdana" pitchFamily="34" charset="0"/>
                <a:cs typeface="Verdana" pitchFamily="34" charset="0"/>
              </a:rPr>
              <a:t> здоров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  <a:ea typeface="Verdana" pitchFamily="34" charset="0"/>
                <a:cs typeface="Verdana" pitchFamily="34" charset="0"/>
              </a:rPr>
              <a:t>’</a:t>
            </a:r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  <a:ea typeface="Verdana" pitchFamily="34" charset="0"/>
                <a:cs typeface="Verdana" pitchFamily="34" charset="0"/>
              </a:rPr>
              <a:t>я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Рисунок 5" descr="Здорова_люд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356992"/>
            <a:ext cx="1584176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0032" y="1340768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225C1A"/>
                </a:solidFill>
              </a:rPr>
              <a:t>Репродуктивне здоров</a:t>
            </a:r>
            <a:r>
              <a:rPr lang="en-US" dirty="0" smtClean="0">
                <a:solidFill>
                  <a:srgbClr val="225C1A"/>
                </a:solidFill>
              </a:rPr>
              <a:t>’</a:t>
            </a:r>
            <a:r>
              <a:rPr lang="uk-UA" dirty="0" smtClean="0">
                <a:solidFill>
                  <a:srgbClr val="225C1A"/>
                </a:solidFill>
              </a:rPr>
              <a:t>я </a:t>
            </a:r>
            <a:r>
              <a:rPr lang="uk-UA" dirty="0" smtClean="0">
                <a:solidFill>
                  <a:srgbClr val="41B032"/>
                </a:solidFill>
              </a:rPr>
              <a:t>– це стан психологічного, розумового та соціального благополуччя, а не просто відсутність хвороб чи недуг в усіх сферах, що стосуються репродуктивної системи, її функцій і процесів.</a:t>
            </a:r>
            <a:endParaRPr lang="ru-RU" dirty="0">
              <a:solidFill>
                <a:srgbClr val="41B032"/>
              </a:solidFill>
            </a:endParaRPr>
          </a:p>
        </p:txBody>
      </p:sp>
      <p:pic>
        <p:nvPicPr>
          <p:cNvPr id="5" name="Рисунок 4" descr="86a0546bc4a637f0fb01164f1ebba02e0f9d1abe_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852936"/>
            <a:ext cx="2961117" cy="222083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052736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Чинники ризику на репродуктивне здоров</a:t>
            </a:r>
            <a:r>
              <a:rPr lang="en-US" dirty="0" smtClean="0"/>
              <a:t>’</a:t>
            </a:r>
            <a:r>
              <a:rPr lang="uk-UA" dirty="0" smtClean="0"/>
              <a:t>я:</a:t>
            </a:r>
          </a:p>
          <a:p>
            <a:pPr>
              <a:buBlip>
                <a:blip r:embed="rId2"/>
              </a:buBlip>
            </a:pPr>
            <a:r>
              <a:rPr lang="uk-UA" dirty="0" smtClean="0"/>
              <a:t> Несприятливий для здоров</a:t>
            </a:r>
            <a:r>
              <a:rPr lang="en-US" dirty="0" smtClean="0"/>
              <a:t>’</a:t>
            </a:r>
            <a:r>
              <a:rPr lang="uk-UA" dirty="0" smtClean="0"/>
              <a:t>я спосіб життя( хронічний стрес, низька фізична активність, безладні татеві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язки</a:t>
            </a:r>
            <a:r>
              <a:rPr lang="uk-UA" dirty="0" smtClean="0"/>
              <a:t>, нераціональне харчування, відсутність режиму праці й відпочинку тощо);</a:t>
            </a:r>
          </a:p>
          <a:p>
            <a:pPr>
              <a:buBlip>
                <a:blip r:embed="rId2"/>
              </a:buBlip>
            </a:pPr>
            <a:r>
              <a:rPr lang="uk-UA" dirty="0" smtClean="0"/>
              <a:t> Вживання шкідливих речовин (тютюну, алкоголю, наркотиків);</a:t>
            </a:r>
          </a:p>
          <a:p>
            <a:pPr>
              <a:buBlip>
                <a:blip r:embed="rId2"/>
              </a:buBlip>
            </a:pPr>
            <a:r>
              <a:rPr lang="uk-UA" dirty="0" smtClean="0"/>
              <a:t> Негативні чинники екологічного середовища (забруднення навколишнього середовища, високий рівень радіації тощо);</a:t>
            </a:r>
          </a:p>
          <a:p>
            <a:pPr>
              <a:buBlip>
                <a:blip r:embed="rId2"/>
              </a:buBlip>
            </a:pPr>
            <a:r>
              <a:rPr lang="uk-UA" dirty="0" smtClean="0"/>
              <a:t> Негативні чинники соціального середовища (низький рівень життя, безробіття тощо);</a:t>
            </a:r>
          </a:p>
          <a:p>
            <a:pPr>
              <a:buBlip>
                <a:blip r:embed="rId2"/>
              </a:buBlip>
            </a:pPr>
            <a:r>
              <a:rPr lang="uk-UA" dirty="0" smtClean="0"/>
              <a:t> Негативні спадкові чинники;</a:t>
            </a:r>
          </a:p>
          <a:p>
            <a:pPr>
              <a:buBlip>
                <a:blip r:embed="rId2"/>
              </a:buBlip>
            </a:pPr>
            <a:r>
              <a:rPr lang="uk-UA" dirty="0" smtClean="0"/>
              <a:t> Недоступність медичних послуг;</a:t>
            </a:r>
          </a:p>
          <a:p>
            <a:pPr>
              <a:buBlip>
                <a:blip r:embed="rId2"/>
              </a:buBlip>
            </a:pPr>
            <a:r>
              <a:rPr lang="uk-UA" dirty="0" smtClean="0"/>
              <a:t> Недоступність послуг з консультування та інформування.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48680"/>
            <a:ext cx="8327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9FFE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Вплив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9FFE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9FFE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нікотину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9FFE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9FFE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репродуктивне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9FFE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здоров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9FFE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9FFE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 підлітків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9FFE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276872"/>
            <a:ext cx="58587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Негативно </a:t>
            </a:r>
            <a:r>
              <a:rPr lang="ru-RU" sz="1600" dirty="0" err="1" smtClean="0"/>
              <a:t>впливають</a:t>
            </a:r>
            <a:r>
              <a:rPr lang="ru-RU" sz="1600" dirty="0" smtClean="0"/>
              <a:t> на </a:t>
            </a:r>
            <a:r>
              <a:rPr lang="ru-RU" sz="1600" dirty="0" err="1" smtClean="0"/>
              <a:t>репродуктивну</a:t>
            </a:r>
            <a:r>
              <a:rPr lang="ru-RU" sz="1600" dirty="0" smtClean="0"/>
              <a:t> систему алкоголь, </a:t>
            </a:r>
          </a:p>
          <a:p>
            <a:r>
              <a:rPr lang="ru-RU" sz="1600" dirty="0" err="1" smtClean="0"/>
              <a:t>нікотин</a:t>
            </a:r>
            <a:r>
              <a:rPr lang="ru-RU" sz="1600" dirty="0" smtClean="0"/>
              <a:t> та наркотики.</a:t>
            </a:r>
          </a:p>
          <a:p>
            <a:r>
              <a:rPr lang="ru-RU" sz="1600" dirty="0" err="1" smtClean="0"/>
              <a:t>Паління</a:t>
            </a:r>
            <a:r>
              <a:rPr lang="ru-RU" sz="1600" dirty="0" smtClean="0"/>
              <a:t> в </a:t>
            </a:r>
            <a:r>
              <a:rPr lang="ru-RU" sz="1600" dirty="0" err="1" smtClean="0"/>
              <a:t>підлітковому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віці</a:t>
            </a:r>
            <a:r>
              <a:rPr lang="ru-RU" sz="1600" dirty="0" smtClean="0"/>
              <a:t> негативно </a:t>
            </a:r>
            <a:r>
              <a:rPr lang="ru-RU" sz="1600" dirty="0" err="1" smtClean="0"/>
              <a:t>впливає</a:t>
            </a:r>
            <a:r>
              <a:rPr lang="ru-RU" sz="1600" dirty="0" smtClean="0"/>
              <a:t> на </a:t>
            </a:r>
            <a:r>
              <a:rPr lang="ru-RU" sz="1600" dirty="0" err="1" smtClean="0"/>
              <a:t>всі</a:t>
            </a:r>
            <a:r>
              <a:rPr lang="ru-RU" sz="1600" dirty="0" smtClean="0"/>
              <a:t> </a:t>
            </a:r>
            <a:r>
              <a:rPr lang="ru-RU" sz="1600" dirty="0" err="1" smtClean="0"/>
              <a:t>фізіологічні</a:t>
            </a:r>
            <a:r>
              <a:rPr lang="ru-RU" sz="1600" dirty="0" smtClean="0"/>
              <a:t> </a:t>
            </a:r>
            <a:r>
              <a:rPr lang="ru-RU" sz="1600" dirty="0" err="1" smtClean="0"/>
              <a:t>системи</a:t>
            </a:r>
            <a:r>
              <a:rPr lang="ru-RU" sz="1600" dirty="0" smtClean="0"/>
              <a:t>, </a:t>
            </a:r>
            <a:r>
              <a:rPr lang="ru-RU" sz="1600" dirty="0" err="1" smtClean="0"/>
              <a:t>зокрема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процес</a:t>
            </a:r>
            <a:r>
              <a:rPr lang="ru-RU" sz="1600" dirty="0" smtClean="0"/>
              <a:t> </a:t>
            </a:r>
            <a:r>
              <a:rPr lang="ru-RU" sz="1600" dirty="0" err="1" smtClean="0"/>
              <a:t>дозрівання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репродуктивної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системи</a:t>
            </a:r>
            <a:r>
              <a:rPr lang="ru-RU" sz="1600" dirty="0" smtClean="0"/>
              <a:t>. </a:t>
            </a:r>
            <a:r>
              <a:rPr lang="ru-RU" sz="1600" dirty="0" err="1" smtClean="0"/>
              <a:t>Ситуація</a:t>
            </a:r>
            <a:r>
              <a:rPr lang="ru-RU" sz="1600" dirty="0" smtClean="0"/>
              <a:t> </a:t>
            </a:r>
            <a:r>
              <a:rPr lang="ru-RU" sz="1600" dirty="0" err="1" smtClean="0"/>
              <a:t>ускладнюється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тим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наслідки</a:t>
            </a:r>
            <a:r>
              <a:rPr lang="ru-RU" sz="1600" dirty="0" smtClean="0"/>
              <a:t> </a:t>
            </a:r>
            <a:r>
              <a:rPr lang="ru-RU" sz="1600" dirty="0" err="1" smtClean="0"/>
              <a:t>цього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підліткового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паління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можуть</a:t>
            </a:r>
            <a:r>
              <a:rPr lang="ru-RU" sz="1600" dirty="0" smtClean="0"/>
              <a:t> </a:t>
            </a:r>
            <a:r>
              <a:rPr lang="ru-RU" sz="1600" dirty="0" err="1" smtClean="0"/>
              <a:t>позначитися</a:t>
            </a:r>
            <a:r>
              <a:rPr lang="ru-RU" sz="1600" dirty="0" smtClean="0"/>
              <a:t> </a:t>
            </a:r>
          </a:p>
          <a:p>
            <a:r>
              <a:rPr lang="ru-RU" sz="1600" dirty="0" err="1" smtClean="0"/>
              <a:t>пізніше</a:t>
            </a:r>
            <a:r>
              <a:rPr lang="ru-RU" sz="1600" dirty="0" smtClean="0"/>
              <a:t>, </a:t>
            </a:r>
            <a:r>
              <a:rPr lang="ru-RU" sz="1600" dirty="0" err="1" smtClean="0"/>
              <a:t>тоді</a:t>
            </a:r>
            <a:r>
              <a:rPr lang="ru-RU" sz="1600" dirty="0" smtClean="0"/>
              <a:t>, коли </a:t>
            </a:r>
            <a:r>
              <a:rPr lang="ru-RU" sz="1600" dirty="0" err="1" smtClean="0"/>
              <a:t>вже</a:t>
            </a:r>
            <a:r>
              <a:rPr lang="ru-RU" sz="1600" dirty="0" smtClean="0"/>
              <a:t> </a:t>
            </a:r>
            <a:r>
              <a:rPr lang="ru-RU" sz="1600" dirty="0" err="1" smtClean="0"/>
              <a:t>дозрілі</a:t>
            </a:r>
            <a:r>
              <a:rPr lang="ru-RU" sz="1600" dirty="0" smtClean="0"/>
              <a:t> </a:t>
            </a:r>
            <a:r>
              <a:rPr lang="ru-RU" sz="1600" dirty="0" err="1" smtClean="0"/>
              <a:t>чоловік</a:t>
            </a:r>
            <a:r>
              <a:rPr lang="ru-RU" sz="1600" dirty="0" smtClean="0"/>
              <a:t> та </a:t>
            </a:r>
            <a:r>
              <a:rPr lang="ru-RU" sz="1600" dirty="0" err="1" smtClean="0"/>
              <a:t>жінка</a:t>
            </a:r>
            <a:r>
              <a:rPr lang="ru-RU" sz="1600" dirty="0" smtClean="0"/>
              <a:t> </a:t>
            </a:r>
            <a:r>
              <a:rPr lang="ru-RU" sz="1600" dirty="0" err="1" smtClean="0"/>
              <a:t>вирішують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народити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дитину</a:t>
            </a:r>
            <a:r>
              <a:rPr lang="ru-RU" sz="1600" dirty="0" smtClean="0"/>
              <a:t>. </a:t>
            </a:r>
          </a:p>
          <a:p>
            <a:r>
              <a:rPr lang="ru-RU" sz="1600" dirty="0" err="1" smtClean="0"/>
              <a:t>Можливо</a:t>
            </a:r>
            <a:r>
              <a:rPr lang="ru-RU" sz="1600" dirty="0" smtClean="0"/>
              <a:t>, у </a:t>
            </a:r>
            <a:r>
              <a:rPr lang="ru-RU" sz="1600" dirty="0" err="1" smtClean="0"/>
              <a:t>цей</a:t>
            </a:r>
            <a:r>
              <a:rPr lang="ru-RU" sz="1600" dirty="0" smtClean="0"/>
              <a:t> час вони </a:t>
            </a:r>
            <a:r>
              <a:rPr lang="ru-RU" sz="1600" dirty="0" err="1" smtClean="0"/>
              <a:t>вже</a:t>
            </a:r>
            <a:r>
              <a:rPr lang="ru-RU" sz="1600" dirty="0" smtClean="0"/>
              <a:t> кинули </a:t>
            </a:r>
            <a:r>
              <a:rPr lang="ru-RU" sz="1600" dirty="0" err="1" smtClean="0"/>
              <a:t>курити</a:t>
            </a:r>
            <a:r>
              <a:rPr lang="ru-RU" sz="1600" dirty="0" smtClean="0"/>
              <a:t>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 </a:t>
            </a:r>
            <a:r>
              <a:rPr lang="ru-RU" sz="1600" dirty="0" err="1" smtClean="0"/>
              <a:t>наслідки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підліткового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паління</a:t>
            </a:r>
            <a:r>
              <a:rPr lang="ru-RU" sz="1600" dirty="0" smtClean="0"/>
              <a:t> негативно </a:t>
            </a:r>
            <a:r>
              <a:rPr lang="ru-RU" sz="1600" dirty="0" err="1" smtClean="0"/>
              <a:t>впливають</a:t>
            </a:r>
            <a:r>
              <a:rPr lang="ru-RU" sz="1600" dirty="0" smtClean="0"/>
              <a:t> на них самих та на </a:t>
            </a:r>
            <a:r>
              <a:rPr lang="ru-RU" sz="1600" dirty="0" err="1" smtClean="0"/>
              <a:t>здоров'я</a:t>
            </a:r>
            <a:r>
              <a:rPr lang="ru-RU" sz="1600" dirty="0" smtClean="0"/>
              <a:t> </a:t>
            </a:r>
            <a:r>
              <a:rPr lang="ru-RU" sz="1600" dirty="0" err="1" smtClean="0"/>
              <a:t>їхньої</a:t>
            </a:r>
            <a:r>
              <a:rPr lang="ru-RU" sz="1600" dirty="0" smtClean="0"/>
              <a:t> </a:t>
            </a:r>
            <a:r>
              <a:rPr lang="ru-RU" sz="1600" dirty="0" err="1" smtClean="0"/>
              <a:t>майбутньої</a:t>
            </a:r>
            <a:r>
              <a:rPr lang="ru-RU" sz="1600" dirty="0" smtClean="0"/>
              <a:t> </a:t>
            </a:r>
            <a:r>
              <a:rPr lang="ru-RU" sz="1600" dirty="0" err="1" smtClean="0"/>
              <a:t>дитини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Наслідки</a:t>
            </a:r>
            <a:r>
              <a:rPr lang="ru-RU" sz="1600" dirty="0" smtClean="0"/>
              <a:t> </a:t>
            </a:r>
            <a:r>
              <a:rPr lang="ru-RU" sz="1600" dirty="0" err="1" smtClean="0"/>
              <a:t>паління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становлять</a:t>
            </a:r>
            <a:r>
              <a:rPr lang="ru-RU" sz="1600" dirty="0" smtClean="0"/>
              <a:t> </a:t>
            </a:r>
            <a:r>
              <a:rPr lang="ru-RU" sz="1600" dirty="0" err="1" smtClean="0"/>
              <a:t>загрозу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на </a:t>
            </a:r>
            <a:r>
              <a:rPr lang="ru-RU" sz="1600" dirty="0" err="1" smtClean="0"/>
              <a:t>генетичному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рівні</a:t>
            </a:r>
            <a:r>
              <a:rPr lang="ru-RU" sz="1600" dirty="0" smtClean="0"/>
              <a:t>, </a:t>
            </a:r>
            <a:r>
              <a:rPr lang="ru-RU" sz="1600" dirty="0" err="1" smtClean="0"/>
              <a:t>оскільки</a:t>
            </a:r>
            <a:r>
              <a:rPr lang="ru-RU" sz="1600" dirty="0" smtClean="0"/>
              <a:t> </a:t>
            </a:r>
            <a:r>
              <a:rPr lang="ru-RU" sz="1600" dirty="0" err="1" smtClean="0"/>
              <a:t>позначаються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потомстві</a:t>
            </a:r>
            <a:r>
              <a:rPr lang="ru-RU" sz="1600" dirty="0" smtClean="0"/>
              <a:t> в другому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третьому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поколінні</a:t>
            </a:r>
            <a:endParaRPr lang="ru-RU" sz="1600" dirty="0"/>
          </a:p>
        </p:txBody>
      </p:sp>
      <p:pic>
        <p:nvPicPr>
          <p:cNvPr id="5" name="Рисунок 4" descr="13888769.jpg"/>
          <p:cNvPicPr>
            <a:picLocks noChangeAspect="1"/>
          </p:cNvPicPr>
          <p:nvPr/>
        </p:nvPicPr>
        <p:blipFill>
          <a:blip r:embed="rId2" cstate="print"/>
          <a:srcRect l="4320" t="3024" r="2801" b="9281"/>
          <a:stretch>
            <a:fillRect/>
          </a:stretch>
        </p:blipFill>
        <p:spPr>
          <a:xfrm>
            <a:off x="6372200" y="2348880"/>
            <a:ext cx="2402336" cy="324036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602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DA50F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Вплив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DA50F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 алкоголю на </a:t>
            </a:r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DA50F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репродуктивне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DA50F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 </a:t>
            </a:r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DA50F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здоров'я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DA50F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 </a:t>
            </a:r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DA50F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підлітків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DA50F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988840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Алкоголь </a:t>
            </a:r>
            <a:r>
              <a:rPr lang="ru-RU" dirty="0" err="1" smtClean="0"/>
              <a:t>також</a:t>
            </a:r>
            <a:r>
              <a:rPr lang="ru-RU" dirty="0" smtClean="0"/>
              <a:t> негативно </a:t>
            </a:r>
            <a:r>
              <a:rPr lang="ru-RU" dirty="0" err="1" smtClean="0"/>
              <a:t>впливає</a:t>
            </a:r>
            <a:r>
              <a:rPr lang="ru-RU" dirty="0" smtClean="0"/>
              <a:t> на </a:t>
            </a:r>
            <a:r>
              <a:rPr lang="ru-RU" dirty="0" err="1" smtClean="0"/>
              <a:t>репродуктивне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. </a:t>
            </a:r>
            <a:r>
              <a:rPr lang="ru-RU" dirty="0" err="1" smtClean="0"/>
              <a:t>Насамперед</a:t>
            </a:r>
            <a:r>
              <a:rPr lang="ru-RU" dirty="0" smtClean="0"/>
              <a:t>, алкоголь </a:t>
            </a:r>
            <a:r>
              <a:rPr lang="ru-RU" dirty="0" err="1" smtClean="0"/>
              <a:t>порушує</a:t>
            </a:r>
            <a:r>
              <a:rPr lang="ru-RU" dirty="0" smtClean="0"/>
              <a:t> </a:t>
            </a:r>
            <a:r>
              <a:rPr lang="ru-RU" dirty="0" err="1" smtClean="0"/>
              <a:t>спадковий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 </a:t>
            </a:r>
            <a:r>
              <a:rPr lang="ru-RU" dirty="0" err="1" smtClean="0"/>
              <a:t>статевих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важких</a:t>
            </a:r>
            <a:r>
              <a:rPr lang="ru-RU" dirty="0" smtClean="0"/>
              <a:t> </a:t>
            </a:r>
            <a:r>
              <a:rPr lang="ru-RU" dirty="0" err="1" smtClean="0"/>
              <a:t>наслідків</a:t>
            </a:r>
            <a:r>
              <a:rPr lang="ru-RU" dirty="0" smtClean="0"/>
              <a:t> для потомства — </a:t>
            </a:r>
            <a:r>
              <a:rPr lang="ru-RU" dirty="0" err="1" smtClean="0"/>
              <a:t>розумової</a:t>
            </a:r>
            <a:r>
              <a:rPr lang="ru-RU" dirty="0" smtClean="0"/>
              <a:t> </a:t>
            </a:r>
            <a:r>
              <a:rPr lang="ru-RU" dirty="0" err="1" smtClean="0"/>
              <a:t>відсталості</a:t>
            </a:r>
            <a:r>
              <a:rPr lang="ru-RU" dirty="0" smtClean="0"/>
              <a:t>, </a:t>
            </a:r>
            <a:r>
              <a:rPr lang="ru-RU" dirty="0" err="1" smtClean="0"/>
              <a:t>анатомічних</a:t>
            </a:r>
            <a:r>
              <a:rPr lang="ru-RU" dirty="0" smtClean="0"/>
              <a:t> </a:t>
            </a:r>
            <a:r>
              <a:rPr lang="ru-RU" dirty="0" err="1" smtClean="0"/>
              <a:t>каліцтв</a:t>
            </a:r>
            <a:r>
              <a:rPr lang="ru-RU" dirty="0" smtClean="0"/>
              <a:t>, </a:t>
            </a:r>
            <a:r>
              <a:rPr lang="ru-RU" dirty="0" err="1" smtClean="0"/>
              <a:t>захворювань</a:t>
            </a:r>
            <a:r>
              <a:rPr lang="ru-RU" dirty="0" smtClean="0"/>
              <a:t> </a:t>
            </a:r>
            <a:r>
              <a:rPr lang="ru-RU" dirty="0" err="1" smtClean="0"/>
              <a:t>внутрішніх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та систем. Алкоголь </a:t>
            </a:r>
            <a:r>
              <a:rPr lang="ru-RU" dirty="0" err="1" smtClean="0"/>
              <a:t>порушує</a:t>
            </a:r>
            <a:r>
              <a:rPr lang="ru-RU" dirty="0" smtClean="0"/>
              <a:t> роботу </a:t>
            </a:r>
            <a:r>
              <a:rPr lang="ru-RU" dirty="0" err="1" smtClean="0"/>
              <a:t>ендокринних</a:t>
            </a:r>
            <a:r>
              <a:rPr lang="ru-RU" dirty="0" smtClean="0"/>
              <a:t> </a:t>
            </a:r>
            <a:r>
              <a:rPr lang="ru-RU" dirty="0" err="1" smtClean="0"/>
              <a:t>залоз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особливо </a:t>
            </a:r>
            <a:r>
              <a:rPr lang="ru-RU" dirty="0" err="1" smtClean="0"/>
              <a:t>небезпечно</a:t>
            </a:r>
            <a:r>
              <a:rPr lang="ru-RU" dirty="0" smtClean="0"/>
              <a:t> в </a:t>
            </a:r>
            <a:r>
              <a:rPr lang="ru-RU" dirty="0" err="1" smtClean="0"/>
              <a:t>підлітковому</a:t>
            </a:r>
            <a:r>
              <a:rPr lang="ru-RU" dirty="0" smtClean="0"/>
              <a:t> </a:t>
            </a:r>
            <a:r>
              <a:rPr lang="ru-RU" dirty="0" err="1" smtClean="0"/>
              <a:t>віці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нормального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 </a:t>
            </a:r>
            <a:r>
              <a:rPr lang="ru-RU" dirty="0" err="1" smtClean="0"/>
              <a:t>ендокринної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залежать</a:t>
            </a:r>
            <a:r>
              <a:rPr lang="ru-RU" dirty="0" smtClean="0"/>
              <a:t> </a:t>
            </a:r>
            <a:r>
              <a:rPr lang="ru-RU" dirty="0" err="1" smtClean="0"/>
              <a:t>ріст</a:t>
            </a:r>
            <a:r>
              <a:rPr lang="ru-RU" dirty="0" smtClean="0"/>
              <a:t>,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статеве</a:t>
            </a:r>
            <a:r>
              <a:rPr lang="ru-RU" dirty="0" smtClean="0"/>
              <a:t> </a:t>
            </a:r>
            <a:r>
              <a:rPr lang="ru-RU" dirty="0" err="1" smtClean="0"/>
              <a:t>дозрівання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1406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933056"/>
            <a:ext cx="3528392" cy="264900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77686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0C83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Вплив</a:t>
            </a:r>
            <a:r>
              <a:rPr lang="ru-RU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0C83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0C83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наркотиків</a:t>
            </a:r>
            <a:r>
              <a:rPr lang="ru-RU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0C83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0C83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репродуктивне</a:t>
            </a:r>
            <a:r>
              <a:rPr lang="ru-RU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0C83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0C83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здоров'я</a:t>
            </a:r>
            <a:r>
              <a:rPr lang="ru-RU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0C83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0C83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підлітків</a:t>
            </a:r>
            <a:endParaRPr lang="ru-RU" sz="28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0C834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Comic Sans MS" pitchFamily="66" charset="0"/>
              </a:rPr>
              <a:t>Наркотики </a:t>
            </a:r>
            <a:r>
              <a:rPr lang="ru-RU" sz="1600" dirty="0" err="1" smtClean="0">
                <a:latin typeface="Comic Sans MS" pitchFamily="66" charset="0"/>
              </a:rPr>
              <a:t>ще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більше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 err="1" smtClean="0">
                <a:latin typeface="Comic Sans MS" pitchFamily="66" charset="0"/>
              </a:rPr>
              <a:t>ніж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нікотин</a:t>
            </a:r>
            <a:r>
              <a:rPr lang="ru-RU" sz="1600" dirty="0" smtClean="0">
                <a:latin typeface="Comic Sans MS" pitchFamily="66" charset="0"/>
              </a:rPr>
              <a:t> та алкоголь, </a:t>
            </a:r>
            <a:r>
              <a:rPr lang="ru-RU" sz="1600" dirty="0" err="1" smtClean="0">
                <a:latin typeface="Comic Sans MS" pitchFamily="66" charset="0"/>
              </a:rPr>
              <a:t>порушують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генетичний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апарат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статевих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клітин</a:t>
            </a:r>
            <a:r>
              <a:rPr lang="ru-RU" sz="1600" dirty="0" smtClean="0">
                <a:latin typeface="Comic Sans MS" pitchFamily="66" charset="0"/>
              </a:rPr>
              <a:t>. Потомство </a:t>
            </a:r>
            <a:r>
              <a:rPr lang="ru-RU" sz="1600" dirty="0" err="1" smtClean="0">
                <a:latin typeface="Comic Sans MS" pitchFamily="66" charset="0"/>
              </a:rPr>
              <a:t>наркоманів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страждає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від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усіляких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каліцтв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 err="1" smtClean="0">
                <a:latin typeface="Comic Sans MS" pitchFamily="66" charset="0"/>
              </a:rPr>
              <a:t>порушень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роботи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нервової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системи</a:t>
            </a:r>
            <a:r>
              <a:rPr lang="ru-RU" sz="1600" dirty="0" smtClean="0">
                <a:latin typeface="Comic Sans MS" pitchFamily="66" charset="0"/>
              </a:rPr>
              <a:t> та </a:t>
            </a:r>
            <a:r>
              <a:rPr lang="ru-RU" sz="1600" dirty="0" err="1" smtClean="0">
                <a:latin typeface="Comic Sans MS" pitchFamily="66" charset="0"/>
              </a:rPr>
              <a:t>інших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фізіологічних</a:t>
            </a:r>
            <a:r>
              <a:rPr lang="ru-RU" sz="1600" dirty="0" smtClean="0">
                <a:latin typeface="Comic Sans MS" pitchFamily="66" charset="0"/>
              </a:rPr>
              <a:t> систем </a:t>
            </a:r>
            <a:r>
              <a:rPr lang="ru-RU" sz="1600" dirty="0" err="1" smtClean="0">
                <a:latin typeface="Comic Sans MS" pitchFamily="66" charset="0"/>
              </a:rPr>
              <a:t>організму</a:t>
            </a:r>
            <a:r>
              <a:rPr lang="ru-RU" sz="1600" dirty="0" smtClean="0">
                <a:latin typeface="Comic Sans MS" pitchFamily="66" charset="0"/>
              </a:rPr>
              <a:t>. Але </a:t>
            </a:r>
            <a:r>
              <a:rPr lang="ru-RU" sz="1600" dirty="0" err="1" smtClean="0">
                <a:latin typeface="Comic Sans MS" pitchFamily="66" charset="0"/>
              </a:rPr>
              <a:t>найчастіше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це</a:t>
            </a:r>
            <a:r>
              <a:rPr lang="ru-RU" sz="1600" dirty="0" smtClean="0">
                <a:latin typeface="Comic Sans MS" pitchFamily="66" charset="0"/>
              </a:rPr>
              <a:t> потомство просто не </a:t>
            </a:r>
            <a:r>
              <a:rPr lang="ru-RU" sz="1600" dirty="0" err="1" smtClean="0">
                <a:latin typeface="Comic Sans MS" pitchFamily="66" charset="0"/>
              </a:rPr>
              <a:t>народжується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 err="1" smtClean="0">
                <a:latin typeface="Comic Sans MS" pitchFamily="66" charset="0"/>
              </a:rPr>
              <a:t>оскільки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гине</a:t>
            </a:r>
            <a:r>
              <a:rPr lang="ru-RU" sz="1600" dirty="0" smtClean="0">
                <a:latin typeface="Comic Sans MS" pitchFamily="66" charset="0"/>
              </a:rPr>
              <a:t> на </a:t>
            </a:r>
            <a:r>
              <a:rPr lang="ru-RU" sz="1600" dirty="0" err="1" smtClean="0">
                <a:latin typeface="Comic Sans MS" pitchFamily="66" charset="0"/>
              </a:rPr>
              <a:t>ранніх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стадіях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ембріогенезу.Не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випадково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кажуть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 err="1" smtClean="0">
                <a:latin typeface="Comic Sans MS" pitchFamily="66" charset="0"/>
              </a:rPr>
              <a:t>що</a:t>
            </a:r>
            <a:r>
              <a:rPr lang="ru-RU" sz="1600" dirty="0" smtClean="0">
                <a:latin typeface="Comic Sans MS" pitchFamily="66" charset="0"/>
              </a:rPr>
              <a:t> наркотики </a:t>
            </a:r>
            <a:r>
              <a:rPr lang="ru-RU" sz="1600" dirty="0" err="1" smtClean="0">
                <a:latin typeface="Comic Sans MS" pitchFamily="66" charset="0"/>
              </a:rPr>
              <a:t>можуть</a:t>
            </a:r>
            <a:r>
              <a:rPr lang="ru-RU" sz="1600" dirty="0" smtClean="0">
                <a:latin typeface="Comic Sans MS" pitchFamily="66" charset="0"/>
              </a:rPr>
              <a:t> стати </a:t>
            </a:r>
            <a:r>
              <a:rPr lang="ru-RU" sz="1600" dirty="0" err="1" smtClean="0">
                <a:latin typeface="Comic Sans MS" pitchFamily="66" charset="0"/>
              </a:rPr>
              <a:t>стратегічною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зброєю</a:t>
            </a:r>
            <a:r>
              <a:rPr lang="ru-RU" sz="1600" dirty="0" smtClean="0">
                <a:latin typeface="Comic Sans MS" pitchFamily="66" charset="0"/>
              </a:rPr>
              <a:t> для </a:t>
            </a:r>
            <a:r>
              <a:rPr lang="ru-RU" sz="1600" dirty="0" err="1" smtClean="0">
                <a:latin typeface="Comic Sans MS" pitchFamily="66" charset="0"/>
              </a:rPr>
              <a:t>знищення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цілої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країни</a:t>
            </a:r>
            <a:r>
              <a:rPr lang="ru-RU" sz="1600" dirty="0" smtClean="0">
                <a:latin typeface="Comic Sans MS" pitchFamily="66" charset="0"/>
              </a:rPr>
              <a:t>.</a:t>
            </a:r>
          </a:p>
          <a:p>
            <a:pPr algn="r"/>
            <a:r>
              <a:rPr lang="ru-RU" sz="1600" dirty="0" smtClean="0">
                <a:latin typeface="Comic Sans MS" pitchFamily="66" charset="0"/>
              </a:rPr>
              <a:t>Наркотики </a:t>
            </a:r>
            <a:r>
              <a:rPr lang="ru-RU" sz="1600" dirty="0" err="1" smtClean="0">
                <a:latin typeface="Comic Sans MS" pitchFamily="66" charset="0"/>
              </a:rPr>
              <a:t>діють</a:t>
            </a:r>
            <a:r>
              <a:rPr lang="ru-RU" sz="1600" dirty="0" smtClean="0">
                <a:latin typeface="Comic Sans MS" pitchFamily="66" charset="0"/>
              </a:rPr>
              <a:t> на </a:t>
            </a:r>
            <a:r>
              <a:rPr lang="ru-RU" sz="1600" dirty="0" err="1" smtClean="0">
                <a:latin typeface="Comic Sans MS" pitchFamily="66" charset="0"/>
              </a:rPr>
              <a:t>ендокринну</a:t>
            </a:r>
            <a:r>
              <a:rPr lang="ru-RU" sz="1600" dirty="0" smtClean="0">
                <a:latin typeface="Comic Sans MS" pitchFamily="66" charset="0"/>
              </a:rPr>
              <a:t> систему, </a:t>
            </a:r>
            <a:r>
              <a:rPr lang="ru-RU" sz="1600" dirty="0" err="1" smtClean="0">
                <a:latin typeface="Comic Sans MS" pitchFamily="66" charset="0"/>
              </a:rPr>
              <a:t>порушують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нормальний</a:t>
            </a:r>
            <a:r>
              <a:rPr lang="ru-RU" sz="1600" dirty="0" smtClean="0">
                <a:latin typeface="Comic Sans MS" pitchFamily="66" charset="0"/>
              </a:rPr>
              <a:t> синтез </a:t>
            </a:r>
            <a:r>
              <a:rPr lang="ru-RU" sz="1600" dirty="0" err="1" smtClean="0">
                <a:latin typeface="Comic Sans MS" pitchFamily="66" charset="0"/>
              </a:rPr>
              <a:t>гормонів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і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припиняють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процеси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розвитку</a:t>
            </a:r>
            <a:r>
              <a:rPr lang="ru-RU" sz="1600" dirty="0" smtClean="0">
                <a:latin typeface="Comic Sans MS" pitchFamily="66" charset="0"/>
              </a:rPr>
              <a:t> в </a:t>
            </a:r>
            <a:r>
              <a:rPr lang="ru-RU" sz="1600" dirty="0" err="1" smtClean="0">
                <a:latin typeface="Comic Sans MS" pitchFamily="66" charset="0"/>
              </a:rPr>
              <a:t>підлітковому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віці</a:t>
            </a:r>
            <a:r>
              <a:rPr lang="ru-RU" sz="1600" dirty="0" smtClean="0">
                <a:latin typeface="Comic Sans MS" pitchFamily="66" charset="0"/>
              </a:rPr>
              <a:t>. Особливою </a:t>
            </a:r>
            <a:r>
              <a:rPr lang="ru-RU" sz="1600" dirty="0" err="1" smtClean="0">
                <a:latin typeface="Comic Sans MS" pitchFamily="66" charset="0"/>
              </a:rPr>
              <a:t>небезпекою</a:t>
            </a:r>
            <a:r>
              <a:rPr lang="ru-RU" sz="1600" dirty="0" smtClean="0">
                <a:latin typeface="Comic Sans MS" pitchFamily="66" charset="0"/>
              </a:rPr>
              <a:t> для потомства </a:t>
            </a:r>
            <a:r>
              <a:rPr lang="ru-RU" sz="1600" dirty="0" err="1" smtClean="0">
                <a:latin typeface="Comic Sans MS" pitchFamily="66" charset="0"/>
              </a:rPr>
              <a:t>є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зловживання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наркотичними</a:t>
            </a:r>
            <a:r>
              <a:rPr lang="ru-RU" sz="1600" dirty="0" smtClean="0">
                <a:latin typeface="Comic Sans MS" pitchFamily="66" charset="0"/>
              </a:rPr>
              <a:t> </a:t>
            </a:r>
          </a:p>
          <a:p>
            <a:pPr algn="r"/>
            <a:r>
              <a:rPr lang="ru-RU" sz="1600" dirty="0" smtClean="0">
                <a:latin typeface="Comic Sans MS" pitchFamily="66" charset="0"/>
              </a:rPr>
              <a:t>препаратами </a:t>
            </a:r>
            <a:r>
              <a:rPr lang="ru-RU" sz="1600" dirty="0" err="1" smtClean="0">
                <a:latin typeface="Comic Sans MS" pitchFamily="66" charset="0"/>
              </a:rPr>
              <a:t>під</a:t>
            </a:r>
            <a:r>
              <a:rPr lang="ru-RU" sz="1600" dirty="0" smtClean="0">
                <a:latin typeface="Comic Sans MS" pitchFamily="66" charset="0"/>
              </a:rPr>
              <a:t> час </a:t>
            </a:r>
            <a:r>
              <a:rPr lang="ru-RU" sz="1600" dirty="0" err="1" smtClean="0">
                <a:latin typeface="Comic Sans MS" pitchFamily="66" charset="0"/>
              </a:rPr>
              <a:t>вагітності</a:t>
            </a:r>
            <a:r>
              <a:rPr lang="ru-RU" sz="1600" dirty="0" smtClean="0">
                <a:latin typeface="Comic Sans MS" pitchFamily="66" charset="0"/>
              </a:rPr>
              <a:t>. </a:t>
            </a:r>
            <a:r>
              <a:rPr lang="ru-RU" sz="1600" dirty="0" err="1" smtClean="0">
                <a:latin typeface="Comic Sans MS" pitchFamily="66" charset="0"/>
              </a:rPr>
              <a:t>Наркотичні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речовини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потрапляють</a:t>
            </a:r>
            <a:r>
              <a:rPr lang="ru-RU" sz="1600" dirty="0" smtClean="0">
                <a:latin typeface="Comic Sans MS" pitchFamily="66" charset="0"/>
              </a:rPr>
              <a:t> у </a:t>
            </a:r>
            <a:r>
              <a:rPr lang="ru-RU" sz="1600" dirty="0" err="1" smtClean="0">
                <a:latin typeface="Comic Sans MS" pitchFamily="66" charset="0"/>
              </a:rPr>
              <a:t>плід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і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отруюють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його</a:t>
            </a:r>
            <a:r>
              <a:rPr lang="ru-RU" sz="1600" dirty="0" smtClean="0">
                <a:latin typeface="Comic Sans MS" pitchFamily="66" charset="0"/>
              </a:rPr>
              <a:t>. Наркотики </a:t>
            </a:r>
            <a:r>
              <a:rPr lang="ru-RU" sz="1600" dirty="0" err="1" smtClean="0">
                <a:latin typeface="Comic Sans MS" pitchFamily="66" charset="0"/>
              </a:rPr>
              <a:t>потрапляють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і</a:t>
            </a:r>
            <a:r>
              <a:rPr lang="ru-RU" sz="1600" dirty="0" smtClean="0">
                <a:latin typeface="Comic Sans MS" pitchFamily="66" charset="0"/>
              </a:rPr>
              <a:t> в </a:t>
            </a:r>
            <a:r>
              <a:rPr lang="ru-RU" sz="1600" dirty="0" err="1" smtClean="0">
                <a:latin typeface="Comic Sans MS" pitchFamily="66" charset="0"/>
              </a:rPr>
              <a:t>материнське</a:t>
            </a:r>
            <a:r>
              <a:rPr lang="ru-RU" sz="1600" dirty="0" smtClean="0">
                <a:latin typeface="Comic Sans MS" pitchFamily="66" charset="0"/>
              </a:rPr>
              <a:t> молоко, тому </a:t>
            </a:r>
            <a:r>
              <a:rPr lang="ru-RU" sz="1600" dirty="0" err="1" smtClean="0">
                <a:latin typeface="Comic Sans MS" pitchFamily="66" charset="0"/>
              </a:rPr>
              <a:t>мати</a:t>
            </a:r>
            <a:r>
              <a:rPr lang="ru-RU" sz="1600" dirty="0" smtClean="0">
                <a:latin typeface="Comic Sans MS" pitchFamily="66" charset="0"/>
              </a:rPr>
              <a:t>-</a:t>
            </a:r>
          </a:p>
          <a:p>
            <a:pPr algn="r"/>
            <a:r>
              <a:rPr lang="ru-RU" sz="1600" dirty="0" smtClean="0">
                <a:latin typeface="Comic Sans MS" pitchFamily="66" charset="0"/>
              </a:rPr>
              <a:t>наркоманка не </a:t>
            </a:r>
            <a:r>
              <a:rPr lang="ru-RU" sz="1600" dirty="0" err="1" smtClean="0">
                <a:latin typeface="Comic Sans MS" pitchFamily="66" charset="0"/>
              </a:rPr>
              <a:t>може</a:t>
            </a:r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 err="1" smtClean="0">
                <a:latin typeface="Comic Sans MS" pitchFamily="66" charset="0"/>
              </a:rPr>
              <a:t>годувати</a:t>
            </a:r>
            <a:r>
              <a:rPr lang="ru-RU" sz="1600" dirty="0" smtClean="0">
                <a:latin typeface="Comic Sans MS" pitchFamily="66" charset="0"/>
              </a:rPr>
              <a:t> свою </a:t>
            </a:r>
            <a:r>
              <a:rPr lang="ru-RU" sz="1600" dirty="0" err="1" smtClean="0">
                <a:latin typeface="Comic Sans MS" pitchFamily="66" charset="0"/>
              </a:rPr>
              <a:t>дитину</a:t>
            </a:r>
            <a:r>
              <a:rPr lang="ru-RU" sz="1600" dirty="0" smtClean="0">
                <a:latin typeface="Comic Sans MS" pitchFamily="66" charset="0"/>
              </a:rPr>
              <a:t>.</a:t>
            </a:r>
            <a:endParaRPr lang="ru-RU" sz="1600" dirty="0">
              <a:latin typeface="Comic Sans MS" pitchFamily="66" charset="0"/>
            </a:endParaRPr>
          </a:p>
        </p:txBody>
      </p:sp>
      <p:pic>
        <p:nvPicPr>
          <p:cNvPr id="4" name="Рисунок 3" descr="71ee7596-c3ff-4bd2-ab88-1286d384c2d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221088"/>
            <a:ext cx="3168352" cy="2376264"/>
          </a:xfrm>
          <a:prstGeom prst="rect">
            <a:avLst/>
          </a:prstGeom>
        </p:spPr>
      </p:pic>
      <p:pic>
        <p:nvPicPr>
          <p:cNvPr id="5" name="Рисунок 4" descr="21927720_035_big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365104"/>
            <a:ext cx="3758207" cy="234888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5319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spc="150" dirty="0" err="1" smtClean="0">
                <a:ln w="11430"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Вплив</a:t>
            </a:r>
            <a:r>
              <a:rPr lang="ru-RU" sz="3200" b="1" spc="150" dirty="0" smtClean="0">
                <a:ln w="11430"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3200" b="1" spc="150" dirty="0" err="1" smtClean="0">
                <a:ln w="11430"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раннього</a:t>
            </a:r>
            <a:r>
              <a:rPr lang="ru-RU" sz="3200" b="1" spc="150" dirty="0" smtClean="0">
                <a:ln w="11430"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3200" b="1" spc="150" dirty="0" err="1" smtClean="0">
                <a:ln w="11430"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статевого</a:t>
            </a:r>
            <a:r>
              <a:rPr lang="ru-RU" sz="3200" b="1" spc="150" dirty="0" smtClean="0">
                <a:ln w="11430"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3200" b="1" spc="150" dirty="0" err="1" smtClean="0">
                <a:ln w="11430"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життя</a:t>
            </a:r>
            <a:r>
              <a:rPr lang="ru-RU" sz="3200" b="1" spc="150" dirty="0" smtClean="0">
                <a:ln w="11430"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на </a:t>
            </a:r>
            <a:r>
              <a:rPr lang="ru-RU" sz="3200" b="1" spc="150" dirty="0" err="1" smtClean="0">
                <a:ln w="11430"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репродуктивне</a:t>
            </a:r>
            <a:r>
              <a:rPr lang="ru-RU" sz="3200" b="1" spc="150" dirty="0" smtClean="0">
                <a:ln w="11430"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3200" b="1" spc="150" dirty="0" err="1" smtClean="0">
                <a:ln w="11430"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здоров'я</a:t>
            </a:r>
            <a:endParaRPr lang="ru-RU" sz="3200" b="1" spc="150" dirty="0">
              <a:ln w="11430">
                <a:solidFill>
                  <a:srgbClr val="002060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844824"/>
            <a:ext cx="78570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 </a:t>
            </a:r>
            <a:r>
              <a:rPr lang="ru-RU" dirty="0" err="1" smtClean="0"/>
              <a:t>ризиків</a:t>
            </a:r>
            <a:r>
              <a:rPr lang="ru-RU" dirty="0" smtClean="0"/>
              <a:t>, </a:t>
            </a:r>
            <a:r>
              <a:rPr lang="ru-RU" dirty="0" err="1" smtClean="0"/>
              <a:t>пов'язаних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раннім</a:t>
            </a:r>
            <a:r>
              <a:rPr lang="ru-RU" dirty="0" smtClean="0"/>
              <a:t> </a:t>
            </a:r>
            <a:r>
              <a:rPr lang="ru-RU" dirty="0" err="1" smtClean="0"/>
              <a:t>статевим</a:t>
            </a:r>
            <a:r>
              <a:rPr lang="ru-RU" dirty="0" smtClean="0"/>
              <a:t> </a:t>
            </a:r>
            <a:r>
              <a:rPr lang="ru-RU" dirty="0" err="1" smtClean="0"/>
              <a:t>життям</a:t>
            </a:r>
            <a:r>
              <a:rPr lang="ru-RU" dirty="0" smtClean="0"/>
              <a:t>, належать: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рання</a:t>
            </a:r>
            <a:r>
              <a:rPr lang="ru-RU" dirty="0" smtClean="0"/>
              <a:t> </a:t>
            </a:r>
            <a:r>
              <a:rPr lang="ru-RU" dirty="0" err="1" smtClean="0"/>
              <a:t>вагітність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наражає</a:t>
            </a:r>
            <a:r>
              <a:rPr lang="ru-RU" dirty="0" smtClean="0"/>
              <a:t> на </a:t>
            </a:r>
            <a:r>
              <a:rPr lang="ru-RU" dirty="0" err="1" smtClean="0"/>
              <a:t>небезпеку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матерів-підлітків</a:t>
            </a:r>
            <a:r>
              <a:rPr lang="ru-RU" dirty="0" smtClean="0"/>
              <a:t> та </a:t>
            </a:r>
            <a:r>
              <a:rPr lang="ru-RU" dirty="0" err="1" smtClean="0"/>
              <a:t>їхніх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дітей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нервові</a:t>
            </a:r>
            <a:r>
              <a:rPr lang="ru-RU" dirty="0" smtClean="0"/>
              <a:t> </a:t>
            </a:r>
            <a:r>
              <a:rPr lang="ru-RU" dirty="0" err="1" smtClean="0"/>
              <a:t>стреси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невдачі</a:t>
            </a:r>
            <a:r>
              <a:rPr lang="ru-RU" dirty="0" smtClean="0"/>
              <a:t>,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неготовністю</a:t>
            </a:r>
            <a:r>
              <a:rPr lang="ru-RU" dirty="0" smtClean="0"/>
              <a:t> </a:t>
            </a:r>
            <a:r>
              <a:rPr lang="ru-RU" dirty="0" err="1" smtClean="0"/>
              <a:t>нервової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підлітка</a:t>
            </a:r>
            <a:r>
              <a:rPr lang="ru-RU" dirty="0" smtClean="0"/>
              <a:t> до </a:t>
            </a:r>
          </a:p>
          <a:p>
            <a:r>
              <a:rPr lang="ru-RU" dirty="0" smtClean="0"/>
              <a:t>таких </a:t>
            </a:r>
            <a:r>
              <a:rPr lang="ru-RU" dirty="0" err="1" smtClean="0"/>
              <a:t>стосунків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зараження</a:t>
            </a:r>
            <a:r>
              <a:rPr lang="ru-RU" dirty="0" smtClean="0"/>
              <a:t> </a:t>
            </a:r>
            <a:r>
              <a:rPr lang="ru-RU" dirty="0" err="1" smtClean="0"/>
              <a:t>інфекціями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передаються</a:t>
            </a:r>
            <a:r>
              <a:rPr lang="ru-RU" dirty="0" smtClean="0"/>
              <a:t> </a:t>
            </a:r>
            <a:r>
              <a:rPr lang="ru-RU" dirty="0" err="1" smtClean="0"/>
              <a:t>статевим</a:t>
            </a:r>
            <a:r>
              <a:rPr lang="ru-RU" dirty="0" smtClean="0"/>
              <a:t> шляхом (ІПСШ),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ВІЛ/</a:t>
            </a:r>
            <a:r>
              <a:rPr lang="ru-RU" dirty="0" err="1" smtClean="0"/>
              <a:t>СНІДом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gty_teen_sex_ll_110921_wbl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4149080"/>
            <a:ext cx="4552950" cy="2562225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403648" y="10527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err="1" smtClean="0">
                <a:ln>
                  <a:solidFill>
                    <a:srgbClr val="555DF9"/>
                  </a:solidFill>
                </a:ln>
                <a:solidFill>
                  <a:srgbClr val="FCF2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Збереження</a:t>
            </a:r>
            <a:r>
              <a:rPr lang="ru-RU" sz="3600" b="1" cap="all" spc="0" dirty="0" smtClean="0">
                <a:ln>
                  <a:solidFill>
                    <a:srgbClr val="555DF9"/>
                  </a:solidFill>
                </a:ln>
                <a:solidFill>
                  <a:srgbClr val="FCF2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репродуктивного здоров</a:t>
            </a:r>
            <a:r>
              <a:rPr lang="en-US" sz="3600" b="1" cap="all" spc="0" dirty="0" smtClean="0">
                <a:ln>
                  <a:solidFill>
                    <a:srgbClr val="555DF9"/>
                  </a:solidFill>
                </a:ln>
                <a:solidFill>
                  <a:srgbClr val="FCF2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’</a:t>
            </a:r>
            <a:r>
              <a:rPr lang="uk-UA" sz="3600" b="1" cap="all" spc="0" dirty="0" smtClean="0">
                <a:ln>
                  <a:solidFill>
                    <a:srgbClr val="555DF9"/>
                  </a:solidFill>
                </a:ln>
                <a:solidFill>
                  <a:srgbClr val="FCF22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</a:t>
            </a:r>
            <a:endParaRPr lang="ru-RU" sz="3600" b="1" cap="all" spc="0" dirty="0">
              <a:ln>
                <a:solidFill>
                  <a:srgbClr val="555DF9"/>
                </a:solidFill>
              </a:ln>
              <a:solidFill>
                <a:srgbClr val="FCF22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772816"/>
            <a:ext cx="6624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2000" dirty="0" err="1" smtClean="0"/>
              <a:t>За</a:t>
            </a:r>
            <a:r>
              <a:rPr lang="ru-RU" sz="2400" dirty="0" err="1" smtClean="0"/>
              <a:t>гартовування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організму</a:t>
            </a:r>
            <a:r>
              <a:rPr lang="ru-RU" sz="2400" dirty="0" smtClean="0"/>
              <a:t>;</a:t>
            </a:r>
          </a:p>
          <a:p>
            <a:pPr>
              <a:buBlip>
                <a:blip r:embed="rId2"/>
              </a:buBlip>
            </a:pPr>
            <a:r>
              <a:rPr lang="ru-RU" sz="2400" dirty="0" err="1" smtClean="0"/>
              <a:t>Фізичні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вправи</a:t>
            </a:r>
            <a:r>
              <a:rPr lang="ru-RU" sz="2400" dirty="0" smtClean="0"/>
              <a:t>;</a:t>
            </a:r>
          </a:p>
          <a:p>
            <a:pPr>
              <a:buBlip>
                <a:blip r:embed="rId2"/>
              </a:buBlip>
            </a:pPr>
            <a:r>
              <a:rPr lang="ru-RU" sz="2400" dirty="0" err="1" smtClean="0"/>
              <a:t>Налагодження</a:t>
            </a:r>
            <a:r>
              <a:rPr lang="ru-RU" sz="2400" dirty="0" smtClean="0"/>
              <a:t> режиму </a:t>
            </a:r>
            <a:r>
              <a:rPr lang="ru-RU" sz="2400" dirty="0" err="1" smtClean="0"/>
              <a:t>праці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відпочинку</a:t>
            </a:r>
            <a:r>
              <a:rPr lang="ru-RU" sz="2400" dirty="0" smtClean="0"/>
              <a:t>;</a:t>
            </a:r>
          </a:p>
          <a:p>
            <a:pPr>
              <a:buBlip>
                <a:blip r:embed="rId2"/>
              </a:buBlip>
            </a:pPr>
            <a:r>
              <a:rPr lang="ru-RU" sz="2400" dirty="0" err="1" smtClean="0"/>
              <a:t>Помірне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споживання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солі</a:t>
            </a:r>
            <a:r>
              <a:rPr lang="ru-RU" sz="2400" dirty="0" smtClean="0"/>
              <a:t>, </a:t>
            </a:r>
            <a:r>
              <a:rPr lang="ru-RU" sz="2400" dirty="0" err="1" smtClean="0"/>
              <a:t>спецій</a:t>
            </a:r>
            <a:r>
              <a:rPr lang="ru-RU" sz="2400" dirty="0" smtClean="0"/>
              <a:t>, </a:t>
            </a:r>
            <a:r>
              <a:rPr lang="ru-RU" sz="2400" dirty="0" err="1" smtClean="0"/>
              <a:t>органічної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жирної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їжі</a:t>
            </a:r>
            <a:r>
              <a:rPr lang="ru-RU" sz="2400" dirty="0" smtClean="0"/>
              <a:t>.</a:t>
            </a:r>
          </a:p>
        </p:txBody>
      </p:sp>
      <p:pic>
        <p:nvPicPr>
          <p:cNvPr id="4" name="Рисунок 3" descr="388643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573016"/>
            <a:ext cx="2963876" cy="3123225"/>
          </a:xfrm>
          <a:prstGeom prst="rect">
            <a:avLst/>
          </a:prstGeom>
        </p:spPr>
      </p:pic>
      <p:pic>
        <p:nvPicPr>
          <p:cNvPr id="5" name="Рисунок 4" descr="640.111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861048"/>
            <a:ext cx="2852936" cy="2852936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528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Diseño predeterminado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Настя</cp:lastModifiedBy>
  <cp:revision>129</cp:revision>
  <dcterms:created xsi:type="dcterms:W3CDTF">2010-05-23T14:28:12Z</dcterms:created>
  <dcterms:modified xsi:type="dcterms:W3CDTF">2014-04-23T20:54:11Z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93004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