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wmv" ContentType="video/x-ms-wm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 showGuides="1">
      <p:cViewPr varScale="1">
        <p:scale>
          <a:sx n="103" d="100"/>
          <a:sy n="103" d="100"/>
        </p:scale>
        <p:origin x="-210" y="-84"/>
      </p:cViewPr>
      <p:guideLst>
        <p:guide orient="horz" pos="2160"/>
        <p:guide orient="horz" pos="3456"/>
        <p:guide pos="2880"/>
        <p:guide pos="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CA02D-DFF3-47A2-A326-38D466EC24A4}" type="datetimeFigureOut">
              <a:rPr lang="en-US" smtClean="0"/>
              <a:pPr/>
              <a:t>1/9/2002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D5EF2C-19D0-489F-AAC0-854931633F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3200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5EF2C-19D0-489F-AAC0-854931633F5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2995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5EF2C-19D0-489F-AAC0-854931633F5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8505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media" Target="../media/media1.wmv"/><Relationship Id="rId2" Type="http://schemas.openxmlformats.org/officeDocument/2006/relationships/slideMaster" Target="../slideMasters/slideMaster1.xml"/><Relationship Id="rId1" Type="http://schemas.openxmlformats.org/officeDocument/2006/relationships/video" Target="../media/media1.wmv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treak_on_black_lg1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 rotWithShape="1">
          <a:blip r:embed="rId4" cstate="print"/>
          <a:srcRect t="22814" b="24204"/>
          <a:stretch/>
        </p:blipFill>
        <p:spPr>
          <a:xfrm>
            <a:off x="0" y="0"/>
            <a:ext cx="9144000" cy="353926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0906-B03C-460B-B7F2-0F0BC62956A8}" type="datetimeFigureOut">
              <a:rPr lang="en-US" smtClean="0"/>
              <a:pPr/>
              <a:t>1/9/2002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C07-CCAE-448B-87E3-DDFC911F6A1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248400" y="838200"/>
            <a:ext cx="2895600" cy="579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86201"/>
            <a:ext cx="6477000" cy="1066800"/>
          </a:xfrm>
        </p:spPr>
        <p:txBody>
          <a:bodyPr/>
          <a:lstStyle>
            <a:lvl1pPr algn="l">
              <a:defRPr sz="4000">
                <a:solidFill>
                  <a:schemeClr val="tx1"/>
                </a:solidFill>
                <a:effectLst>
                  <a:reflection blurRad="6350" stA="25000" endPos="45500" dir="5400000" sy="-100000" algn="bl" rotWithShape="0"/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953000"/>
            <a:ext cx="6477000" cy="12954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effectLst>
                  <a:reflection blurRad="6350" stA="25000" endPos="45500" dir="5400000" sy="-100000" algn="bl" rotWithShape="0"/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5715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3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0906-B03C-460B-B7F2-0F0BC62956A8}" type="datetimeFigureOut">
              <a:rPr lang="en-US" smtClean="0"/>
              <a:pPr/>
              <a:t>1/9/2002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C07-CCAE-448B-87E3-DDFC911F6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2356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600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274638"/>
            <a:ext cx="5791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0906-B03C-460B-B7F2-0F0BC62956A8}" type="datetimeFigureOut">
              <a:rPr lang="en-US" smtClean="0"/>
              <a:pPr/>
              <a:t>1/9/2002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C07-CCAE-448B-87E3-DDFC911F6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5157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0906-B03C-460B-B7F2-0F0BC62956A8}" type="datetimeFigureOut">
              <a:rPr lang="en-US" smtClean="0"/>
              <a:pPr/>
              <a:t>1/9/2002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C07-CCAE-448B-87E3-DDFC911F6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2466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9525"/>
            <a:ext cx="76200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319338"/>
            <a:ext cx="76200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0906-B03C-460B-B7F2-0F0BC62956A8}" type="datetimeFigureOut">
              <a:rPr lang="en-US" smtClean="0"/>
              <a:pPr/>
              <a:t>1/9/2002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C07-CCAE-448B-87E3-DDFC911F6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9011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0906-B03C-460B-B7F2-0F0BC62956A8}" type="datetimeFigureOut">
              <a:rPr lang="en-US" smtClean="0"/>
              <a:pPr/>
              <a:t>1/9/2002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C07-CCAE-448B-87E3-DDFC911F6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4220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2" y="1535113"/>
            <a:ext cx="3659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2" y="2174875"/>
            <a:ext cx="3659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6175" y="1535113"/>
            <a:ext cx="36606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6175" y="2174875"/>
            <a:ext cx="36606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0906-B03C-460B-B7F2-0F0BC62956A8}" type="datetimeFigureOut">
              <a:rPr lang="en-US" smtClean="0"/>
              <a:pPr/>
              <a:t>1/9/2002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C07-CCAE-448B-87E3-DDFC911F6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736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0906-B03C-460B-B7F2-0F0BC62956A8}" type="datetimeFigureOut">
              <a:rPr lang="en-US" smtClean="0"/>
              <a:pPr/>
              <a:t>1/9/2002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C07-CCAE-448B-87E3-DDFC911F6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6696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0906-B03C-460B-B7F2-0F0BC62956A8}" type="datetimeFigureOut">
              <a:rPr lang="en-US" smtClean="0"/>
              <a:pPr/>
              <a:t>1/9/2002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C07-CCAE-448B-87E3-DDFC911F6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299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3050"/>
            <a:ext cx="28194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273050"/>
            <a:ext cx="44958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435100"/>
            <a:ext cx="28194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0906-B03C-460B-B7F2-0F0BC62956A8}" type="datetimeFigureOut">
              <a:rPr lang="en-US" smtClean="0"/>
              <a:pPr/>
              <a:t>1/9/2002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C07-CCAE-448B-87E3-DDFC911F6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623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46482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603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0" y="52149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0906-B03C-460B-B7F2-0F0BC62956A8}" type="datetimeFigureOut">
              <a:rPr lang="en-US" smtClean="0"/>
              <a:pPr/>
              <a:t>1/9/2002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C07-CCAE-448B-87E3-DDFC911F6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5251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ideo" Target="../media/media1.wm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media" Target="../media/media1.wm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treak_on_black_lg1.wmv">
            <a:hlinkClick r:id="" action="ppaction://media"/>
          </p:cNvPr>
          <p:cNvPicPr>
            <a:picLocks noChangeAspect="1"/>
          </p:cNvPicPr>
          <p:nvPr>
            <a:videoFile r:link="rId13"/>
            <p:extLst>
              <p:ext uri="{DAA4B4D4-6D71-4841-9C94-3DE7FCFB9230}">
                <p14:media xmlns:p14="http://schemas.microsoft.com/office/powerpoint/2010/main" xmlns="" r:embed="rId14"/>
              </p:ext>
            </p:extLst>
          </p:nvPr>
        </p:nvPicPr>
        <p:blipFill rotWithShape="1">
          <a:blip r:embed="rId15" cstate="print"/>
          <a:srcRect t="56068" b="24204"/>
          <a:stretch/>
        </p:blipFill>
        <p:spPr>
          <a:xfrm>
            <a:off x="0" y="5540190"/>
            <a:ext cx="9144000" cy="131781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507916"/>
            <a:ext cx="9144000" cy="1350084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bg2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1371600"/>
            <a:ext cx="1285103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l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307757"/>
            <a:ext cx="7391400" cy="4864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60906-B03C-460B-B7F2-0F0BC62956A8}" type="datetimeFigureOut">
              <a:rPr lang="en-US" smtClean="0"/>
              <a:pPr/>
              <a:t>1/9/2002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1FC07-CCAE-448B-87E3-DDFC911F6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121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3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4000" kern="1200" dirty="0" smtClean="0">
          <a:solidFill>
            <a:schemeClr val="tx1"/>
          </a:solidFill>
          <a:effectLst>
            <a:reflection blurRad="6350" stA="250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3571876"/>
            <a:ext cx="7215238" cy="1500198"/>
          </a:xfrm>
        </p:spPr>
        <p:txBody>
          <a:bodyPr>
            <a:normAutofit/>
          </a:bodyPr>
          <a:lstStyle/>
          <a:p>
            <a:r>
              <a:rPr lang="ru-RU" sz="4800" b="1" dirty="0" err="1" smtClean="0">
                <a:solidFill>
                  <a:srgbClr val="0070C0"/>
                </a:solidFill>
              </a:rPr>
              <a:t>Генетичні</a:t>
            </a:r>
            <a:r>
              <a:rPr lang="ru-RU" sz="4800" b="1" dirty="0" smtClean="0">
                <a:solidFill>
                  <a:srgbClr val="0070C0"/>
                </a:solidFill>
              </a:rPr>
              <a:t> </a:t>
            </a:r>
            <a:r>
              <a:rPr lang="ru-RU" sz="4800" b="1" dirty="0" err="1" smtClean="0">
                <a:solidFill>
                  <a:srgbClr val="0070C0"/>
                </a:solidFill>
              </a:rPr>
              <a:t>захворювання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6000768"/>
            <a:ext cx="4357718" cy="676260"/>
          </a:xfrm>
        </p:spPr>
        <p:txBody>
          <a:bodyPr>
            <a:normAutofit fontScale="70000" lnSpcReduction="20000"/>
          </a:bodyPr>
          <a:lstStyle/>
          <a:p>
            <a:r>
              <a:rPr lang="uk-UA" b="1" i="1" dirty="0" smtClean="0">
                <a:solidFill>
                  <a:srgbClr val="0070C0"/>
                </a:solidFill>
              </a:rPr>
              <a:t>Виконала учениця 11- А класу</a:t>
            </a:r>
          </a:p>
          <a:p>
            <a:r>
              <a:rPr lang="uk-UA" b="1" i="1" dirty="0" smtClean="0">
                <a:solidFill>
                  <a:srgbClr val="0070C0"/>
                </a:solidFill>
              </a:rPr>
              <a:t>        Федоренко Аліна</a:t>
            </a:r>
            <a:endParaRPr lang="ru-RU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304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458200" cy="1285884"/>
          </a:xfrm>
        </p:spPr>
        <p:txBody>
          <a:bodyPr>
            <a:normAutofit fontScale="90000"/>
          </a:bodyPr>
          <a:lstStyle/>
          <a:p>
            <a:pPr>
              <a:lnSpc>
                <a:spcPts val="3300"/>
              </a:lnSpc>
            </a:pPr>
            <a:r>
              <a:rPr lang="uk-UA" b="1" i="1" dirty="0" smtClean="0">
                <a:solidFill>
                  <a:srgbClr val="0070C0"/>
                </a:solidFill>
              </a:rPr>
              <a:t>                       </a:t>
            </a:r>
            <a:r>
              <a:rPr lang="uk-UA" b="1" i="1" dirty="0" smtClean="0">
                <a:solidFill>
                  <a:srgbClr val="00B050"/>
                </a:solidFill>
              </a:rPr>
              <a:t>Синдром </a:t>
            </a:r>
            <a:r>
              <a:rPr lang="uk-UA" b="1" i="1" dirty="0" err="1" smtClean="0">
                <a:solidFill>
                  <a:srgbClr val="00B050"/>
                </a:solidFill>
              </a:rPr>
              <a:t>Дауна</a:t>
            </a:r>
            <a:r>
              <a:rPr lang="uk-UA" b="1" i="1" dirty="0" smtClean="0">
                <a:solidFill>
                  <a:srgbClr val="00B050"/>
                </a:solidFill>
              </a:rPr>
              <a:t> </a:t>
            </a:r>
            <a:br>
              <a:rPr lang="uk-UA" b="1" i="1" dirty="0" smtClean="0">
                <a:solidFill>
                  <a:srgbClr val="00B050"/>
                </a:solidFill>
              </a:rPr>
            </a:br>
            <a:r>
              <a:rPr lang="uk-UA" b="1" i="1" dirty="0" smtClean="0">
                <a:solidFill>
                  <a:srgbClr val="00B050"/>
                </a:solidFill>
              </a:rPr>
              <a:t>             ( </a:t>
            </a:r>
            <a:r>
              <a:rPr lang="en-US" altLang="zh-CN" b="1" i="1" dirty="0" err="1" smtClean="0">
                <a:solidFill>
                  <a:srgbClr val="00B05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трисомія</a:t>
            </a:r>
            <a:r>
              <a:rPr lang="en-US" altLang="zh-CN" i="1" dirty="0" smtClean="0">
                <a:solidFill>
                  <a:srgbClr val="00B05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b="1" i="1" dirty="0" err="1">
                <a:solidFill>
                  <a:srgbClr val="00B05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за</a:t>
            </a:r>
            <a:r>
              <a:rPr lang="en-US" altLang="zh-CN" i="1" dirty="0">
                <a:solidFill>
                  <a:srgbClr val="00B05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b="1" i="1" dirty="0" smtClean="0">
                <a:solidFill>
                  <a:srgbClr val="00B05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21</a:t>
            </a:r>
            <a:r>
              <a:rPr lang="uk-UA" altLang="zh-CN" b="1" i="1" dirty="0" smtClean="0">
                <a:solidFill>
                  <a:srgbClr val="00B05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b="1" i="1" dirty="0" err="1" smtClean="0">
                <a:solidFill>
                  <a:srgbClr val="00B05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хромосомою</a:t>
            </a:r>
            <a:r>
              <a:rPr lang="en-US" altLang="zh-CN" b="1" i="1" dirty="0" smtClean="0">
                <a:solidFill>
                  <a:srgbClr val="00B05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)</a:t>
            </a:r>
            <a:r>
              <a:rPr lang="en-US" altLang="zh-CN" b="1" i="1" dirty="0">
                <a:solidFill>
                  <a:srgbClr val="00B05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/>
            </a:r>
            <a:br>
              <a:rPr lang="en-US" altLang="zh-CN" b="1" i="1" dirty="0">
                <a:solidFill>
                  <a:srgbClr val="00B05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</a:br>
            <a:endParaRPr lang="ru-RU" i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Одна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з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найпоширеніших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патологій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людини</a:t>
            </a:r>
            <a:endParaRPr lang="uk-UA" altLang="zh-CN" sz="2000" dirty="0" smtClean="0">
              <a:solidFill>
                <a:srgbClr val="002060"/>
              </a:solidFill>
              <a:latin typeface="Times New Roman" pitchFamily="18" charset="0"/>
              <a:ea typeface="宋体" charset="-122"/>
              <a:cs typeface="Times New Roman" pitchFamily="18" charset="0"/>
            </a:endParaRPr>
          </a:p>
          <a:p>
            <a:pPr>
              <a:lnSpc>
                <a:spcPts val="2800"/>
              </a:lnSpc>
              <a:tabLst>
                <a:tab pos="7493000" algn="l"/>
              </a:tabLst>
            </a:pP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Зустрічається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у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новонароджених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із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частотою</a:t>
            </a:r>
            <a:r>
              <a:rPr lang="uk-UA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uk-UA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1</a:t>
            </a:r>
            <a:r>
              <a:rPr lang="en-US" altLang="zh-CN" sz="2000" b="1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: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700-</a:t>
            </a:r>
            <a:r>
              <a:rPr lang="uk-UA" altLang="zh-CN" sz="2000" b="1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800</a:t>
            </a:r>
            <a:endParaRPr lang="en-US" altLang="zh-CN" sz="2000" dirty="0" smtClean="0">
              <a:solidFill>
                <a:srgbClr val="002060"/>
              </a:solidFill>
              <a:latin typeface="Times New Roman" pitchFamily="18" charset="0"/>
              <a:ea typeface="宋体" charset="-122"/>
              <a:cs typeface="Times New Roman" pitchFamily="18" charset="0"/>
            </a:endParaRPr>
          </a:p>
          <a:p>
            <a:pPr>
              <a:lnSpc>
                <a:spcPts val="2800"/>
              </a:lnSpc>
              <a:tabLst>
                <a:tab pos="7493000" algn="l"/>
              </a:tabLst>
            </a:pP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Частота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народження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дітей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із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хворобою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Дауна</a:t>
            </a:r>
            <a:r>
              <a:rPr lang="uk-UA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залежить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від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віку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матері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і в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меншій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мірі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від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віку</a:t>
            </a:r>
            <a:r>
              <a:rPr lang="uk-UA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батька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.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Ризик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народження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хворої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дитини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матір’ю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у</a:t>
            </a:r>
            <a:r>
              <a:rPr lang="uk-UA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віці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40-46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років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у 16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разів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вищий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,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ніж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у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віці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20-24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роки</a:t>
            </a:r>
            <a:endParaRPr lang="uk-UA" altLang="zh-CN" sz="2000" dirty="0" smtClean="0">
              <a:solidFill>
                <a:srgbClr val="002060"/>
              </a:solidFill>
              <a:latin typeface="Times New Roman" pitchFamily="18" charset="0"/>
              <a:ea typeface="宋体" charset="-122"/>
              <a:cs typeface="Times New Roman" pitchFamily="18" charset="0"/>
            </a:endParaRPr>
          </a:p>
          <a:p>
            <a:pPr>
              <a:lnSpc>
                <a:spcPts val="2300"/>
              </a:lnSpc>
              <a:tabLst>
                <a:tab pos="7493000" algn="l"/>
              </a:tabLst>
            </a:pP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Висока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частота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дітей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із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синдромом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Дауна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(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біля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2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%)</a:t>
            </a:r>
            <a:r>
              <a:rPr lang="uk-UA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спостерігається</a:t>
            </a:r>
            <a:r>
              <a:rPr lang="uk-UA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у</a:t>
            </a:r>
            <a:r>
              <a:rPr lang="uk-UA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рано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народжуючих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жінок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(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до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18</a:t>
            </a:r>
            <a:r>
              <a:rPr lang="uk-UA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років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)</a:t>
            </a:r>
            <a:endParaRPr lang="uk-UA" altLang="zh-CN" sz="2000" dirty="0" smtClean="0">
              <a:solidFill>
                <a:srgbClr val="002060"/>
              </a:solidFill>
              <a:latin typeface="Times New Roman" pitchFamily="18" charset="0"/>
              <a:ea typeface="宋体" charset="-122"/>
              <a:cs typeface="Times New Roman" pitchFamily="18" charset="0"/>
            </a:endParaRPr>
          </a:p>
          <a:p>
            <a:pPr>
              <a:lnSpc>
                <a:spcPts val="2800"/>
              </a:lnSpc>
              <a:tabLst>
                <a:tab pos="7493000" algn="l"/>
              </a:tabLst>
            </a:pP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Помітних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відмін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за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частотою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поширення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хвороби</a:t>
            </a:r>
            <a:r>
              <a:rPr lang="uk-UA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Дауна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у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різних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географічних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і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расових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популяціях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не</a:t>
            </a:r>
            <a:r>
              <a:rPr lang="uk-UA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спостерігається</a:t>
            </a:r>
            <a:endParaRPr lang="en-US" altLang="zh-CN" sz="2000" dirty="0" smtClean="0">
              <a:solidFill>
                <a:srgbClr val="002060"/>
              </a:solidFill>
              <a:latin typeface="Times New Roman" pitchFamily="18" charset="0"/>
              <a:ea typeface="宋体" charset="-122"/>
              <a:cs typeface="Times New Roman" pitchFamily="18" charset="0"/>
            </a:endParaRPr>
          </a:p>
          <a:p>
            <a:pPr>
              <a:lnSpc>
                <a:spcPts val="2300"/>
              </a:lnSpc>
              <a:buNone/>
              <a:tabLst>
                <a:tab pos="7493000" algn="l"/>
              </a:tabLst>
            </a:pPr>
            <a:endParaRPr lang="en-US" altLang="zh-CN" sz="2000" dirty="0" smtClean="0">
              <a:solidFill>
                <a:srgbClr val="000000"/>
              </a:solidFill>
              <a:latin typeface="Times New Roman" pitchFamily="18" charset="0"/>
              <a:ea typeface="宋体" charset="-122"/>
              <a:cs typeface="Times New Roman" pitchFamily="18" charset="0"/>
            </a:endParaRPr>
          </a:p>
          <a:p>
            <a:pPr>
              <a:lnSpc>
                <a:spcPts val="2300"/>
              </a:lnSpc>
              <a:tabLst>
                <a:tab pos="7493000" algn="l"/>
              </a:tabLst>
            </a:pPr>
            <a:endParaRPr lang="en-US" altLang="zh-CN" sz="2000" dirty="0" smtClean="0">
              <a:solidFill>
                <a:srgbClr val="000000"/>
              </a:solidFill>
              <a:latin typeface="Times New Roman" pitchFamily="18" charset="0"/>
              <a:ea typeface="宋体" charset="-122"/>
              <a:cs typeface="Times New Roman" pitchFamily="18" charset="0"/>
            </a:endParaRPr>
          </a:p>
          <a:p>
            <a:pPr>
              <a:lnSpc>
                <a:spcPts val="2300"/>
              </a:lnSpc>
              <a:tabLst>
                <a:tab pos="7493000" algn="l"/>
              </a:tabLst>
            </a:pPr>
            <a:endParaRPr lang="en-US" altLang="zh-CN" sz="2000" dirty="0" smtClean="0">
              <a:solidFill>
                <a:srgbClr val="000000"/>
              </a:solidFill>
              <a:latin typeface="Times New Roman" pitchFamily="18" charset="0"/>
              <a:ea typeface="宋体" charset="-122"/>
              <a:cs typeface="Times New Roman" pitchFamily="18" charset="0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41290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285728"/>
            <a:ext cx="7758138" cy="6215105"/>
          </a:xfrm>
        </p:spPr>
        <p:txBody>
          <a:bodyPr>
            <a:normAutofit/>
          </a:bodyPr>
          <a:lstStyle/>
          <a:p>
            <a:pPr>
              <a:lnSpc>
                <a:spcPts val="2400"/>
              </a:lnSpc>
              <a:tabLst>
                <a:tab pos="114300" algn="l"/>
                <a:tab pos="393700" algn="l"/>
                <a:tab pos="7493000" algn="l"/>
              </a:tabLst>
            </a:pP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Співвідношення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хворих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хлопчиків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та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дівчаток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серед</a:t>
            </a:r>
            <a:r>
              <a:rPr lang="uk-UA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новонароджених</a:t>
            </a:r>
            <a:r>
              <a:rPr lang="uk-UA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становить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1:1</a:t>
            </a:r>
            <a:endParaRPr lang="uk-UA" altLang="zh-CN" sz="2000" b="1" dirty="0" smtClean="0">
              <a:solidFill>
                <a:srgbClr val="002060"/>
              </a:solidFill>
              <a:latin typeface="Times New Roman" pitchFamily="18" charset="0"/>
              <a:ea typeface="宋体" charset="-122"/>
              <a:cs typeface="Times New Roman" pitchFamily="18" charset="0"/>
            </a:endParaRPr>
          </a:p>
          <a:p>
            <a:pPr>
              <a:lnSpc>
                <a:spcPts val="2400"/>
              </a:lnSpc>
              <a:tabLst>
                <a:tab pos="114300" algn="l"/>
                <a:tab pos="393700" algn="l"/>
                <a:tab pos="7493000" algn="l"/>
              </a:tabLst>
            </a:pP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Ознаки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синдрому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помітні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вже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при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народженні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і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пізніше</a:t>
            </a:r>
            <a:r>
              <a:rPr lang="uk-UA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проявляються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uk-UA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більш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чітко</a:t>
            </a:r>
            <a:r>
              <a:rPr lang="uk-UA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.</a:t>
            </a:r>
          </a:p>
          <a:p>
            <a:pPr>
              <a:lnSpc>
                <a:spcPts val="2900"/>
              </a:lnSpc>
              <a:tabLst>
                <a:tab pos="114300" algn="l"/>
                <a:tab pos="393700" algn="l"/>
                <a:tab pos="7493000" algn="l"/>
              </a:tabLst>
            </a:pP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Хворі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зазвичай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невисокого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зросту</a:t>
            </a:r>
            <a:r>
              <a:rPr lang="uk-UA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,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відрізняються</a:t>
            </a:r>
            <a:r>
              <a:rPr lang="uk-UA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слабоумством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. У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них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характерна</a:t>
            </a:r>
            <a:r>
              <a:rPr lang="uk-UA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зовнішність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:</a:t>
            </a:r>
            <a:endParaRPr lang="uk-UA" altLang="zh-CN" sz="2000" dirty="0" smtClean="0">
              <a:solidFill>
                <a:srgbClr val="002060"/>
              </a:solidFill>
              <a:latin typeface="Times New Roman" pitchFamily="18" charset="0"/>
              <a:ea typeface="宋体" charset="-122"/>
              <a:cs typeface="Times New Roman" pitchFamily="18" charset="0"/>
            </a:endParaRPr>
          </a:p>
          <a:p>
            <a:pPr>
              <a:lnSpc>
                <a:spcPts val="2900"/>
              </a:lnSpc>
              <a:buNone/>
              <a:tabLst>
                <a:tab pos="114300" algn="l"/>
                <a:tab pos="393700" algn="l"/>
                <a:tab pos="7493000" algn="l"/>
              </a:tabLst>
            </a:pPr>
            <a:r>
              <a:rPr lang="uk-UA" altLang="zh-CN" sz="1600" dirty="0" smtClean="0">
                <a:solidFill>
                  <a:srgbClr val="002060"/>
                </a:solidFill>
                <a:latin typeface="Wingdings" pitchFamily="2" charset="2"/>
                <a:ea typeface="宋体" charset="-122"/>
              </a:rPr>
              <a:t> </a:t>
            </a:r>
            <a:r>
              <a:rPr lang="en-US" altLang="zh-CN" sz="1600" dirty="0" smtClean="0">
                <a:solidFill>
                  <a:srgbClr val="002060"/>
                </a:solidFill>
                <a:latin typeface="Wingdings" pitchFamily="2" charset="2"/>
                <a:ea typeface="宋体" charset="-122"/>
              </a:rPr>
              <a:t>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монголоїдний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розріз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очей</a:t>
            </a:r>
            <a:endParaRPr lang="en-US" altLang="zh-CN" sz="2000" dirty="0" smtClean="0">
              <a:solidFill>
                <a:srgbClr val="002060"/>
              </a:solidFill>
              <a:latin typeface="Times New Roman" pitchFamily="18" charset="0"/>
              <a:ea typeface="宋体" charset="-122"/>
              <a:cs typeface="Times New Roman" pitchFamily="18" charset="0"/>
            </a:endParaRPr>
          </a:p>
          <a:p>
            <a:pPr>
              <a:lnSpc>
                <a:spcPts val="2900"/>
              </a:lnSpc>
              <a:buNone/>
              <a:tabLst>
                <a:tab pos="114300" algn="l"/>
                <a:tab pos="393700" algn="l"/>
                <a:tab pos="7493000" algn="l"/>
              </a:tabLst>
            </a:pPr>
            <a:r>
              <a:rPr lang="en-US" altLang="zh-CN" sz="2000" dirty="0" smtClean="0">
                <a:solidFill>
                  <a:srgbClr val="002060"/>
                </a:solidFill>
                <a:ea typeface="宋体" charset="-122"/>
              </a:rPr>
              <a:t>	</a:t>
            </a:r>
            <a:r>
              <a:rPr lang="uk-UA" altLang="zh-CN" sz="2000" dirty="0" smtClean="0">
                <a:solidFill>
                  <a:srgbClr val="002060"/>
                </a:solidFill>
                <a:ea typeface="宋体" charset="-122"/>
              </a:rPr>
              <a:t> </a:t>
            </a:r>
            <a:r>
              <a:rPr lang="uk-UA" altLang="zh-CN" sz="2000" dirty="0" smtClean="0">
                <a:solidFill>
                  <a:srgbClr val="002060"/>
                </a:solidFill>
                <a:ea typeface="宋体" charset="-122"/>
              </a:rPr>
              <a:t> </a:t>
            </a:r>
            <a:r>
              <a:rPr lang="en-US" altLang="zh-CN" sz="1600" dirty="0" smtClean="0">
                <a:solidFill>
                  <a:srgbClr val="002060"/>
                </a:solidFill>
                <a:latin typeface="Wingdings" pitchFamily="2" charset="2"/>
                <a:ea typeface="宋体" charset="-122"/>
              </a:rPr>
              <a:t>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кругле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сплощене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обличчя</a:t>
            </a:r>
            <a:endParaRPr lang="en-US" altLang="zh-CN" sz="2000" dirty="0" smtClean="0">
              <a:solidFill>
                <a:srgbClr val="002060"/>
              </a:solidFill>
              <a:latin typeface="Times New Roman" pitchFamily="18" charset="0"/>
              <a:ea typeface="宋体" charset="-122"/>
              <a:cs typeface="Times New Roman" pitchFamily="18" charset="0"/>
            </a:endParaRPr>
          </a:p>
          <a:p>
            <a:pPr>
              <a:lnSpc>
                <a:spcPts val="2900"/>
              </a:lnSpc>
              <a:buNone/>
              <a:tabLst>
                <a:tab pos="114300" algn="l"/>
                <a:tab pos="393700" algn="l"/>
                <a:tab pos="7493000" algn="l"/>
              </a:tabLst>
            </a:pPr>
            <a:r>
              <a:rPr lang="en-US" altLang="zh-CN" sz="2000" dirty="0" smtClean="0">
                <a:solidFill>
                  <a:srgbClr val="002060"/>
                </a:solidFill>
                <a:ea typeface="宋体" charset="-122"/>
              </a:rPr>
              <a:t>	</a:t>
            </a:r>
            <a:r>
              <a:rPr lang="uk-UA" altLang="zh-CN" sz="2000" dirty="0" smtClean="0">
                <a:solidFill>
                  <a:srgbClr val="002060"/>
                </a:solidFill>
                <a:ea typeface="宋体" charset="-122"/>
              </a:rPr>
              <a:t>  </a:t>
            </a:r>
            <a:r>
              <a:rPr lang="en-US" altLang="zh-CN" sz="1600" dirty="0" smtClean="0">
                <a:solidFill>
                  <a:srgbClr val="002060"/>
                </a:solidFill>
                <a:latin typeface="Wingdings" pitchFamily="2" charset="2"/>
                <a:ea typeface="宋体" charset="-122"/>
              </a:rPr>
              <a:t>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короткий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ніс</a:t>
            </a:r>
            <a:endParaRPr lang="en-US" altLang="zh-CN" sz="2000" dirty="0" smtClean="0">
              <a:solidFill>
                <a:srgbClr val="002060"/>
              </a:solidFill>
              <a:latin typeface="Times New Roman" pitchFamily="18" charset="0"/>
              <a:ea typeface="宋体" charset="-122"/>
              <a:cs typeface="Times New Roman" pitchFamily="18" charset="0"/>
            </a:endParaRPr>
          </a:p>
          <a:p>
            <a:pPr>
              <a:lnSpc>
                <a:spcPts val="2900"/>
              </a:lnSpc>
              <a:buNone/>
              <a:tabLst>
                <a:tab pos="114300" algn="l"/>
                <a:tab pos="393700" algn="l"/>
                <a:tab pos="7493000" algn="l"/>
              </a:tabLst>
            </a:pPr>
            <a:r>
              <a:rPr lang="en-US" altLang="zh-CN" sz="2000" dirty="0" smtClean="0">
                <a:solidFill>
                  <a:srgbClr val="002060"/>
                </a:solidFill>
                <a:ea typeface="宋体" charset="-122"/>
              </a:rPr>
              <a:t>	</a:t>
            </a:r>
            <a:r>
              <a:rPr lang="uk-UA" altLang="zh-CN" sz="2000" dirty="0" smtClean="0">
                <a:solidFill>
                  <a:srgbClr val="002060"/>
                </a:solidFill>
                <a:ea typeface="宋体" charset="-122"/>
              </a:rPr>
              <a:t>  </a:t>
            </a:r>
            <a:r>
              <a:rPr lang="en-US" altLang="zh-CN" sz="1600" dirty="0" smtClean="0">
                <a:solidFill>
                  <a:srgbClr val="002060"/>
                </a:solidFill>
                <a:latin typeface="Wingdings" pitchFamily="2" charset="2"/>
                <a:ea typeface="宋体" charset="-122"/>
              </a:rPr>
              <a:t>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пласке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перенісся</a:t>
            </a:r>
            <a:endParaRPr lang="en-US" altLang="zh-CN" sz="2000" dirty="0" smtClean="0">
              <a:solidFill>
                <a:srgbClr val="002060"/>
              </a:solidFill>
              <a:latin typeface="Times New Roman" pitchFamily="18" charset="0"/>
              <a:ea typeface="宋体" charset="-122"/>
              <a:cs typeface="Times New Roman" pitchFamily="18" charset="0"/>
            </a:endParaRPr>
          </a:p>
          <a:p>
            <a:pPr>
              <a:lnSpc>
                <a:spcPts val="2900"/>
              </a:lnSpc>
              <a:buNone/>
              <a:tabLst>
                <a:tab pos="114300" algn="l"/>
                <a:tab pos="393700" algn="l"/>
                <a:tab pos="7493000" algn="l"/>
              </a:tabLst>
            </a:pPr>
            <a:r>
              <a:rPr lang="en-US" altLang="zh-CN" sz="2000" dirty="0" smtClean="0">
                <a:solidFill>
                  <a:srgbClr val="002060"/>
                </a:solidFill>
                <a:ea typeface="宋体" charset="-122"/>
              </a:rPr>
              <a:t>	</a:t>
            </a:r>
            <a:r>
              <a:rPr lang="uk-UA" altLang="zh-CN" sz="2000" dirty="0" smtClean="0">
                <a:solidFill>
                  <a:srgbClr val="002060"/>
                </a:solidFill>
                <a:ea typeface="宋体" charset="-122"/>
              </a:rPr>
              <a:t>  </a:t>
            </a:r>
            <a:r>
              <a:rPr lang="en-US" altLang="zh-CN" sz="1600" dirty="0" smtClean="0">
                <a:solidFill>
                  <a:srgbClr val="002060"/>
                </a:solidFill>
                <a:latin typeface="Wingdings" pitchFamily="2" charset="2"/>
                <a:ea typeface="宋体" charset="-122"/>
              </a:rPr>
              <a:t>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епікант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(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напівмісяцева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вертикальна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склад</a:t>
            </a:r>
            <a:r>
              <a:rPr lang="uk-UA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ка</a:t>
            </a:r>
            <a:r>
              <a:rPr lang="en-US" altLang="zh-CN" sz="2000" dirty="0" smtClean="0">
                <a:solidFill>
                  <a:srgbClr val="002060"/>
                </a:solidFill>
                <a:ea typeface="宋体" charset="-122"/>
              </a:rPr>
              <a:t>	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внутрішнього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кута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ока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)</a:t>
            </a:r>
            <a:endParaRPr lang="uk-UA" altLang="zh-CN" sz="2000" dirty="0" smtClean="0">
              <a:solidFill>
                <a:srgbClr val="002060"/>
              </a:solidFill>
              <a:latin typeface="Times New Roman" pitchFamily="18" charset="0"/>
              <a:ea typeface="宋体" charset="-122"/>
              <a:cs typeface="Times New Roman" pitchFamily="18" charset="0"/>
            </a:endParaRPr>
          </a:p>
          <a:p>
            <a:pPr>
              <a:lnSpc>
                <a:spcPts val="2900"/>
              </a:lnSpc>
              <a:buNone/>
              <a:tabLst>
                <a:tab pos="114300" algn="l"/>
                <a:tab pos="393700" algn="l"/>
                <a:tab pos="7493000" algn="l"/>
              </a:tabLst>
            </a:pPr>
            <a:r>
              <a:rPr lang="uk-UA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uk-UA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  </a:t>
            </a:r>
            <a:r>
              <a:rPr lang="en-US" altLang="zh-CN" sz="1600" dirty="0" smtClean="0">
                <a:solidFill>
                  <a:srgbClr val="002060"/>
                </a:solidFill>
                <a:latin typeface="Wingdings" pitchFamily="2" charset="2"/>
                <a:ea typeface="宋体" charset="-122"/>
              </a:rPr>
              <a:t>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маленькі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деформовані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вуха</a:t>
            </a:r>
            <a:endParaRPr lang="en-US" altLang="zh-CN" sz="2000" dirty="0" smtClean="0">
              <a:solidFill>
                <a:srgbClr val="002060"/>
              </a:solidFill>
              <a:latin typeface="Times New Roman" pitchFamily="18" charset="0"/>
              <a:ea typeface="宋体" charset="-122"/>
              <a:cs typeface="Times New Roman" pitchFamily="18" charset="0"/>
            </a:endParaRPr>
          </a:p>
          <a:p>
            <a:pPr>
              <a:lnSpc>
                <a:spcPts val="2900"/>
              </a:lnSpc>
              <a:buNone/>
              <a:tabLst>
                <a:tab pos="114300" algn="l"/>
                <a:tab pos="393700" algn="l"/>
                <a:tab pos="7493000" algn="l"/>
              </a:tabLst>
            </a:pPr>
            <a:r>
              <a:rPr lang="en-US" altLang="zh-CN" sz="2000" dirty="0" smtClean="0">
                <a:solidFill>
                  <a:srgbClr val="002060"/>
                </a:solidFill>
                <a:ea typeface="宋体" charset="-122"/>
              </a:rPr>
              <a:t>	</a:t>
            </a:r>
            <a:r>
              <a:rPr lang="uk-UA" altLang="zh-CN" sz="2000" dirty="0" smtClean="0">
                <a:solidFill>
                  <a:srgbClr val="002060"/>
                </a:solidFill>
                <a:ea typeface="宋体" charset="-122"/>
              </a:rPr>
              <a:t>   </a:t>
            </a:r>
            <a:r>
              <a:rPr lang="en-US" altLang="zh-CN" sz="1600" dirty="0" smtClean="0">
                <a:solidFill>
                  <a:srgbClr val="002060"/>
                </a:solidFill>
                <a:latin typeface="Wingdings" pitchFamily="2" charset="2"/>
                <a:ea typeface="宋体" charset="-122"/>
              </a:rPr>
              <a:t>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напіввідкритий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рот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із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ледь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висунутим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язиком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і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нижньо</a:t>
            </a:r>
            <a:r>
              <a:rPr lang="uk-UA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ю</a:t>
            </a:r>
            <a:r>
              <a:rPr lang="en-US" altLang="zh-CN" sz="2000" dirty="0" smtClean="0">
                <a:solidFill>
                  <a:srgbClr val="002060"/>
                </a:solidFill>
                <a:ea typeface="宋体" charset="-122"/>
              </a:rPr>
              <a:t>	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щелепою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,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що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висувається</a:t>
            </a:r>
            <a:endParaRPr lang="en-US" altLang="zh-CN" sz="2000" dirty="0" smtClean="0">
              <a:solidFill>
                <a:srgbClr val="002060"/>
              </a:solidFill>
              <a:latin typeface="Times New Roman" pitchFamily="18" charset="0"/>
              <a:ea typeface="宋体" charset="-122"/>
              <a:cs typeface="Times New Roman" pitchFamily="18" charset="0"/>
            </a:endParaRPr>
          </a:p>
          <a:p>
            <a:pPr>
              <a:lnSpc>
                <a:spcPts val="2900"/>
              </a:lnSpc>
              <a:tabLst>
                <a:tab pos="114300" algn="l"/>
                <a:tab pos="393700" algn="l"/>
                <a:tab pos="7493000" algn="l"/>
              </a:tabLst>
            </a:pPr>
            <a:endParaRPr lang="en-US" altLang="zh-CN" sz="2000" b="1" dirty="0" smtClean="0">
              <a:solidFill>
                <a:srgbClr val="002060"/>
              </a:solidFill>
              <a:latin typeface="Times New Roman" pitchFamily="18" charset="0"/>
              <a:ea typeface="宋体" charset="-122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142852"/>
            <a:ext cx="4786346" cy="5643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000108"/>
            <a:ext cx="2874645" cy="4135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85728"/>
            <a:ext cx="7858180" cy="6215105"/>
          </a:xfrm>
        </p:spPr>
        <p:txBody>
          <a:bodyPr>
            <a:normAutofit/>
          </a:bodyPr>
          <a:lstStyle/>
          <a:p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За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рахунок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сильної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м’язової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гіпотонії</a:t>
            </a:r>
            <a:r>
              <a:rPr lang="uk-UA" altLang="zh-CN" sz="2000" b="1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обсяг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рухів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у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суглобах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збільшений</a:t>
            </a:r>
            <a:endParaRPr lang="en-US" altLang="zh-CN" sz="2000" dirty="0" smtClean="0">
              <a:solidFill>
                <a:srgbClr val="002060"/>
              </a:solidFill>
              <a:ea typeface="宋体" charset="-122"/>
            </a:endParaRPr>
          </a:p>
          <a:p>
            <a:pPr>
              <a:lnSpc>
                <a:spcPts val="3600"/>
              </a:lnSpc>
              <a:tabLst>
                <a:tab pos="342900" algn="l"/>
              </a:tabLst>
            </a:pPr>
            <a:r>
              <a:rPr lang="uk-UA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Діти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на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першому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році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життя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помітно</a:t>
            </a:r>
            <a:r>
              <a:rPr lang="uk-UA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відстають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у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психомоторному</a:t>
            </a:r>
            <a:r>
              <a:rPr lang="uk-UA" altLang="zh-CN" sz="2000" b="1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розвитку: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вони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пізніше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починають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сидіти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і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ходити</a:t>
            </a:r>
            <a:endParaRPr lang="uk-UA" altLang="zh-CN" sz="2000" dirty="0" smtClean="0">
              <a:solidFill>
                <a:srgbClr val="002060"/>
              </a:solidFill>
              <a:latin typeface="Times New Roman" pitchFamily="18" charset="0"/>
              <a:ea typeface="宋体" charset="-122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Нерідко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у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них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відзначаються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уроджені</a:t>
            </a:r>
            <a:r>
              <a:rPr lang="uk-UA" altLang="zh-CN" sz="2000" b="1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вади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серця</a:t>
            </a:r>
            <a:endParaRPr lang="en-US" altLang="zh-CN" sz="2000" dirty="0" smtClean="0">
              <a:solidFill>
                <a:srgbClr val="002060"/>
              </a:solidFill>
              <a:latin typeface="Times New Roman" pitchFamily="18" charset="0"/>
              <a:ea typeface="宋体" charset="-122"/>
              <a:cs typeface="Times New Roman" pitchFamily="18" charset="0"/>
            </a:endParaRPr>
          </a:p>
          <a:p>
            <a:pPr>
              <a:lnSpc>
                <a:spcPts val="3500"/>
              </a:lnSpc>
              <a:tabLst>
                <a:tab pos="342900" algn="l"/>
                <a:tab pos="7835900" algn="l"/>
              </a:tabLst>
            </a:pP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Хвороба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супроводжується</a:t>
            </a:r>
            <a:r>
              <a:rPr lang="uk-UA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розладом</a:t>
            </a:r>
            <a:r>
              <a:rPr lang="uk-UA" altLang="zh-CN" sz="2000" dirty="0" smtClean="0">
                <a:solidFill>
                  <a:srgbClr val="002060"/>
                </a:solidFill>
                <a:ea typeface="宋体" charset="-122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ендокринних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залоз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,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порушенням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обміну</a:t>
            </a:r>
            <a:r>
              <a:rPr lang="uk-UA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речовин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,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зниженням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імунітету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. З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цієї</a:t>
            </a:r>
            <a:r>
              <a:rPr lang="uk-UA" altLang="zh-CN" sz="2000" dirty="0" smtClean="0">
                <a:solidFill>
                  <a:srgbClr val="002060"/>
                </a:solidFill>
                <a:ea typeface="宋体" charset="-122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причини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вони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часто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хворіють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на</a:t>
            </a:r>
            <a:r>
              <a:rPr lang="uk-UA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пневмонію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,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інфекційні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захворювання</a:t>
            </a:r>
            <a:endParaRPr lang="en-US" altLang="zh-CN" sz="2000" dirty="0" smtClean="0">
              <a:solidFill>
                <a:srgbClr val="002060"/>
              </a:solidFill>
              <a:latin typeface="Times New Roman" pitchFamily="18" charset="0"/>
              <a:ea typeface="宋体" charset="-122"/>
              <a:cs typeface="Times New Roman" pitchFamily="18" charset="0"/>
            </a:endParaRPr>
          </a:p>
          <a:p>
            <a:pPr>
              <a:lnSpc>
                <a:spcPts val="2600"/>
              </a:lnSpc>
            </a:pP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Тривалість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життя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хворих</a:t>
            </a:r>
            <a:r>
              <a:rPr lang="uk-UA" altLang="zh-CN" sz="2000" b="1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обмежена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35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роками</a:t>
            </a:r>
            <a:r>
              <a:rPr lang="en-US" altLang="zh-CN" sz="2000" b="1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.</a:t>
            </a:r>
            <a:r>
              <a:rPr lang="uk-UA" altLang="zh-CN" sz="2000" b="1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Однак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за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допомогою</a:t>
            </a:r>
            <a:r>
              <a:rPr lang="uk-UA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спеціальних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методів</a:t>
            </a:r>
            <a:r>
              <a:rPr lang="uk-UA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навчання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,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зміцнення</a:t>
            </a:r>
            <a:r>
              <a:rPr lang="uk-UA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фізичного</a:t>
            </a:r>
            <a:r>
              <a:rPr lang="uk-UA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здоров’я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,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правильного</a:t>
            </a:r>
            <a:r>
              <a:rPr lang="uk-UA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харчування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і</a:t>
            </a:r>
            <a:r>
              <a:rPr lang="uk-UA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догляду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,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застосування</a:t>
            </a:r>
            <a:r>
              <a:rPr lang="uk-UA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лікарських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препаратів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та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ін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.</a:t>
            </a:r>
            <a:r>
              <a:rPr lang="uk-UA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її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можна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значно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подовжити</a:t>
            </a:r>
            <a:r>
              <a:rPr lang="uk-UA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.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Багато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людей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із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синдромом</a:t>
            </a:r>
            <a:r>
              <a:rPr lang="uk-UA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Дауна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здатні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жити</a:t>
            </a:r>
            <a:r>
              <a:rPr lang="uk-UA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самостійно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,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оволодівати</a:t>
            </a:r>
            <a:r>
              <a:rPr lang="uk-UA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нескладними</a:t>
            </a:r>
            <a:r>
              <a:rPr lang="uk-UA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професіями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,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створювати</a:t>
            </a:r>
            <a:r>
              <a:rPr lang="uk-UA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сім’ї</a:t>
            </a:r>
            <a:endParaRPr lang="en-US" altLang="zh-CN" sz="2000" dirty="0" smtClean="0">
              <a:solidFill>
                <a:srgbClr val="002060"/>
              </a:solidFill>
              <a:latin typeface="Times New Roman" pitchFamily="18" charset="0"/>
              <a:ea typeface="宋体" charset="-122"/>
              <a:cs typeface="Times New Roman" pitchFamily="18" charset="0"/>
            </a:endParaRPr>
          </a:p>
          <a:p>
            <a:pPr>
              <a:lnSpc>
                <a:spcPts val="3600"/>
              </a:lnSpc>
              <a:tabLst>
                <a:tab pos="342900" algn="l"/>
              </a:tabLst>
            </a:pPr>
            <a:endParaRPr lang="en-US" altLang="zh-CN" dirty="0" smtClean="0">
              <a:solidFill>
                <a:srgbClr val="00B050"/>
              </a:solidFill>
              <a:latin typeface="Times New Roman" pitchFamily="18" charset="0"/>
              <a:ea typeface="宋体" charset="-122"/>
              <a:cs typeface="Times New Roman" pitchFamily="18" charset="0"/>
            </a:endParaRPr>
          </a:p>
          <a:p>
            <a:pPr>
              <a:lnSpc>
                <a:spcPts val="3600"/>
              </a:lnSpc>
              <a:buNone/>
              <a:tabLst>
                <a:tab pos="342900" algn="l"/>
              </a:tabLst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4400"/>
              </a:lnSpc>
            </a:pPr>
            <a:r>
              <a:rPr lang="uk-UA" altLang="zh-CN" b="1" dirty="0" smtClean="0">
                <a:solidFill>
                  <a:srgbClr val="00B05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                        </a:t>
            </a:r>
            <a:r>
              <a:rPr lang="en-US" altLang="zh-CN" b="1" i="1" dirty="0" err="1" smtClean="0">
                <a:solidFill>
                  <a:srgbClr val="00B05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Синдром</a:t>
            </a:r>
            <a:r>
              <a:rPr lang="en-US" altLang="zh-CN" b="1" i="1" dirty="0">
                <a:solidFill>
                  <a:srgbClr val="00B05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/>
            </a:r>
            <a:br>
              <a:rPr lang="en-US" altLang="zh-CN" b="1" i="1" dirty="0">
                <a:solidFill>
                  <a:srgbClr val="00B05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</a:br>
            <a:r>
              <a:rPr lang="uk-UA" altLang="zh-CN" b="1" i="1" dirty="0" smtClean="0">
                <a:solidFill>
                  <a:srgbClr val="00B05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       </a:t>
            </a:r>
            <a:r>
              <a:rPr lang="en-US" altLang="zh-CN" b="1" i="1" dirty="0" err="1" smtClean="0">
                <a:solidFill>
                  <a:srgbClr val="00B05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Шерешевського-Тернера</a:t>
            </a:r>
            <a:r>
              <a:rPr lang="en-US" altLang="zh-CN" i="1" dirty="0" smtClean="0">
                <a:solidFill>
                  <a:srgbClr val="00B05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b="1" i="1" dirty="0">
                <a:solidFill>
                  <a:srgbClr val="00B05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(45,</a:t>
            </a:r>
            <a:r>
              <a:rPr lang="en-US" altLang="zh-CN" i="1" dirty="0">
                <a:solidFill>
                  <a:srgbClr val="00B05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b="1" i="1" dirty="0">
                <a:solidFill>
                  <a:srgbClr val="00B05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Х0)</a:t>
            </a:r>
            <a:br>
              <a:rPr lang="en-US" altLang="zh-CN" b="1" i="1" dirty="0">
                <a:solidFill>
                  <a:srgbClr val="00B05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</a:br>
            <a:endParaRPr lang="ru-RU" i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07757"/>
            <a:ext cx="8186766" cy="526451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ts val="2600"/>
              </a:lnSpc>
              <a:buNone/>
              <a:tabLst>
                <a:tab pos="7493000" algn="l"/>
              </a:tabLst>
            </a:pPr>
            <a:r>
              <a:rPr lang="uk-UA" altLang="zh-CN" dirty="0" smtClean="0">
                <a:solidFill>
                  <a:srgbClr val="00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    </a:t>
            </a:r>
            <a:r>
              <a:rPr lang="en-US" altLang="zh-CN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Уперше</a:t>
            </a:r>
            <a:r>
              <a:rPr lang="en-US" altLang="zh-CN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описаний</a:t>
            </a:r>
            <a:r>
              <a:rPr lang="uk-UA" altLang="zh-CN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М.</a:t>
            </a:r>
            <a:r>
              <a:rPr lang="uk-UA" altLang="zh-CN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Шерешевським</a:t>
            </a:r>
            <a:r>
              <a:rPr lang="en-US" altLang="zh-CN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у </a:t>
            </a:r>
            <a:r>
              <a:rPr lang="en-US" altLang="zh-CN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1925</a:t>
            </a:r>
            <a:r>
              <a:rPr lang="uk-UA" altLang="zh-CN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р.</a:t>
            </a:r>
            <a:r>
              <a:rPr lang="uk-UA" altLang="zh-CN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і</a:t>
            </a:r>
            <a:endParaRPr lang="en-US" altLang="zh-CN" dirty="0" smtClean="0">
              <a:solidFill>
                <a:srgbClr val="002060"/>
              </a:solidFill>
              <a:latin typeface="Times New Roman" pitchFamily="18" charset="0"/>
              <a:ea typeface="宋体" charset="-122"/>
              <a:cs typeface="Times New Roman" pitchFamily="18" charset="0"/>
            </a:endParaRPr>
          </a:p>
          <a:p>
            <a:pPr>
              <a:lnSpc>
                <a:spcPts val="2300"/>
              </a:lnSpc>
              <a:buNone/>
              <a:tabLst>
                <a:tab pos="7493000" algn="l"/>
              </a:tabLst>
            </a:pPr>
            <a:r>
              <a:rPr lang="uk-UA" altLang="zh-CN" b="1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    </a:t>
            </a:r>
            <a:r>
              <a:rPr lang="en-US" altLang="zh-CN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Тернером</a:t>
            </a:r>
            <a:r>
              <a:rPr lang="en-US" altLang="zh-CN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у </a:t>
            </a:r>
            <a:r>
              <a:rPr lang="en-US" altLang="zh-CN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1938</a:t>
            </a:r>
            <a:r>
              <a:rPr lang="uk-UA" altLang="zh-CN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р</a:t>
            </a:r>
            <a:r>
              <a:rPr lang="en-US" altLang="zh-CN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.</a:t>
            </a:r>
          </a:p>
          <a:p>
            <a:pPr>
              <a:lnSpc>
                <a:spcPts val="2800"/>
              </a:lnSpc>
              <a:buNone/>
              <a:tabLst>
                <a:tab pos="7493000" algn="l"/>
              </a:tabLst>
            </a:pPr>
            <a:r>
              <a:rPr lang="uk-UA" altLang="zh-CN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    </a:t>
            </a:r>
            <a:r>
              <a:rPr lang="en-US" altLang="zh-CN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Причина</a:t>
            </a:r>
            <a:r>
              <a:rPr lang="en-US" altLang="zh-CN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хвороби</a:t>
            </a:r>
            <a:r>
              <a:rPr lang="en-US" altLang="zh-CN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- </a:t>
            </a:r>
            <a:r>
              <a:rPr lang="en-US" altLang="zh-CN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порушення</a:t>
            </a:r>
            <a:r>
              <a:rPr lang="en-US" altLang="zh-CN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розходження</a:t>
            </a:r>
            <a:r>
              <a:rPr lang="en-US" altLang="zh-CN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статевих</a:t>
            </a:r>
            <a:endParaRPr lang="en-US" altLang="zh-CN" dirty="0" smtClean="0">
              <a:solidFill>
                <a:srgbClr val="002060"/>
              </a:solidFill>
              <a:latin typeface="Times New Roman" pitchFamily="18" charset="0"/>
              <a:ea typeface="宋体" charset="-122"/>
              <a:cs typeface="Times New Roman" pitchFamily="18" charset="0"/>
            </a:endParaRPr>
          </a:p>
          <a:p>
            <a:pPr>
              <a:lnSpc>
                <a:spcPts val="2300"/>
              </a:lnSpc>
              <a:buNone/>
              <a:tabLst>
                <a:tab pos="7493000" algn="l"/>
              </a:tabLst>
            </a:pPr>
            <a:r>
              <a:rPr lang="uk-UA" altLang="zh-CN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    </a:t>
            </a:r>
            <a:r>
              <a:rPr lang="en-US" altLang="zh-CN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хромосом</a:t>
            </a:r>
            <a:endParaRPr lang="en-US" altLang="zh-CN" dirty="0" smtClean="0">
              <a:solidFill>
                <a:srgbClr val="002060"/>
              </a:solidFill>
              <a:latin typeface="Times New Roman" pitchFamily="18" charset="0"/>
              <a:ea typeface="宋体" charset="-122"/>
              <a:cs typeface="Times New Roman" pitchFamily="18" charset="0"/>
            </a:endParaRPr>
          </a:p>
          <a:p>
            <a:pPr>
              <a:lnSpc>
                <a:spcPts val="2800"/>
              </a:lnSpc>
              <a:buNone/>
              <a:tabLst>
                <a:tab pos="7493000" algn="l"/>
              </a:tabLst>
            </a:pPr>
            <a:r>
              <a:rPr lang="uk-UA" altLang="zh-CN" b="1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      </a:t>
            </a:r>
            <a:r>
              <a:rPr lang="en-US" altLang="zh-CN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Хворіють</a:t>
            </a:r>
            <a:r>
              <a:rPr lang="en-US" altLang="zh-CN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лише</a:t>
            </a:r>
            <a:r>
              <a:rPr lang="en-US" altLang="zh-CN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жінки</a:t>
            </a:r>
            <a:r>
              <a:rPr lang="en-US" altLang="zh-CN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, у </a:t>
            </a:r>
            <a:r>
              <a:rPr lang="en-US" altLang="zh-CN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них</a:t>
            </a:r>
            <a:r>
              <a:rPr lang="en-US" altLang="zh-CN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відсутня</a:t>
            </a:r>
            <a:r>
              <a:rPr lang="en-US" altLang="zh-CN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одна</a:t>
            </a:r>
            <a:r>
              <a:rPr lang="en-US" altLang="zh-CN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Х-</a:t>
            </a:r>
          </a:p>
          <a:p>
            <a:pPr>
              <a:lnSpc>
                <a:spcPts val="2300"/>
              </a:lnSpc>
              <a:buNone/>
              <a:tabLst>
                <a:tab pos="7493000" algn="l"/>
              </a:tabLst>
            </a:pPr>
            <a:r>
              <a:rPr lang="uk-UA" altLang="zh-CN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      </a:t>
            </a:r>
            <a:r>
              <a:rPr lang="en-US" altLang="zh-CN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хромосома</a:t>
            </a:r>
            <a:r>
              <a:rPr lang="en-US" altLang="zh-CN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b="1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(</a:t>
            </a:r>
            <a:r>
              <a:rPr lang="en-US" altLang="zh-CN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45</a:t>
            </a:r>
            <a:r>
              <a:rPr lang="en-US" altLang="zh-CN" b="1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,</a:t>
            </a:r>
            <a:r>
              <a:rPr lang="en-US" altLang="zh-CN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Х0</a:t>
            </a:r>
            <a:r>
              <a:rPr lang="en-US" altLang="zh-CN" b="1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)</a:t>
            </a:r>
            <a:r>
              <a:rPr lang="en-US" altLang="zh-CN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– </a:t>
            </a:r>
            <a:r>
              <a:rPr lang="en-US" altLang="zh-CN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єдина</a:t>
            </a:r>
            <a:r>
              <a:rPr lang="uk-UA" altLang="zh-CN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форма</a:t>
            </a:r>
            <a:r>
              <a:rPr lang="uk-UA" altLang="zh-CN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моносомії</a:t>
            </a:r>
            <a:r>
              <a:rPr lang="uk-UA" altLang="zh-CN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у</a:t>
            </a:r>
            <a:r>
              <a:rPr lang="uk-UA" altLang="zh-CN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живонароджених</a:t>
            </a:r>
            <a:endParaRPr lang="en-US" altLang="zh-CN" dirty="0" smtClean="0">
              <a:solidFill>
                <a:srgbClr val="002060"/>
              </a:solidFill>
              <a:latin typeface="Times New Roman" pitchFamily="18" charset="0"/>
              <a:ea typeface="宋体" charset="-122"/>
              <a:cs typeface="Times New Roman" pitchFamily="18" charset="0"/>
            </a:endParaRPr>
          </a:p>
          <a:p>
            <a:pPr>
              <a:lnSpc>
                <a:spcPts val="2800"/>
              </a:lnSpc>
              <a:buNone/>
              <a:tabLst>
                <a:tab pos="7493000" algn="l"/>
              </a:tabLst>
            </a:pPr>
            <a:r>
              <a:rPr lang="uk-UA" altLang="zh-CN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   </a:t>
            </a:r>
            <a:r>
              <a:rPr lang="en-US" altLang="zh-CN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Частота</a:t>
            </a:r>
            <a:r>
              <a:rPr lang="en-US" altLang="zh-CN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синдрому</a:t>
            </a:r>
            <a:r>
              <a:rPr lang="uk-UA" altLang="zh-CN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1</a:t>
            </a:r>
            <a:r>
              <a:rPr lang="uk-UA" altLang="zh-CN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:</a:t>
            </a:r>
            <a:r>
              <a:rPr lang="uk-UA" altLang="zh-CN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3000 </a:t>
            </a:r>
            <a:r>
              <a:rPr lang="en-US" altLang="zh-CN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новонароджених</a:t>
            </a:r>
            <a:r>
              <a:rPr lang="en-US" altLang="zh-CN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дівчаток</a:t>
            </a:r>
            <a:r>
              <a:rPr lang="uk-UA" altLang="zh-CN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Лише</a:t>
            </a:r>
            <a:r>
              <a:rPr lang="en-US" altLang="zh-CN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у</a:t>
            </a:r>
            <a:r>
              <a:rPr lang="uk-UA" altLang="zh-CN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20</a:t>
            </a:r>
            <a:r>
              <a:rPr lang="en-US" altLang="zh-CN" b="1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%</a:t>
            </a:r>
            <a:r>
              <a:rPr lang="en-US" altLang="zh-CN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жінок</a:t>
            </a:r>
            <a:r>
              <a:rPr lang="en-US" altLang="zh-CN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вагітність</a:t>
            </a:r>
            <a:r>
              <a:rPr lang="en-US" altLang="zh-CN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хворим</a:t>
            </a:r>
            <a:r>
              <a:rPr lang="en-US" altLang="zh-CN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плодом</a:t>
            </a:r>
            <a:endParaRPr lang="en-US" altLang="zh-CN" dirty="0" smtClean="0">
              <a:solidFill>
                <a:srgbClr val="002060"/>
              </a:solidFill>
              <a:latin typeface="Times New Roman" pitchFamily="18" charset="0"/>
              <a:ea typeface="宋体" charset="-122"/>
              <a:cs typeface="Times New Roman" pitchFamily="18" charset="0"/>
            </a:endParaRPr>
          </a:p>
          <a:p>
            <a:pPr>
              <a:lnSpc>
                <a:spcPts val="2300"/>
              </a:lnSpc>
              <a:buNone/>
              <a:tabLst>
                <a:tab pos="7493000" algn="l"/>
              </a:tabLst>
            </a:pPr>
            <a:r>
              <a:rPr lang="uk-UA" altLang="zh-CN" b="1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     </a:t>
            </a:r>
            <a:r>
              <a:rPr lang="en-US" altLang="zh-CN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зберігається</a:t>
            </a:r>
            <a:r>
              <a:rPr lang="en-US" altLang="zh-CN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до</a:t>
            </a:r>
            <a:r>
              <a:rPr lang="en-US" altLang="zh-CN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кінця</a:t>
            </a:r>
            <a:r>
              <a:rPr lang="en-US" altLang="zh-CN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і</a:t>
            </a:r>
            <a:r>
              <a:rPr lang="uk-UA" altLang="zh-CN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народжується</a:t>
            </a:r>
            <a:r>
              <a:rPr lang="en-US" altLang="zh-CN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жива</a:t>
            </a:r>
            <a:r>
              <a:rPr lang="en-US" altLang="zh-CN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дитина</a:t>
            </a:r>
            <a:r>
              <a:rPr lang="en-US" altLang="zh-CN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.</a:t>
            </a:r>
          </a:p>
          <a:p>
            <a:pPr>
              <a:lnSpc>
                <a:spcPts val="2300"/>
              </a:lnSpc>
              <a:buNone/>
              <a:tabLst>
                <a:tab pos="7493000" algn="l"/>
              </a:tabLst>
            </a:pPr>
            <a:r>
              <a:rPr lang="uk-UA" altLang="zh-CN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      </a:t>
            </a:r>
            <a:r>
              <a:rPr lang="en-US" altLang="zh-CN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В </a:t>
            </a:r>
            <a:r>
              <a:rPr lang="en-US" altLang="zh-CN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інших</a:t>
            </a:r>
            <a:r>
              <a:rPr lang="en-US" altLang="zh-CN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випадках</a:t>
            </a:r>
            <a:r>
              <a:rPr lang="en-US" altLang="zh-CN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відбувається</a:t>
            </a:r>
            <a:r>
              <a:rPr lang="en-US" altLang="zh-CN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спонтанний</a:t>
            </a:r>
            <a:r>
              <a:rPr lang="en-US" altLang="zh-CN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аборт</a:t>
            </a:r>
            <a:r>
              <a:rPr lang="en-US" altLang="zh-CN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або</a:t>
            </a:r>
            <a:endParaRPr lang="en-US" altLang="zh-CN" dirty="0" smtClean="0">
              <a:solidFill>
                <a:srgbClr val="002060"/>
              </a:solidFill>
              <a:latin typeface="Times New Roman" pitchFamily="18" charset="0"/>
              <a:ea typeface="宋体" charset="-122"/>
              <a:cs typeface="Times New Roman" pitchFamily="18" charset="0"/>
            </a:endParaRPr>
          </a:p>
          <a:p>
            <a:pPr>
              <a:lnSpc>
                <a:spcPts val="2300"/>
              </a:lnSpc>
              <a:buNone/>
              <a:tabLst>
                <a:tab pos="7493000" algn="l"/>
              </a:tabLst>
            </a:pPr>
            <a:r>
              <a:rPr lang="uk-UA" altLang="zh-CN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      </a:t>
            </a:r>
            <a:r>
              <a:rPr lang="en-US" altLang="zh-CN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мертвонародження</a:t>
            </a:r>
            <a:endParaRPr lang="en-US" altLang="zh-CN" dirty="0" smtClean="0">
              <a:solidFill>
                <a:srgbClr val="002060"/>
              </a:solidFill>
              <a:latin typeface="Times New Roman" pitchFamily="18" charset="0"/>
              <a:ea typeface="宋体" charset="-122"/>
              <a:cs typeface="Times New Roman" pitchFamily="18" charset="0"/>
            </a:endParaRPr>
          </a:p>
          <a:p>
            <a:pPr>
              <a:lnSpc>
                <a:spcPts val="1000"/>
              </a:lnSpc>
              <a:tabLst>
                <a:tab pos="7493000" algn="l"/>
              </a:tabLst>
            </a:pPr>
            <a:endParaRPr lang="en-US" altLang="zh-CN" dirty="0" smtClean="0">
              <a:solidFill>
                <a:srgbClr val="002060"/>
              </a:solidFill>
              <a:ea typeface="宋体" charset="-122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142852"/>
            <a:ext cx="3986210" cy="866796"/>
          </a:xfrm>
        </p:spPr>
        <p:txBody>
          <a:bodyPr>
            <a:normAutofit/>
          </a:bodyPr>
          <a:lstStyle/>
          <a:p>
            <a:r>
              <a:rPr lang="en-US" altLang="zh-CN" sz="2400" dirty="0" err="1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Для</a:t>
            </a:r>
            <a:r>
              <a:rPr lang="en-US" altLang="zh-CN" sz="2400" dirty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синдрому</a:t>
            </a:r>
            <a:r>
              <a:rPr lang="en-US" altLang="zh-CN" sz="2400" dirty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характерні</a:t>
            </a:r>
            <a:r>
              <a:rPr lang="en-US" altLang="zh-CN" sz="2400" dirty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: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/>
            </a:r>
            <a:b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642918"/>
            <a:ext cx="4569190" cy="586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низькорослість ;</a:t>
            </a:r>
          </a:p>
          <a:p>
            <a:pPr>
              <a:buNone/>
            </a:pPr>
            <a:r>
              <a:rPr lang="uk-UA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-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статевий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інфантилізм</a:t>
            </a:r>
            <a:r>
              <a:rPr lang="uk-UA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uk-UA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-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соматичні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порушення</a:t>
            </a:r>
            <a:r>
              <a:rPr lang="uk-UA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.</a:t>
            </a:r>
          </a:p>
          <a:p>
            <a:pPr>
              <a:lnSpc>
                <a:spcPts val="2200"/>
              </a:lnSpc>
              <a:buNone/>
            </a:pPr>
            <a:r>
              <a:rPr lang="uk-UA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   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Відставання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у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зрості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вже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на</a:t>
            </a:r>
            <a:endParaRPr lang="en-US" altLang="zh-CN" sz="2000" dirty="0" smtClean="0">
              <a:solidFill>
                <a:srgbClr val="002060"/>
              </a:solidFill>
              <a:latin typeface="Times New Roman" pitchFamily="18" charset="0"/>
              <a:ea typeface="宋体" charset="-122"/>
              <a:cs typeface="Times New Roman" pitchFamily="18" charset="0"/>
            </a:endParaRPr>
          </a:p>
          <a:p>
            <a:pPr>
              <a:lnSpc>
                <a:spcPts val="1900"/>
              </a:lnSpc>
              <a:buNone/>
            </a:pPr>
            <a:r>
              <a:rPr lang="uk-UA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   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першому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році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життя</a:t>
            </a:r>
            <a:r>
              <a:rPr lang="uk-UA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і</a:t>
            </a:r>
            <a:r>
              <a:rPr lang="uk-UA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найпомітніше</a:t>
            </a:r>
            <a:r>
              <a:rPr lang="uk-UA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до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9-10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років</a:t>
            </a:r>
            <a:r>
              <a:rPr lang="uk-UA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.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Середній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зріст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хворих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дорослих</a:t>
            </a:r>
            <a:r>
              <a:rPr lang="uk-UA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жінок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складає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у</a:t>
            </a:r>
            <a:r>
              <a:rPr lang="uk-UA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середньому</a:t>
            </a:r>
            <a:r>
              <a:rPr lang="uk-UA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135</a:t>
            </a:r>
            <a:r>
              <a:rPr lang="uk-UA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см</a:t>
            </a:r>
            <a:r>
              <a:rPr lang="uk-UA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.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Наявні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аномалії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у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розвитку</a:t>
            </a:r>
            <a:r>
              <a:rPr lang="uk-UA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скелету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:</a:t>
            </a:r>
            <a:endParaRPr lang="uk-UA" altLang="zh-CN" sz="2000" dirty="0" smtClean="0">
              <a:solidFill>
                <a:srgbClr val="002060"/>
              </a:solidFill>
              <a:latin typeface="Times New Roman" pitchFamily="18" charset="0"/>
              <a:ea typeface="宋体" charset="-122"/>
              <a:cs typeface="Times New Roman" pitchFamily="18" charset="0"/>
            </a:endParaRPr>
          </a:p>
          <a:p>
            <a:pPr>
              <a:lnSpc>
                <a:spcPts val="2000"/>
              </a:lnSpc>
              <a:buNone/>
            </a:pPr>
            <a:r>
              <a:rPr lang="uk-UA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-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коротка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шія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із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боковими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шкірними</a:t>
            </a:r>
            <a:endParaRPr lang="en-US" altLang="zh-CN" sz="2000" dirty="0" smtClean="0">
              <a:solidFill>
                <a:srgbClr val="002060"/>
              </a:solidFill>
              <a:latin typeface="Times New Roman" pitchFamily="18" charset="0"/>
              <a:ea typeface="宋体" charset="-122"/>
              <a:cs typeface="Times New Roman" pitchFamily="18" charset="0"/>
            </a:endParaRPr>
          </a:p>
          <a:p>
            <a:pPr>
              <a:lnSpc>
                <a:spcPts val="1700"/>
              </a:lnSpc>
              <a:buNone/>
            </a:pPr>
            <a:r>
              <a:rPr lang="uk-UA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 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складками</a:t>
            </a:r>
            <a:r>
              <a:rPr lang="uk-UA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;</a:t>
            </a:r>
            <a:endParaRPr lang="en-US" altLang="zh-CN" sz="2000" dirty="0" smtClean="0">
              <a:solidFill>
                <a:srgbClr val="002060"/>
              </a:solidFill>
              <a:latin typeface="Times New Roman" pitchFamily="18" charset="0"/>
              <a:ea typeface="宋体" charset="-122"/>
              <a:cs typeface="Times New Roman" pitchFamily="18" charset="0"/>
            </a:endParaRPr>
          </a:p>
          <a:p>
            <a:pPr>
              <a:buNone/>
            </a:pPr>
            <a:r>
              <a:rPr lang="uk-UA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-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коротка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і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широка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грудна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клітка</a:t>
            </a:r>
            <a:r>
              <a:rPr lang="uk-UA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;</a:t>
            </a:r>
          </a:p>
          <a:p>
            <a:pPr>
              <a:lnSpc>
                <a:spcPts val="2100"/>
              </a:lnSpc>
              <a:buNone/>
              <a:tabLst>
                <a:tab pos="279400" algn="l"/>
                <a:tab pos="7658100" algn="l"/>
              </a:tabLst>
            </a:pPr>
            <a:r>
              <a:rPr lang="uk-UA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-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надмірна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рухомість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ліктьови</a:t>
            </a:r>
            <a:r>
              <a:rPr lang="uk-UA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х і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колінних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суглобів</a:t>
            </a:r>
            <a:r>
              <a:rPr lang="uk-UA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;</a:t>
            </a:r>
          </a:p>
          <a:p>
            <a:pPr>
              <a:lnSpc>
                <a:spcPts val="2100"/>
              </a:lnSpc>
              <a:buNone/>
              <a:tabLst>
                <a:tab pos="279400" algn="l"/>
                <a:tab pos="7658100" algn="l"/>
              </a:tabLst>
            </a:pPr>
            <a:r>
              <a:rPr lang="uk-UA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-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вкорочення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4-5-го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пальців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на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руках</a:t>
            </a:r>
            <a:r>
              <a:rPr lang="uk-UA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.</a:t>
            </a:r>
            <a:endParaRPr lang="en-US" altLang="zh-CN" sz="2000" dirty="0" smtClean="0">
              <a:solidFill>
                <a:srgbClr val="002060"/>
              </a:solidFill>
              <a:latin typeface="Times New Roman" pitchFamily="18" charset="0"/>
              <a:ea typeface="宋体" charset="-122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500042"/>
            <a:ext cx="4286281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ина\Desktop\Tur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42852"/>
            <a:ext cx="3497629" cy="3429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Алина\Desktop\mutation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3286124"/>
            <a:ext cx="5767789" cy="3035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Алина\Desktop\0020-015-Sindrom-SHereshevskogo-Terne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142852"/>
            <a:ext cx="2214578" cy="3179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                          </a:t>
            </a:r>
            <a:r>
              <a:rPr lang="uk-UA" i="1" dirty="0" smtClean="0">
                <a:solidFill>
                  <a:srgbClr val="00B050"/>
                </a:solidFill>
              </a:rPr>
              <a:t>Дякую за увагу !</a:t>
            </a:r>
            <a:br>
              <a:rPr lang="uk-UA" i="1" dirty="0" smtClean="0">
                <a:solidFill>
                  <a:srgbClr val="00B050"/>
                </a:solidFill>
              </a:rPr>
            </a:br>
            <a:r>
              <a:rPr lang="uk-UA" i="1" dirty="0" smtClean="0">
                <a:solidFill>
                  <a:srgbClr val="00B050"/>
                </a:solidFill>
              </a:rPr>
              <a:t>                        До нових зустрічей !</a:t>
            </a:r>
            <a:endParaRPr lang="ru-RU" i="1" dirty="0">
              <a:solidFill>
                <a:srgbClr val="00B050"/>
              </a:solidFill>
            </a:endParaRPr>
          </a:p>
        </p:txBody>
      </p:sp>
      <p:pic>
        <p:nvPicPr>
          <p:cNvPr id="2050" name="Picture 2" descr="D:\Алинка\алина и компания\Картинки на презинтацию\6KG4OiGUc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71612"/>
            <a:ext cx="7358114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S10188135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5F7CC0F-9B11-4528-ADC1-6F0A050198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TS101881355</Template>
  <TotalTime>0</TotalTime>
  <Words>416</Words>
  <Application>Microsoft Office PowerPoint</Application>
  <PresentationFormat>Экран (4:3)</PresentationFormat>
  <Paragraphs>51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TS101881355</vt:lpstr>
      <vt:lpstr>Генетичні захворювання</vt:lpstr>
      <vt:lpstr>                       Синдром Дауна               ( трисомія за 21 хромосомою) </vt:lpstr>
      <vt:lpstr>Слайд 3</vt:lpstr>
      <vt:lpstr>Слайд 4</vt:lpstr>
      <vt:lpstr>Слайд 5</vt:lpstr>
      <vt:lpstr>                         Синдром         Шерешевського-Тернера (45, Х0) </vt:lpstr>
      <vt:lpstr>Для синдрому характерні: </vt:lpstr>
      <vt:lpstr>Слайд 8</vt:lpstr>
      <vt:lpstr>                          Дякую за увагу !                         До нових зустрічей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2002-01-09T00:12:06Z</dcterms:created>
  <dcterms:modified xsi:type="dcterms:W3CDTF">2002-01-09T01:20:07Z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TC018813559991</vt:lpwstr>
  </property>
</Properties>
</file>