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4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40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75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59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16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5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15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62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05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FA13B-420B-4D73-8DB5-E100CE97A923}" type="datetimeFigureOut">
              <a:rPr lang="ru-RU" smtClean="0"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1F313-2691-4BE0-BA21-8342C2278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11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XP\Рабочий стол\1346745368_zye2i854dgwv3x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42" y="1692072"/>
            <a:ext cx="3791085" cy="28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0" y="0"/>
            <a:ext cx="4374356" cy="2234630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550"/>
            <a:ext cx="5076056" cy="3311889"/>
          </a:xfrm>
        </p:spPr>
      </p:pic>
      <p:pic>
        <p:nvPicPr>
          <p:cNvPr id="1027" name="Picture 3" descr="C:\Documents and Settings\UserXP\Рабочий стол\greece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43880"/>
            <a:ext cx="23812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UserXP\Рабочий стол\250px-GreekSal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34630"/>
            <a:ext cx="2555776" cy="248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UserXP\Рабочий стол\dsc_68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75741"/>
            <a:ext cx="4067944" cy="258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UserXP\Рабочий стол\sea foo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5696"/>
            <a:ext cx="3673623" cy="19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UserXP\Рабочий стол\c31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2209"/>
            <a:ext cx="2703281" cy="18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4798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62367" y="3501929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9864664">
            <a:off x="195181" y="2404758"/>
            <a:ext cx="749034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Greek cuisine</a:t>
            </a:r>
            <a:endParaRPr lang="ru-RU" sz="8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09755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30000">
              <a:schemeClr val="accent6">
                <a:lumMod val="75000"/>
              </a:schemeClr>
            </a:gs>
            <a:gs pos="64999">
              <a:srgbClr val="FFFF00"/>
            </a:gs>
            <a:gs pos="89999">
              <a:schemeClr val="accent2">
                <a:lumMod val="20000"/>
                <a:lumOff val="80000"/>
              </a:schemeClr>
            </a:gs>
            <a:gs pos="95000">
              <a:srgbClr val="E7E5E8"/>
            </a:gs>
            <a:gs pos="100000">
              <a:schemeClr val="accent5">
                <a:lumMod val="20000"/>
                <a:lumOff val="8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dirty="0">
                <a:latin typeface="Edwardian Script ITC" pitchFamily="66" charset="0"/>
              </a:rPr>
              <a:t>S</a:t>
            </a:r>
            <a:r>
              <a:rPr lang="en-US" sz="5400" dirty="0" smtClean="0">
                <a:latin typeface="Edwardian Script ITC" pitchFamily="66" charset="0"/>
              </a:rPr>
              <a:t>ignificant drinks</a:t>
            </a: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445224"/>
            <a:ext cx="2097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Arial Black" pitchFamily="34" charset="0"/>
              </a:rPr>
              <a:t>Metaxa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9218" name="Picture 2" descr="C:\Documents and Settings\UserXP\Рабочий стол\450px-METAXA_5_St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80576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84361" y="5668991"/>
            <a:ext cx="1218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Ouzo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9220" name="Picture 4" descr="C:\Documents and Settings\UserXP\Рабочий стол\Ouzo_-_ploma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08" y="1457424"/>
            <a:ext cx="12954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64288" y="5737611"/>
            <a:ext cx="110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 Black" pitchFamily="34" charset="0"/>
              </a:rPr>
              <a:t>Rezin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9221" name="Picture 5" descr="C:\Documents and Settings\UserXP\Рабочий стол\450px-Rets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11" y="1431900"/>
            <a:ext cx="3118005" cy="41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2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еческая кухн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612"/>
            <a:ext cx="9144000" cy="6959004"/>
          </a:xfrm>
        </p:spPr>
      </p:pic>
    </p:spTree>
    <p:extLst>
      <p:ext uri="{BB962C8B-B14F-4D97-AF65-F5344CB8AC3E}">
        <p14:creationId xmlns:p14="http://schemas.microsoft.com/office/powerpoint/2010/main" val="3297971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009111" cy="8067453"/>
          </a:xfrm>
        </p:spPr>
      </p:pic>
      <p:sp>
        <p:nvSpPr>
          <p:cNvPr id="9" name="Прямоугольник 8"/>
          <p:cNvSpPr/>
          <p:nvPr/>
        </p:nvSpPr>
        <p:spPr>
          <a:xfrm>
            <a:off x="-35294" y="0"/>
            <a:ext cx="9001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Greek cuisine - the traditional cuisine of Greece. Is a typical Mediterranean cuisine and has a lot to do with the kitchen south of France, Italy, Balkans, Anatolia and the Middle East.</a:t>
            </a:r>
            <a:endParaRPr lang="ru-RU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24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rgbClr val="339966"/>
                </a:solidFill>
              </a:rPr>
              <a:t>Overview</a:t>
            </a:r>
            <a:r>
              <a:rPr lang="ru-RU" dirty="0" smtClean="0">
                <a:solidFill>
                  <a:srgbClr val="339966"/>
                </a:solidFill>
              </a:rPr>
              <a:t> </a:t>
            </a:r>
            <a:r>
              <a:rPr lang="en-US" dirty="0" smtClean="0">
                <a:solidFill>
                  <a:srgbClr val="339966"/>
                </a:solidFill>
              </a:rPr>
              <a:t>cuisine</a:t>
            </a:r>
            <a:endParaRPr lang="ru-RU" dirty="0">
              <a:solidFill>
                <a:srgbClr val="339966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8892480" cy="5328592"/>
          </a:xfrm>
        </p:spPr>
        <p:txBody>
          <a:bodyPr>
            <a:normAutofit/>
          </a:bodyPr>
          <a:lstStyle/>
          <a:p>
            <a:pPr marL="285750" indent="-285750" algn="l"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00B050"/>
                </a:solidFill>
              </a:rPr>
              <a:t>The most characteristic and ancient element of </a:t>
            </a:r>
          </a:p>
          <a:p>
            <a:pPr algn="l"/>
            <a:r>
              <a:rPr lang="en-US" sz="1800" dirty="0" smtClean="0">
                <a:solidFill>
                  <a:srgbClr val="00B050"/>
                </a:solidFill>
              </a:rPr>
              <a:t>      Greek food is olive oil, which is present in almost </a:t>
            </a:r>
          </a:p>
          <a:p>
            <a:pPr algn="l"/>
            <a:r>
              <a:rPr lang="en-US" sz="1800" dirty="0" smtClean="0">
                <a:solidFill>
                  <a:srgbClr val="00B050"/>
                </a:solidFill>
              </a:rPr>
              <a:t>      all dishes. It is made from the fruit of the olive tree.</a:t>
            </a:r>
          </a:p>
          <a:p>
            <a:pPr marL="285750" indent="-285750" algn="l">
              <a:buFont typeface="Courier New" pitchFamily="49" charset="0"/>
              <a:buChar char="o"/>
            </a:pPr>
            <a:endParaRPr lang="en-US" sz="1800" dirty="0">
              <a:solidFill>
                <a:srgbClr val="00B050"/>
              </a:solidFill>
            </a:endParaRPr>
          </a:p>
          <a:p>
            <a:pPr marL="285750" indent="-285750" algn="l"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00B050"/>
                </a:solidFill>
              </a:rPr>
              <a:t>In Greek cuisine herbs and spices are used much </a:t>
            </a:r>
          </a:p>
          <a:p>
            <a:pPr algn="l"/>
            <a:r>
              <a:rPr lang="en-US" sz="1800" dirty="0" smtClean="0">
                <a:solidFill>
                  <a:srgbClr val="00B050"/>
                </a:solidFill>
              </a:rPr>
              <a:t>     more frequently than in other Mediterranean </a:t>
            </a:r>
          </a:p>
          <a:p>
            <a:pPr algn="l"/>
            <a:r>
              <a:rPr lang="en-US" sz="1800" dirty="0" smtClean="0">
                <a:solidFill>
                  <a:srgbClr val="00B050"/>
                </a:solidFill>
              </a:rPr>
              <a:t>     cuisines. Most often it is oregano, mint, garlic, </a:t>
            </a:r>
          </a:p>
          <a:p>
            <a:pPr algn="l"/>
            <a:r>
              <a:rPr lang="en-US" sz="1800" dirty="0" smtClean="0">
                <a:solidFill>
                  <a:srgbClr val="00B050"/>
                </a:solidFill>
              </a:rPr>
              <a:t>     onion, dill, salt and bay leaves.</a:t>
            </a:r>
          </a:p>
          <a:p>
            <a:pPr marL="285750" indent="-285750" algn="l">
              <a:buFont typeface="Courier New" pitchFamily="49" charset="0"/>
              <a:buChar char="o"/>
            </a:pPr>
            <a:endParaRPr lang="en-US" sz="1800" dirty="0">
              <a:solidFill>
                <a:srgbClr val="00B050"/>
              </a:solidFill>
            </a:endParaRPr>
          </a:p>
          <a:p>
            <a:pPr marL="285750" indent="-285750" algn="l"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00B050"/>
                </a:solidFill>
              </a:rPr>
              <a:t>Greek dishes are characterized by the frequent </a:t>
            </a:r>
          </a:p>
          <a:p>
            <a:pPr algn="l"/>
            <a:r>
              <a:rPr lang="en-US" sz="1800" dirty="0" smtClean="0">
                <a:solidFill>
                  <a:srgbClr val="00B050"/>
                </a:solidFill>
              </a:rPr>
              <a:t>      use of mint and nutmeg.</a:t>
            </a:r>
          </a:p>
          <a:p>
            <a:pPr algn="l"/>
            <a:r>
              <a:rPr lang="en-US" sz="1800" dirty="0" smtClean="0">
                <a:solidFill>
                  <a:srgbClr val="00B050"/>
                </a:solidFill>
              </a:rPr>
              <a:t> </a:t>
            </a:r>
          </a:p>
          <a:p>
            <a:pPr marL="285750" indent="-285750" algn="l"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00B050"/>
                </a:solidFill>
              </a:rPr>
              <a:t>Dessert dominated honey and nuts.</a:t>
            </a:r>
          </a:p>
          <a:p>
            <a:pPr marL="285750" indent="-285750" algn="l">
              <a:buFont typeface="Courier New" pitchFamily="49" charset="0"/>
              <a:buChar char="o"/>
            </a:pP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 algn="l"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00B050"/>
                </a:solidFill>
              </a:rPr>
              <a:t>Typical Greek food is simple, colorful and fragrant. </a:t>
            </a:r>
          </a:p>
          <a:p>
            <a:pPr algn="l"/>
            <a:r>
              <a:rPr lang="en-US" sz="1800" dirty="0" smtClean="0">
                <a:solidFill>
                  <a:srgbClr val="00B050"/>
                </a:solidFill>
              </a:rPr>
              <a:t>      Many dishes influence of Greek history.</a:t>
            </a:r>
            <a:endParaRPr lang="ru-RU" sz="18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Documents and Settings\UserXP\Рабочий стол\oliv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28" y="776164"/>
            <a:ext cx="2194221" cy="132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UserXP\Рабочий стол\salad_default_in_greec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90379"/>
            <a:ext cx="2407743" cy="150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UserXP\Рабочий стол\im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71503"/>
            <a:ext cx="1577573" cy="105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UserXP\Рабочий стол\fba29975bda86906f62336e3fe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03" y="3619589"/>
            <a:ext cx="1831008" cy="97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Documents and Settings\UserXP\Рабочий стол\med-s-oreham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21981"/>
            <a:ext cx="1552635" cy="10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Documents and Settings\UserXP\Рабочий стол\1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00418"/>
            <a:ext cx="2572245" cy="214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5E9EFF"/>
            </a:gs>
            <a:gs pos="84000">
              <a:srgbClr val="85C2FF"/>
            </a:gs>
            <a:gs pos="70000">
              <a:srgbClr val="C4D6EB"/>
            </a:gs>
            <a:gs pos="23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082" y="1447667"/>
            <a:ext cx="6429400" cy="6703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3074" name="Picture 2" descr="C:\Documents and Settings\UserXP\Рабочий стол\800px-Tzatziki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" y="2248757"/>
            <a:ext cx="3792119" cy="25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5825" y="4951197"/>
            <a:ext cx="2784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Coronet" pitchFamily="66" charset="0"/>
              </a:rPr>
              <a:t>Dzadziki</a:t>
            </a:r>
            <a:endParaRPr lang="en-US" sz="3200" dirty="0">
              <a:solidFill>
                <a:prstClr val="black"/>
              </a:solidFill>
              <a:latin typeface="Coronet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30" y="1048428"/>
            <a:ext cx="2586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00B0F0"/>
                </a:solidFill>
                <a:latin typeface="Coronet" pitchFamily="66" charset="0"/>
                <a:ea typeface="+mj-ea"/>
                <a:cs typeface="+mj-cs"/>
              </a:rPr>
              <a:t>Snacks</a:t>
            </a:r>
            <a:endParaRPr lang="ru-RU" sz="7200" dirty="0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5302" y="56048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cold sauce, snack of yogurt, cucumber and garlic, a typical dish from the Greek cuisine. </a:t>
            </a:r>
            <a:endParaRPr lang="ru-RU" i="1" dirty="0"/>
          </a:p>
        </p:txBody>
      </p:sp>
      <p:pic>
        <p:nvPicPr>
          <p:cNvPr id="3075" name="Picture 3" descr="C:\Documents and Settings\UserXP\Рабочий стол\800px-Souvlaki-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32" y="1340768"/>
            <a:ext cx="4764322" cy="34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26358" y="4951196"/>
            <a:ext cx="1213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Coronet" pitchFamily="66" charset="0"/>
              </a:rPr>
              <a:t>Souvlak</a:t>
            </a:r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7302" y="5546869"/>
            <a:ext cx="4239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small kebabs on wooden skewers, typical of Greek cuisine.</a:t>
            </a:r>
            <a:endParaRPr lang="ru-RU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2765"/>
            <a:ext cx="91440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Edwardian Script ITC" pitchFamily="66" charset="0"/>
                <a:ea typeface="+mj-ea"/>
                <a:cs typeface="+mj-cs"/>
              </a:rPr>
              <a:t>Notable dishes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1041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99000">
              <a:srgbClr val="9966FF"/>
            </a:gs>
            <a:gs pos="6000">
              <a:srgbClr val="CC99FF"/>
            </a:gs>
            <a:gs pos="80000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769" y="12705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is a collection of appetizers or small dishes often served with alcoholic drinks.</a:t>
            </a:r>
            <a:endParaRPr lang="ru-RU" i="1" dirty="0"/>
          </a:p>
        </p:txBody>
      </p:sp>
      <p:pic>
        <p:nvPicPr>
          <p:cNvPr id="4099" name="Picture 3" descr="C:\Documents and Settings\UserXP\Рабочий стол\800px-Petra_metz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616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0567" y="188640"/>
            <a:ext cx="11112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latin typeface="Palace Script MT" pitchFamily="66" charset="0"/>
              </a:rPr>
              <a:t>Meze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16216" y="4576515"/>
            <a:ext cx="19543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Coronet" pitchFamily="66" charset="0"/>
              </a:rPr>
              <a:t>Greek salad 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6051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Greek salad with tomatoes, cucumber, feta, olives and shallots, olive oil and salt, black pepper and oregano.</a:t>
            </a:r>
            <a:endParaRPr lang="ru-RU" i="1" dirty="0"/>
          </a:p>
        </p:txBody>
      </p:sp>
      <p:pic>
        <p:nvPicPr>
          <p:cNvPr id="4100" name="Picture 4" descr="C:\Documents and Settings\UserXP\Рабочий стол\GreekSal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33" y="650305"/>
            <a:ext cx="3902171" cy="37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248">
              <a:srgbClr val="FBBE8C"/>
            </a:gs>
            <a:gs pos="0">
              <a:srgbClr val="FBEAC7"/>
            </a:gs>
            <a:gs pos="54000">
              <a:srgbClr val="FEE7F2"/>
            </a:gs>
            <a:gs pos="48000">
              <a:schemeClr val="accent6">
                <a:lumMod val="75000"/>
              </a:schemeClr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50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6000" dirty="0" smtClean="0">
                <a:latin typeface="Edwardian Script ITC" pitchFamily="66" charset="0"/>
              </a:rPr>
              <a:t>M</a:t>
            </a:r>
            <a:r>
              <a:rPr lang="en-US" sz="6000" dirty="0" err="1" smtClean="0">
                <a:latin typeface="Edwardian Script ITC" pitchFamily="66" charset="0"/>
              </a:rPr>
              <a:t>ain</a:t>
            </a:r>
            <a:r>
              <a:rPr lang="en-US" sz="6000" dirty="0" smtClean="0">
                <a:latin typeface="Edwardian Script ITC" pitchFamily="66" charset="0"/>
              </a:rPr>
              <a:t> courses</a:t>
            </a: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90" y="4437112"/>
            <a:ext cx="3977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traditional dish of eggplant </a:t>
            </a:r>
          </a:p>
          <a:p>
            <a:r>
              <a:rPr lang="en-US" dirty="0" smtClean="0"/>
              <a:t>in the Balkans and the </a:t>
            </a:r>
          </a:p>
          <a:p>
            <a:r>
              <a:rPr lang="en-US" dirty="0" smtClean="0"/>
              <a:t>Middle East.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0776" y="3711188"/>
            <a:ext cx="1701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Coronet" pitchFamily="66" charset="0"/>
              </a:rPr>
              <a:t>Moussaka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122" name="Picture 2" descr="C:\Documents and Settings\UserXP\Рабочий стол\800px-Mousak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6" y="1288032"/>
            <a:ext cx="3093071" cy="226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75759" y="4941933"/>
            <a:ext cx="3110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the dish, which is a stuffed </a:t>
            </a:r>
          </a:p>
          <a:p>
            <a:r>
              <a:rPr lang="en-US" dirty="0" smtClean="0"/>
              <a:t>vegetables or leaves, </a:t>
            </a:r>
          </a:p>
          <a:p>
            <a:r>
              <a:rPr lang="en-US" dirty="0" smtClean="0"/>
              <a:t>stuffed grape leaves.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70649" y="4681919"/>
            <a:ext cx="12907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oronet" pitchFamily="66" charset="0"/>
              </a:rPr>
              <a:t>Dolma</a:t>
            </a:r>
            <a:endParaRPr lang="ru-RU" sz="4000" dirty="0"/>
          </a:p>
        </p:txBody>
      </p:sp>
      <p:pic>
        <p:nvPicPr>
          <p:cNvPr id="5123" name="Picture 3" descr="C:\Documents and Settings\UserXP\Рабочий стол\800px-Sar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20" y="1854447"/>
            <a:ext cx="2925959" cy="219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36882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 traditional Greek dish, </a:t>
            </a:r>
          </a:p>
          <a:p>
            <a:r>
              <a:rPr lang="en-US" dirty="0" smtClean="0"/>
              <a:t>pasta, baked with minced</a:t>
            </a:r>
          </a:p>
          <a:p>
            <a:r>
              <a:rPr lang="en-US" dirty="0" smtClean="0"/>
              <a:t> meat and béchamel sauce.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5188154"/>
            <a:ext cx="1428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Coronet" pitchFamily="66" charset="0"/>
              </a:rPr>
              <a:t>Pastitsio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124" name="Picture 4" descr="C:\Documents and Settings\UserXP\Рабочий стол\742px-Pastits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79" y="2808744"/>
            <a:ext cx="2942537" cy="23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37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8488C4"/>
            </a:gs>
            <a:gs pos="38000">
              <a:srgbClr val="D4DEFF"/>
            </a:gs>
            <a:gs pos="19000">
              <a:schemeClr val="accent4">
                <a:lumMod val="60000"/>
                <a:lumOff val="40000"/>
              </a:schemeClr>
            </a:gs>
            <a:gs pos="91000">
              <a:schemeClr val="accent4">
                <a:lumMod val="75000"/>
              </a:schemeClr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7200" dirty="0">
                <a:latin typeface="Palace Script MT" pitchFamily="66" charset="0"/>
              </a:rPr>
              <a:t>D</a:t>
            </a:r>
            <a:r>
              <a:rPr lang="en-US" sz="7200" dirty="0" smtClean="0">
                <a:latin typeface="Palace Script MT" pitchFamily="66" charset="0"/>
              </a:rPr>
              <a:t>esserts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4225" y="1700808"/>
            <a:ext cx="8229600" cy="10367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Delight - sweetness of sugar or flour, with the addition of starch and nuts</a:t>
            </a:r>
            <a:endParaRPr lang="ru-RU" dirty="0"/>
          </a:p>
        </p:txBody>
      </p:sp>
      <p:pic>
        <p:nvPicPr>
          <p:cNvPr id="6146" name="Picture 2" descr="C:\Documents and Settings\UserXP\Рабочий стол\800px-T_Hon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369513" cy="338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UserXP\Рабочий стол\Turkish_Del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4216412" cy="338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rench Script MT" pitchFamily="66" charset="0"/>
              </a:rPr>
              <a:t>Baklava - a popular confection of puff pastry with nuts in syrup.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UserXP\Рабочий стол\Bakla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1288"/>
            <a:ext cx="4545686" cy="38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UserXP\Рабочий стол\621px-Many_types_of_bacla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22" y="2727562"/>
            <a:ext cx="4179168" cy="403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1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9500">
              <a:srgbClr val="F9CE6E"/>
            </a:gs>
            <a:gs pos="100000">
              <a:srgbClr val="FFC000"/>
            </a:gs>
            <a:gs pos="59000">
              <a:schemeClr val="accent2">
                <a:lumMod val="20000"/>
                <a:lumOff val="80000"/>
              </a:schemeClr>
            </a:gs>
            <a:gs pos="3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77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Coronet" pitchFamily="66" charset="0"/>
              </a:rPr>
              <a:t>Melomakarona</a:t>
            </a:r>
            <a:r>
              <a:rPr lang="en-US" dirty="0" smtClean="0">
                <a:latin typeface="Coronet" pitchFamily="66" charset="0"/>
              </a:rPr>
              <a:t> - Greek cuisine, the kind of sweet pastry with honey.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UserXP\Рабочий стол\800px-Smallhoneyc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04" y="1412776"/>
            <a:ext cx="706827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0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301</Words>
  <Application>Microsoft Office PowerPoint</Application>
  <PresentationFormat>Экран (4:3)</PresentationFormat>
  <Paragraphs>52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Overview cuisine</vt:lpstr>
      <vt:lpstr>  </vt:lpstr>
      <vt:lpstr>Презентация PowerPoint</vt:lpstr>
      <vt:lpstr>Main courses</vt:lpstr>
      <vt:lpstr>Desserts</vt:lpstr>
      <vt:lpstr>Baklava - a popular confection of puff pastry with nuts in syrup.</vt:lpstr>
      <vt:lpstr>Melomakarona - Greek cuisine, the kind of sweet pastry with honey.</vt:lpstr>
      <vt:lpstr>Significant drinks</vt:lpstr>
      <vt:lpstr>Презентация PowerPoint</vt:lpstr>
    </vt:vector>
  </TitlesOfParts>
  <Company>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FoM</dc:creator>
  <cp:lastModifiedBy>FoM</cp:lastModifiedBy>
  <cp:revision>14</cp:revision>
  <dcterms:created xsi:type="dcterms:W3CDTF">2012-12-08T13:50:02Z</dcterms:created>
  <dcterms:modified xsi:type="dcterms:W3CDTF">2012-12-09T15:29:50Z</dcterms:modified>
</cp:coreProperties>
</file>