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3C4E9-6360-45FF-8017-C5AB3F959B33}" type="datetimeFigureOut">
              <a:rPr lang="uk-UA" smtClean="0"/>
              <a:t>29.01.2015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DE44-6CBB-4F60-8E24-DD3299FE19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3C4E9-6360-45FF-8017-C5AB3F959B33}" type="datetimeFigureOut">
              <a:rPr lang="uk-UA" smtClean="0"/>
              <a:t>29.01.2015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DE44-6CBB-4F60-8E24-DD3299FE19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3C4E9-6360-45FF-8017-C5AB3F959B33}" type="datetimeFigureOut">
              <a:rPr lang="uk-UA" smtClean="0"/>
              <a:t>29.01.2015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DE44-6CBB-4F60-8E24-DD3299FE19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3C4E9-6360-45FF-8017-C5AB3F959B33}" type="datetimeFigureOut">
              <a:rPr lang="uk-UA" smtClean="0"/>
              <a:t>29.01.2015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DE44-6CBB-4F60-8E24-DD3299FE19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3C4E9-6360-45FF-8017-C5AB3F959B33}" type="datetimeFigureOut">
              <a:rPr lang="uk-UA" smtClean="0"/>
              <a:t>29.01.2015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DE44-6CBB-4F60-8E24-DD3299FE19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3C4E9-6360-45FF-8017-C5AB3F959B33}" type="datetimeFigureOut">
              <a:rPr lang="uk-UA" smtClean="0"/>
              <a:t>29.01.2015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DE44-6CBB-4F60-8E24-DD3299FE19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3C4E9-6360-45FF-8017-C5AB3F959B33}" type="datetimeFigureOut">
              <a:rPr lang="uk-UA" smtClean="0"/>
              <a:t>29.01.2015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DE44-6CBB-4F60-8E24-DD3299FE19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3C4E9-6360-45FF-8017-C5AB3F959B33}" type="datetimeFigureOut">
              <a:rPr lang="uk-UA" smtClean="0"/>
              <a:t>29.01.2015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DE44-6CBB-4F60-8E24-DD3299FE19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3C4E9-6360-45FF-8017-C5AB3F959B33}" type="datetimeFigureOut">
              <a:rPr lang="uk-UA" smtClean="0"/>
              <a:t>29.01.2015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DE44-6CBB-4F60-8E24-DD3299FE19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3C4E9-6360-45FF-8017-C5AB3F959B33}" type="datetimeFigureOut">
              <a:rPr lang="uk-UA" smtClean="0"/>
              <a:t>29.01.2015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DE44-6CBB-4F60-8E24-DD3299FE19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3C4E9-6360-45FF-8017-C5AB3F959B33}" type="datetimeFigureOut">
              <a:rPr lang="uk-UA" smtClean="0"/>
              <a:t>29.01.2015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DE44-6CBB-4F60-8E24-DD3299FE196E}" type="slidenum">
              <a:rPr lang="uk-UA" smtClean="0"/>
              <a:t>‹#›</a:t>
            </a:fld>
            <a:endParaRPr lang="uk-UA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B53C4E9-6360-45FF-8017-C5AB3F959B33}" type="datetimeFigureOut">
              <a:rPr lang="uk-UA" smtClean="0"/>
              <a:t>29.01.2015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237DE44-6CBB-4F60-8E24-DD3299FE196E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7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653136"/>
            <a:ext cx="7117180" cy="1470025"/>
          </a:xfrm>
        </p:spPr>
        <p:txBody>
          <a:bodyPr/>
          <a:lstStyle/>
          <a:p>
            <a:r>
              <a:rPr lang="ru-RU" sz="6600" dirty="0" smtClean="0"/>
              <a:t>ОРВИ</a:t>
            </a:r>
            <a:endParaRPr lang="uk-UA" sz="6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4" l="0" r="100000">
                        <a14:foregroundMark x1="14000" y1="57571" x2="14000" y2="57571"/>
                        <a14:foregroundMark x1="8857" y1="79857" x2="8857" y2="79857"/>
                        <a14:foregroundMark x1="10286" y1="82571" x2="10286" y2="82571"/>
                        <a14:foregroundMark x1="8429" y1="79857" x2="7857" y2="77429"/>
                        <a14:foregroundMark x1="21286" y1="89286" x2="53714" y2="68857"/>
                        <a14:foregroundMark x1="58286" y1="83143" x2="58286" y2="83143"/>
                        <a14:foregroundMark x1="55286" y1="70714" x2="64714" y2="88143"/>
                        <a14:foregroundMark x1="59286" y1="97857" x2="38714" y2="86286"/>
                        <a14:foregroundMark x1="33857" y1="67857" x2="42143" y2="48000"/>
                        <a14:foregroundMark x1="69000" y1="38857" x2="99857" y2="94571"/>
                        <a14:foregroundMark x1="96571" y1="57571" x2="71143" y2="39143"/>
                        <a14:foregroundMark x1="95000" y1="51714" x2="72429" y2="38000"/>
                        <a14:foregroundMark x1="74143" y1="41000" x2="58286" y2="22429"/>
                        <a14:foregroundMark x1="59571" y1="24571" x2="61000" y2="12857"/>
                        <a14:foregroundMark x1="15143" y1="75286" x2="1714" y2="99143"/>
                        <a14:foregroundMark x1="25286" y1="74714" x2="18857" y2="99714"/>
                        <a14:foregroundMark x1="12714" y1="34000" x2="8857" y2="54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16632"/>
            <a:ext cx="504056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48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125113" cy="924475"/>
          </a:xfrm>
        </p:spPr>
        <p:txBody>
          <a:bodyPr/>
          <a:lstStyle/>
          <a:p>
            <a:r>
              <a:rPr lang="ru-RU" sz="4000" dirty="0" smtClean="0"/>
              <a:t>Что такое ОРВИ?</a:t>
            </a:r>
            <a:endParaRPr lang="uk-UA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052737"/>
            <a:ext cx="7125112" cy="342467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dirty="0" err="1" smtClean="0">
                <a:solidFill>
                  <a:schemeClr val="tx1"/>
                </a:solidFill>
              </a:rPr>
              <a:t>О́страя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респирато́рная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ви́русная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инфе́кция</a:t>
            </a:r>
            <a:r>
              <a:rPr lang="ru-RU" dirty="0">
                <a:solidFill>
                  <a:schemeClr val="tx1"/>
                </a:solidFill>
              </a:rPr>
              <a:t> (ОРВИ)  - группа заболеваний, передающихся воздушно-капельным путем, характеризующихся острым поражением различных отделов респираторного тракта с обязательным наличием ряда респираторных (катаральных) симптомов и необязательным повышением температуры разной степени выраженности (чаще субфебрильной</a:t>
            </a:r>
            <a:r>
              <a:rPr lang="ru-RU" dirty="0" smtClean="0">
                <a:solidFill>
                  <a:schemeClr val="tx1"/>
                </a:solidFill>
              </a:rPr>
              <a:t>).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284249"/>
            <a:ext cx="3505830" cy="23372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243831"/>
            <a:ext cx="3012150" cy="257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80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Восприимчивость</a:t>
            </a:r>
            <a:endParaRPr lang="uk-UA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Восприимчивость </a:t>
            </a:r>
            <a:r>
              <a:rPr lang="ru-RU" dirty="0">
                <a:solidFill>
                  <a:schemeClr val="tx1"/>
                </a:solidFill>
              </a:rPr>
              <a:t>к заболеванию всеобщая и высокая. Относительно </a:t>
            </a:r>
            <a:r>
              <a:rPr lang="ru-RU" dirty="0" err="1">
                <a:solidFill>
                  <a:schemeClr val="tx1"/>
                </a:solidFill>
              </a:rPr>
              <a:t>маловосприимчивы</a:t>
            </a:r>
            <a:r>
              <a:rPr lang="ru-RU" dirty="0">
                <a:solidFill>
                  <a:schemeClr val="tx1"/>
                </a:solidFill>
              </a:rPr>
              <a:t> дети первых месяцев жизни, рождённые от матерей с циркулирующими антителами к возбудителям ОРВИ. При отсутствии у матери защитных антител к ОРВИ восприимчивы даже новорождённые. После перенесенной инфекции, как правило, формируется стойкий специфический пожизненный иммунитет. Повторное заболевание может быть вызвано заражением другим вирусом из группы </a:t>
            </a:r>
            <a:r>
              <a:rPr lang="ru-RU" dirty="0" smtClean="0">
                <a:solidFill>
                  <a:schemeClr val="tx1"/>
                </a:solidFill>
              </a:rPr>
              <a:t>ОРВИ.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Основные симптомы ОРВИ — насморк, кашель, чиханье, головная боль, боль в горле, глазных яблоках, рвота, жидкий стул, слабость.</a:t>
            </a: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68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125113" cy="924475"/>
          </a:xfrm>
        </p:spPr>
        <p:txBody>
          <a:bodyPr/>
          <a:lstStyle/>
          <a:p>
            <a:r>
              <a:rPr lang="ru-RU" sz="4000" dirty="0"/>
              <a:t>Патогенез</a:t>
            </a:r>
            <a:endParaRPr lang="uk-UA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7992888" cy="525658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>
                <a:solidFill>
                  <a:schemeClr val="tx1"/>
                </a:solidFill>
              </a:rPr>
              <a:t>начальный период болезни вирус размножается во входных «воротах инфекции»: носу, носоглотке, гортани, что проявляется в виде рези, насморка, першения, сухого кашля. Температура обычно не повышается. Иногда в этот процесс вовлекаются слизистые глаз и желудочно-кишечного тракта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Затем вирус попадает в кровь и вызывает симптомы общей интоксикации: озноб, головная боль, ломота в спине и конечностях. Активация иммунного ответа приводит к выработке организмом антител к вирусу, вследствие чего кровь постепенно очищается от него и симптомы интоксикации ослабевают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На финальном этапе неосложнённой ОРВИ происходит очищение дыхательных путей от поражённых вирусом слоёв эпителия, что проявляется как насморк и влажный кашель с отхождением слизистой или гнойной мокроты.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9473">
            <a:off x="7249180" y="125885"/>
            <a:ext cx="1499348" cy="118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6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125113" cy="924475"/>
          </a:xfrm>
        </p:spPr>
        <p:txBody>
          <a:bodyPr/>
          <a:lstStyle/>
          <a:p>
            <a:r>
              <a:rPr lang="ru-RU" sz="4000" dirty="0"/>
              <a:t>Осложнения</a:t>
            </a:r>
            <a:endParaRPr lang="uk-UA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196752"/>
            <a:ext cx="7090949" cy="1333607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К </a:t>
            </a:r>
            <a:r>
              <a:rPr lang="ru-RU" dirty="0">
                <a:solidFill>
                  <a:schemeClr val="tx1"/>
                </a:solidFill>
              </a:rPr>
              <a:t>осложнениям относятся: бактериальные риниты, синуситы, отиты, трахеиты, бронхиты, тонзиллиты, пневмония, менингит, неврит, </a:t>
            </a:r>
            <a:r>
              <a:rPr lang="ru-RU" dirty="0" err="1" smtClean="0">
                <a:solidFill>
                  <a:schemeClr val="tx1"/>
                </a:solidFill>
              </a:rPr>
              <a:t>радикулоневрит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26580"/>
            <a:ext cx="2736304" cy="18946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726718"/>
            <a:ext cx="2448272" cy="19770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778536"/>
            <a:ext cx="2577480" cy="19307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4733630"/>
            <a:ext cx="2736305" cy="20522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780664"/>
            <a:ext cx="2448272" cy="20358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801751"/>
            <a:ext cx="2577480" cy="198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0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116" y="444950"/>
            <a:ext cx="7125113" cy="924475"/>
          </a:xfrm>
        </p:spPr>
        <p:txBody>
          <a:bodyPr/>
          <a:lstStyle/>
          <a:p>
            <a:r>
              <a:rPr lang="ru-RU" sz="4000" dirty="0"/>
              <a:t>Лечение</a:t>
            </a:r>
            <a:endParaRPr lang="uk-UA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844824"/>
            <a:ext cx="7595005" cy="435794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Регулярное </a:t>
            </a:r>
            <a:r>
              <a:rPr lang="ru-RU" dirty="0">
                <a:solidFill>
                  <a:schemeClr val="tx1"/>
                </a:solidFill>
              </a:rPr>
              <a:t>употребление витамина C не снижает шансы заболевания простудой, однако позволяет уменьшить её тяжесть и </a:t>
            </a:r>
            <a:r>
              <a:rPr lang="ru-RU" dirty="0" smtClean="0">
                <a:solidFill>
                  <a:schemeClr val="tx1"/>
                </a:solidFill>
              </a:rPr>
              <a:t>длительность. </a:t>
            </a:r>
            <a:r>
              <a:rPr lang="ru-RU" dirty="0">
                <a:solidFill>
                  <a:schemeClr val="tx1"/>
                </a:solidFill>
              </a:rPr>
              <a:t>Против большинства возбудителей ОРВИ в настоящее время не разработаны химиопрепараты, и своевременная дифференциальная диагностика затруднена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Несмотря на то что ОРВИ вызывается вирусами, против которых антибиотики </a:t>
            </a:r>
            <a:r>
              <a:rPr lang="ru-RU" dirty="0" smtClean="0">
                <a:solidFill>
                  <a:schemeClr val="tx1"/>
                </a:solidFill>
              </a:rPr>
              <a:t>бесполезны, </a:t>
            </a:r>
            <a:r>
              <a:rPr lang="ru-RU" dirty="0">
                <a:solidFill>
                  <a:schemeClr val="tx1"/>
                </a:solidFill>
              </a:rPr>
              <a:t>заболевание практически всегда сопровождается бактериальной инфекцией, и использование антибиотиков может быть оправдано, в частности, при болях в горле. Из жаропонижающих средств применяют нестероидные противовоспалительные средства, в их числе парацетамол, а в последнее время — </a:t>
            </a:r>
            <a:r>
              <a:rPr lang="ru-RU" dirty="0" smtClean="0">
                <a:solidFill>
                  <a:schemeClr val="tx1"/>
                </a:solidFill>
              </a:rPr>
              <a:t>ибупрофен.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78" b="92627" l="4425" r="929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25937"/>
            <a:ext cx="1440160" cy="18437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1672">
            <a:off x="6134007" y="15067"/>
            <a:ext cx="1680480" cy="12603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1037">
            <a:off x="7379000" y="777800"/>
            <a:ext cx="1667478" cy="12518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67" b="92267" l="10000" r="91400">
                        <a14:backgroundMark x1="33200" y1="65067" x2="33200" y2="650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9068"/>
            <a:ext cx="2598936" cy="194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186"/>
            <a:ext cx="7125113" cy="924475"/>
          </a:xfrm>
        </p:spPr>
        <p:txBody>
          <a:bodyPr/>
          <a:lstStyle/>
          <a:p>
            <a:r>
              <a:rPr lang="ru-RU" sz="4000" dirty="0"/>
              <a:t>Профилактика</a:t>
            </a:r>
            <a:endParaRPr lang="uk-UA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44824"/>
            <a:ext cx="7125112" cy="4051437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>
                <a:solidFill>
                  <a:schemeClr val="tx1"/>
                </a:solidFill>
              </a:rPr>
              <a:t>разгар инфекции рекомендуется ограничить посещение массовых мероприятий, особенно в закрытых помещениях, избегать слишком тесного контакта с больными, как можно чаще мыть руки. Те же правила следует соблюдать и заболевшим: взять больничный лист, не посещать массовые мероприятия, стремиться как можно меньше пользоваться общественным транспортом, избегать тесного контакта со здоровыми людьми, носить марлевую повязку.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8"/>
          <a:stretch/>
        </p:blipFill>
        <p:spPr>
          <a:xfrm rot="539545">
            <a:off x="7660292" y="267223"/>
            <a:ext cx="1394275" cy="13331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42" b="9729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89211"/>
            <a:ext cx="1474480" cy="14744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39" b="97867" l="4063" r="915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19525"/>
            <a:ext cx="2615952" cy="17248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50" b="99500" l="3681" r="958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645" y="4437112"/>
            <a:ext cx="1796962" cy="220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28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2564904"/>
            <a:ext cx="8892480" cy="2076603"/>
          </a:xfrm>
        </p:spPr>
        <p:txBody>
          <a:bodyPr/>
          <a:lstStyle/>
          <a:p>
            <a:pPr algn="ctr"/>
            <a:r>
              <a:rPr lang="ru-RU" dirty="0"/>
              <a:t>« Здоровье — не всё, но всё </a:t>
            </a:r>
            <a:r>
              <a:rPr lang="ru-RU" dirty="0" smtClean="0"/>
              <a:t>без здоровья </a:t>
            </a:r>
            <a:r>
              <a:rPr lang="ru-RU" dirty="0"/>
              <a:t>ничто. 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Сократ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3791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87</TotalTime>
  <Words>452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Spring</vt:lpstr>
      <vt:lpstr>ОРВИ</vt:lpstr>
      <vt:lpstr>Что такое ОРВИ?</vt:lpstr>
      <vt:lpstr>Восприимчивость</vt:lpstr>
      <vt:lpstr>Патогенез</vt:lpstr>
      <vt:lpstr>Осложнения</vt:lpstr>
      <vt:lpstr>Лечение</vt:lpstr>
      <vt:lpstr>Профилактика</vt:lpstr>
      <vt:lpstr>« Здоровье — не всё, но всё без здоровья ничто. »                                        Сократ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Vika Belik</dc:creator>
  <cp:lastModifiedBy>Vika Belik</cp:lastModifiedBy>
  <cp:revision>10</cp:revision>
  <dcterms:created xsi:type="dcterms:W3CDTF">2014-12-02T18:29:07Z</dcterms:created>
  <dcterms:modified xsi:type="dcterms:W3CDTF">2015-01-29T17:10:16Z</dcterms:modified>
</cp:coreProperties>
</file>