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1" r:id="rId8"/>
    <p:sldId id="262" r:id="rId9"/>
    <p:sldId id="264" r:id="rId10"/>
    <p:sldId id="265" r:id="rId11"/>
    <p:sldId id="266" r:id="rId12"/>
    <p:sldId id="269" r:id="rId13"/>
    <p:sldId id="271" r:id="rId14"/>
    <p:sldId id="286" r:id="rId15"/>
    <p:sldId id="287" r:id="rId16"/>
    <p:sldId id="272" r:id="rId17"/>
    <p:sldId id="276" r:id="rId18"/>
    <p:sldId id="277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839200" cy="2514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ВЛИЯНИЕ КУРЕНИЯ  НА СОСТОЯНИЕ ЗДОРОВЬЯ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257800"/>
            <a:ext cx="8077200" cy="1499616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6" name="Рисунок 5" descr="article-0-05E33F00000005DC-278_468x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86200" y="3581400"/>
            <a:ext cx="3017520" cy="1844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324600" y="5943600"/>
            <a:ext cx="2819400" cy="914400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Стрилец</a:t>
            </a:r>
            <a:r>
              <a:rPr lang="ru-RU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Юлии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be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191000"/>
            <a:ext cx="1981200" cy="2133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Вред курения для подростков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75191"/>
            <a:ext cx="6324600" cy="46256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Курение подростков вызывает тревогу по нескольким причинам.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Во–первых</a:t>
            </a:r>
            <a:r>
              <a:rPr lang="ru-RU" b="1" dirty="0" smtClean="0"/>
              <a:t>, те </a:t>
            </a:r>
            <a:r>
              <a:rPr lang="ru-RU" b="1" i="1" dirty="0" smtClean="0"/>
              <a:t>кто начал ежедневно курить в подростковом возрасте, обычно курят всю жизнь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Во-вторых</a:t>
            </a:r>
            <a:r>
              <a:rPr lang="ru-RU" b="1" dirty="0" smtClean="0"/>
              <a:t>, курение повышает риск развития хронических заболеваний (заболевание сердца, рак, эмфизема легких).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В–третьих</a:t>
            </a:r>
            <a:r>
              <a:rPr lang="ru-RU" b="1" dirty="0" smtClean="0"/>
              <a:t>, хотя хронические заболевания, связанные с курением, обычно появляются только в зрелом возрасте, </a:t>
            </a:r>
            <a:r>
              <a:rPr lang="ru-RU" b="1" dirty="0" smtClean="0">
                <a:solidFill>
                  <a:srgbClr val="FF0000"/>
                </a:solidFill>
              </a:rPr>
              <a:t>подростки – курильщики чаще страдают от кашля, </a:t>
            </a:r>
            <a:r>
              <a:rPr lang="ru-RU" b="1" dirty="0" smtClean="0"/>
              <a:t>дисфункции дыхательных путей, образования мокроты, одышки и других респираторных симптомов.</a:t>
            </a:r>
          </a:p>
          <a:p>
            <a:endParaRPr lang="ru-RU" dirty="0"/>
          </a:p>
        </p:txBody>
      </p:sp>
      <p:pic>
        <p:nvPicPr>
          <p:cNvPr id="3075" name="Picture 3" descr="C:\Users\пользователь\AppData\Local\Microsoft\Windows\Temporary Internet Files\Content.IE5\QFR5FQVL\MP9001788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696" y="3200400"/>
            <a:ext cx="2432304" cy="3657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7772400" cy="4625609"/>
          </a:xfrm>
        </p:spPr>
        <p:txBody>
          <a:bodyPr>
            <a:normAutofit fontScale="85000" lnSpcReduction="10000"/>
          </a:bodyPr>
          <a:lstStyle/>
          <a:p>
            <a:pPr marL="633222" indent="-514350">
              <a:buNone/>
            </a:pPr>
            <a:r>
              <a:rPr lang="ru-RU" b="1" dirty="0" smtClean="0"/>
              <a:t>Побродив по интернету, увидела, что многих пользователей волнует вопрос «</a:t>
            </a:r>
            <a:r>
              <a:rPr lang="ru-RU" b="1" dirty="0" smtClean="0">
                <a:solidFill>
                  <a:srgbClr val="FF0000"/>
                </a:solidFill>
              </a:rPr>
              <a:t>как бросить курить быстро?» </a:t>
            </a:r>
            <a:r>
              <a:rPr lang="ru-RU" b="1" dirty="0" smtClean="0"/>
              <a:t>и задают этот вопрос огромное количество пользователей (80000 в месяц). Согласитесь, огромное число людей пытаются найти для себя </a:t>
            </a:r>
            <a:r>
              <a:rPr lang="ru-RU" b="1" dirty="0" smtClean="0"/>
              <a:t>ответ </a:t>
            </a:r>
            <a:r>
              <a:rPr lang="ru-RU" b="1" dirty="0" smtClean="0"/>
              <a:t>на вопрос «как бросить курить?». </a:t>
            </a:r>
          </a:p>
          <a:p>
            <a:pPr marL="633222" indent="-51435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Никотиновая зависимость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именно она не дает бросить курить.</a:t>
            </a:r>
          </a:p>
          <a:p>
            <a:pPr marL="633222" indent="-514350">
              <a:buNone/>
            </a:pPr>
            <a:r>
              <a:rPr lang="ru-RU" b="1" dirty="0" smtClean="0"/>
              <a:t>Бросить курить - это очень тяжелый процесс, но люди выдерживают его и становятся независимыми, здоровыми людьми.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Не попади и ты в этот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«капкан курения»!</a:t>
            </a:r>
          </a:p>
          <a:p>
            <a:pPr algn="ctr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get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4400"/>
            <a:ext cx="2286000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hutterstock_39793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572000"/>
            <a:ext cx="2057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к-избавиться-от-вредной-привы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572000"/>
            <a:ext cx="251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2326-335x500-SmokingWithdrawa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4163" y="4572000"/>
            <a:ext cx="250983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839200" cy="2514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ВЛИЯНИЕ АЛКОГОЛЯ НА СОСТОЯНИЕ ЗДОРОВЬЯ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257800"/>
            <a:ext cx="8077200" cy="1499616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029200"/>
            <a:ext cx="1515405" cy="15447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657600"/>
            <a:ext cx="2413000" cy="304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8578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78" t="7401" r="5525" b="4942"/>
          <a:stretch>
            <a:fillRect/>
          </a:stretch>
        </p:blipFill>
        <p:spPr>
          <a:xfrm>
            <a:off x="1600200" y="762000"/>
            <a:ext cx="6019800" cy="5824451"/>
          </a:xfrm>
          <a:prstGeom prst="ellipse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1524000"/>
            <a:ext cx="38100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None/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Белинский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Пьют и едят все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люди, но пьянствуют и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обжорствуют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дикари.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None/>
              <a:defRPr/>
            </a:pPr>
            <a:r>
              <a:rPr 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61813536_1279776664_belinski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28925"/>
            <a:ext cx="3676650" cy="4029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   Пред история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marL="461772" indent="-342900">
              <a:buNone/>
            </a:pPr>
            <a:r>
              <a:rPr lang="ru-RU" sz="1800" b="1" dirty="0" smtClean="0"/>
              <a:t>История алкоголя весьма древняя наука, которая берет свои корни далеко в прошлом. Так давайте же мы поведаем вам о долгом пусти истории алкоголя и его зарождении в недрах древних времен. Так вот, впервые упоминания об алкоголе дошли до нашего времени со времен IV в. н. э от в те времена очень знатного китайского алхимика </a:t>
            </a:r>
            <a:r>
              <a:rPr lang="ru-RU" sz="1800" b="1" dirty="0" err="1" smtClean="0"/>
              <a:t>Гэ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Хуна</a:t>
            </a:r>
            <a:r>
              <a:rPr lang="ru-RU" sz="1800" b="1" dirty="0" smtClean="0"/>
              <a:t>. Он алкоголь сравнивал с вином, но говорил, что в отличии от вина, которое имеет красный темный цвет и обладает вкусом перебродившего винограда, то это прозрачное вино, перебродившее 9 раз. Соответственно таким сравнением он хотел сказать, что алкоголь в 9 раз крепче, нежели вино. Но если вспоминать о первооткрывателях алкоголя на Западе Земли, то здесь открытие дистиллированного алкоголя (этанола) отожествляют с именем алхимика  Раймонда </a:t>
            </a:r>
            <a:r>
              <a:rPr lang="ru-RU" sz="1800" b="1" dirty="0" err="1" smtClean="0"/>
              <a:t>Луллия</a:t>
            </a:r>
            <a:r>
              <a:rPr lang="ru-RU" sz="1800" b="1" dirty="0" smtClean="0"/>
              <a:t>. Кроме того, последователь </a:t>
            </a:r>
            <a:r>
              <a:rPr lang="ru-RU" sz="1800" b="1" dirty="0" err="1" smtClean="0"/>
              <a:t>Луллия</a:t>
            </a:r>
            <a:r>
              <a:rPr lang="ru-RU" sz="1800" b="1" dirty="0" smtClean="0"/>
              <a:t> Арнольд из Вилланов изобрел на основе этого самого алкоголя истинный эликсир под названием «</a:t>
            </a:r>
            <a:r>
              <a:rPr lang="ru-RU" sz="1800" b="1" dirty="0" err="1" smtClean="0"/>
              <a:t>aqua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vini</a:t>
            </a:r>
            <a:r>
              <a:rPr lang="ru-RU" sz="1800" b="1" dirty="0" smtClean="0"/>
              <a:t>» или как его на сегодняшний день называют – бренди. Хотя появление такого напитка для многих в то время стало предзнаменованием конца </a:t>
            </a:r>
            <a:r>
              <a:rPr lang="ru-RU" sz="1800" b="1" dirty="0" err="1" smtClean="0"/>
              <a:t>света.Позже</a:t>
            </a:r>
            <a:r>
              <a:rPr lang="ru-RU" sz="1800" b="1" dirty="0" smtClean="0"/>
              <a:t> была создана абсолютно уникальная алкогольная панацея, которую Арнольд стал получать ферментируя вино из конского навоза.</a:t>
            </a:r>
            <a:endParaRPr lang="ru-RU" sz="1800" b="1" dirty="0"/>
          </a:p>
        </p:txBody>
      </p:sp>
      <p:pic>
        <p:nvPicPr>
          <p:cNvPr id="1032" name="Picture 8" descr="C:\Users\пользователь\AppData\Local\Microsoft\Windows\Temporary Internet Files\Content.IE5\AJFWN6EL\MC9003571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195060"/>
            <a:ext cx="3673145" cy="6629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029200"/>
            <a:ext cx="8839200" cy="1252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</a:t>
            </a:r>
            <a:r>
              <a:rPr lang="ru-RU" sz="4000" dirty="0" err="1" smtClean="0"/>
              <a:t>Гэ</a:t>
            </a:r>
            <a:r>
              <a:rPr lang="ru-RU" sz="4000" dirty="0" smtClean="0"/>
              <a:t> </a:t>
            </a:r>
            <a:r>
              <a:rPr lang="ru-RU" sz="4000" dirty="0" err="1" smtClean="0"/>
              <a:t>Хуна</a:t>
            </a:r>
            <a:r>
              <a:rPr lang="ru-RU" sz="4000" dirty="0" smtClean="0"/>
              <a:t>              Раймонд </a:t>
            </a:r>
            <a:r>
              <a:rPr lang="ru-RU" sz="4000" dirty="0" err="1" smtClean="0"/>
              <a:t>Луллия</a:t>
            </a:r>
            <a:endParaRPr lang="ru-RU" sz="4000" dirty="0"/>
          </a:p>
        </p:txBody>
      </p:sp>
      <p:pic>
        <p:nvPicPr>
          <p:cNvPr id="4" name="Содержимое 3" descr="u' [ey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143"/>
          <a:stretch>
            <a:fillRect/>
          </a:stretch>
        </p:blipFill>
        <p:spPr>
          <a:xfrm>
            <a:off x="457200" y="762000"/>
            <a:ext cx="3276600" cy="4171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аймонд лулия.jpg"/>
          <p:cNvPicPr>
            <a:picLocks noChangeAspect="1"/>
          </p:cNvPicPr>
          <p:nvPr/>
        </p:nvPicPr>
        <p:blipFill>
          <a:blip r:embed="rId3" cstate="print"/>
          <a:srcRect l="4700" t="3333" r="2867" b="18889"/>
          <a:stretch>
            <a:fillRect/>
          </a:stretch>
        </p:blipFill>
        <p:spPr>
          <a:xfrm>
            <a:off x="4419600" y="609600"/>
            <a:ext cx="41910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Эти бутылки причина многих бед…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Torvar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371600"/>
            <a:ext cx="5943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нак запрета 5"/>
          <p:cNvSpPr/>
          <p:nvPr/>
        </p:nvSpPr>
        <p:spPr>
          <a:xfrm>
            <a:off x="2286000" y="1828800"/>
            <a:ext cx="5181600" cy="4800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5629275" cy="3257550"/>
          </a:xfrm>
          <a:ln>
            <a:solidFill>
              <a:srgbClr val="FFFF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Древней Руси пили очень мало.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Лишь на избранные праздники варили медовуху, брагу или пиво.</a:t>
            </a:r>
          </a:p>
          <a:p>
            <a:endParaRPr lang="ru-RU" dirty="0"/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429000"/>
            <a:ext cx="2628900" cy="32480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Рисунок 8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810000"/>
            <a:ext cx="1643063" cy="253701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31 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мая-день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отказа от курения!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Содержимое 5" descr="34338575_7764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1" y="1752600"/>
            <a:ext cx="4457394" cy="4549775"/>
          </a:xfrm>
          <a:prstGeom prst="ellipse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343400" cy="462560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лкогольн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продукци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которая выпускается негосударственными предприятиями, содержит большое количество ядовитых веществ.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383388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04800"/>
            <a:ext cx="3886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riginal-1302013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038600"/>
            <a:ext cx="3886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Сколько случалось аварий из-за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алкоголя,  в результате этого гибнет множество людей…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x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11714"/>
            <a:ext cx="6096000" cy="384628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inal-1302013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788" y="0"/>
            <a:ext cx="9197788" cy="6858000"/>
          </a:xfrm>
        </p:spPr>
      </p:pic>
      <p:pic>
        <p:nvPicPr>
          <p:cNvPr id="5" name="Рисунок 4" descr="1301926241_drunk-d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24355"/>
            <a:ext cx="8991600" cy="6433645"/>
          </a:xfrm>
          <a:prstGeom prst="rect">
            <a:avLst/>
          </a:prstGeom>
        </p:spPr>
      </p:pic>
      <p:pic>
        <p:nvPicPr>
          <p:cNvPr id="6" name="Рисунок 5" descr="accident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066800"/>
            <a:ext cx="8153400" cy="5791200"/>
          </a:xfrm>
          <a:prstGeom prst="rect">
            <a:avLst/>
          </a:prstGeom>
        </p:spPr>
      </p:pic>
      <p:pic>
        <p:nvPicPr>
          <p:cNvPr id="7" name="Рисунок 6" descr="adc643d99ba3498224db6fa1aca9e3ec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280126"/>
            <a:ext cx="7010400" cy="5577874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2270760"/>
            <a:ext cx="5734050" cy="4587240"/>
          </a:xfrm>
          <a:prstGeom prst="rect">
            <a:avLst/>
          </a:prstGeom>
        </p:spPr>
      </p:pic>
      <p:pic>
        <p:nvPicPr>
          <p:cNvPr id="9" name="Рисунок 8" descr="p170im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2705100"/>
            <a:ext cx="3409950" cy="41529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84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84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84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 дни очень актуальна проблема </a:t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употребления алкоголя.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37338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А сколько больных детей рождаются из-за того, что женщина во время беременности курит и пьёт. </a:t>
            </a:r>
          </a:p>
          <a:p>
            <a:pPr>
              <a:buNone/>
            </a:pPr>
            <a:r>
              <a:rPr lang="ru-RU" b="1" dirty="0" smtClean="0"/>
              <a:t>Дети в большинстве случаев рождаются </a:t>
            </a:r>
            <a:r>
              <a:rPr lang="ru-RU" b="1" dirty="0" smtClean="0">
                <a:solidFill>
                  <a:srgbClr val="FF0000"/>
                </a:solidFill>
              </a:rPr>
              <a:t>инвалидами.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iąża alkoh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0"/>
            <a:ext cx="3962400" cy="3352800"/>
          </a:xfrm>
          <a:prstGeom prst="rect">
            <a:avLst/>
          </a:prstGeom>
          <a:ln w="76200">
            <a:solidFill>
              <a:srgbClr val="FF0000"/>
            </a:solidFill>
            <a:prstDash val="solid"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БУДУЩИМ МАМАМ, СЛЕДУЕТ ЗАДУМАТЬСЯ…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4495800" cy="4572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550" y="1295400"/>
            <a:ext cx="2076450" cy="196426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7422" y="3363686"/>
            <a:ext cx="4276578" cy="349431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8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организме алкоголь оказывает четыре основных эффекта:</a:t>
            </a:r>
            <a:r>
              <a:rPr lang="ru-RU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876800" y="2057400"/>
            <a:ext cx="4038600" cy="4623816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-обеспечивает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 энергией; </a:t>
            </a:r>
          </a:p>
          <a:p>
            <a:pPr eaLnBrk="0" hangingPunct="0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-замедляет работу центральной нервной системы, снижает ее эффективность;</a:t>
            </a:r>
          </a:p>
          <a:p>
            <a:pPr eaLnBrk="0" hangingPunct="0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-стимулирует производство мочи (вследствие этого клетки обезвоживаются); </a:t>
            </a:r>
          </a:p>
          <a:p>
            <a:pPr eaLnBrk="0" hangingPunct="0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-выводит из строя печень.</a:t>
            </a:r>
          </a:p>
          <a:p>
            <a:endParaRPr lang="ru-RU" dirty="0"/>
          </a:p>
        </p:txBody>
      </p:sp>
      <p:pic>
        <p:nvPicPr>
          <p:cNvPr id="7" name="Содержимое 6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234267" cy="2500604"/>
          </a:xfrm>
          <a:ln>
            <a:solidFill>
              <a:srgbClr val="FFFF00"/>
            </a:solidFill>
          </a:ln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45973"/>
            <a:ext cx="3413760" cy="271202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сильно пьющих людей развивается  алкогольный гепатит и цирроз печени, увеличивается селезенка.</a:t>
            </a:r>
          </a:p>
          <a:p>
            <a:endParaRPr lang="ru-RU" dirty="0"/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28600"/>
            <a:ext cx="3276600" cy="2819400"/>
          </a:xfrm>
          <a:ln>
            <a:solidFill>
              <a:srgbClr val="FF0000"/>
            </a:solidFill>
          </a:ln>
        </p:spPr>
      </p:pic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200400"/>
            <a:ext cx="2561905" cy="34190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0072" y="3657600"/>
            <a:ext cx="4543928" cy="3077369"/>
          </a:xfrm>
          <a:ln w="57150">
            <a:solidFill>
              <a:srgbClr val="FF0000"/>
            </a:solidFill>
          </a:ln>
        </p:spPr>
      </p:pic>
      <p:sp>
        <p:nvSpPr>
          <p:cNvPr id="5" name="Text Box 7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228600" y="2133600"/>
            <a:ext cx="4343400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 сильно пьющих на 10 – 12 лет меньше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средней.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Подростковый алкоголизм возникает и при чрезмерном употреблении пива.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действием спиртного у подростков нарушается работа ритма сердца, выработка ферментов в печени, нарушается фильтрующая функция почек, ухудшается память и мышление.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0"/>
            <a:ext cx="2762250" cy="2286000"/>
          </a:xfrm>
          <a:ln w="38100">
            <a:solidFill>
              <a:srgbClr val="FF0000"/>
            </a:solidFill>
          </a:ln>
        </p:spPr>
      </p:pic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362200"/>
            <a:ext cx="2667000" cy="1981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Рисунок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419600"/>
            <a:ext cx="3103808" cy="2438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28800" y="1775191"/>
            <a:ext cx="6858000" cy="4625609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смотря на это, в нашей стране существуют множество больниц, лечащих алкоголизм. И у людей которые страдают алкоголизмом есть шанс стать здоровым человеком. Многие люди уже вылечились и стали независимыми и здоровыми!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пользователь\AppData\Local\Microsoft\Windows\Temporary Internet Files\Content.IE5\J0S24QTD\MC9000903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05740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Пред история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5082809"/>
          </a:xfrm>
        </p:spPr>
        <p:txBody>
          <a:bodyPr>
            <a:normAutofit fontScale="70000" lnSpcReduction="20000"/>
          </a:bodyPr>
          <a:lstStyle/>
          <a:p>
            <a:pPr marL="633222" indent="-514350">
              <a:buNone/>
            </a:pPr>
            <a:r>
              <a:rPr lang="ru-RU" sz="3400" b="1" dirty="0" smtClean="0"/>
              <a:t>Из истории известно, что табак был завезен в Европу мореплавателем Христофором Колумбом. А первую плантацию табака в Европе, по иронии судьбы, вырастил врач </a:t>
            </a:r>
            <a:r>
              <a:rPr lang="ru-RU" sz="3400" b="1" dirty="0" err="1" smtClean="0"/>
              <a:t>Франциско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Гернандес</a:t>
            </a:r>
            <a:r>
              <a:rPr lang="ru-RU" sz="3400" b="1" dirty="0" smtClean="0"/>
              <a:t>. В это время считали, что табак обладает лечебными свойствами. Французский посол в Португалии Жан </a:t>
            </a:r>
            <a:r>
              <a:rPr lang="ru-RU" sz="3400" b="1" dirty="0" err="1" smtClean="0"/>
              <a:t>Нико</a:t>
            </a:r>
            <a:r>
              <a:rPr lang="ru-RU" sz="3400" b="1" dirty="0" smtClean="0"/>
              <a:t> даже послал зерна табака в подарок королеве Франции Екатерине Медичи. Впоследствии фамилия </a:t>
            </a:r>
            <a:r>
              <a:rPr lang="ru-RU" sz="3400" b="1" dirty="0" err="1" smtClean="0"/>
              <a:t>Нико</a:t>
            </a:r>
            <a:r>
              <a:rPr lang="ru-RU" sz="3400" b="1" dirty="0" smtClean="0"/>
              <a:t> была использована в научном названии алкалоида табака никотина. Учитывая мнимые лечебные свойства табака, врачи рекомендовали курить даже людям, у которых было отвращение к нему. Поэтому в конце XVI и в начале XVII века табак получил очень широкое распространение. Вскоре, однако, в нем разочаровались, но это не помешало дальнейшему увлечению курением.</a:t>
            </a:r>
          </a:p>
          <a:p>
            <a:endParaRPr lang="ru-RU" dirty="0"/>
          </a:p>
        </p:txBody>
      </p:sp>
      <p:pic>
        <p:nvPicPr>
          <p:cNvPr id="4" name="Picture 6" descr="C:\Users\пользователь\AppData\Local\Microsoft\Windows\Temporary Internet Files\Content.IE5\QFR5FQVL\MC9002157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3966">
            <a:off x="48678" y="81465"/>
            <a:ext cx="2159512" cy="13429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0.09977 C -0.11823 0.08472 -0.11302 0.08033 -0.10313 0.07593 C -0.09636 0.06922 -0.08038 0.05926 -0.07222 0.05695 C -0.0665 0.05301 -0.06059 0.04954 -0.05434 0.04746 C -0.04861 0.04213 -0.0408 0.04097 -0.0342 0.03797 C -0.02622 0.03866 -0.01806 0.03773 -0.01042 0.04097 C -0.00608 0.04283 -0.00243 0.04676 0.00156 0.04908 C 0.00781 0.05278 0.01545 0.05394 0.02187 0.05695 C 0.04028 0.06528 0.0585 0.07477 0.07778 0.07917 C 0.09062 0.08496 0.10382 0.08565 0.11701 0.09028 C 0.13611 0.08912 0.15521 0.08959 0.17413 0.08704 C 0.19149 0.08472 0.20555 0.06412 0.22187 0.05857 C 0.22916 0.05185 0.22413 0.05625 0.23732 0.04584 C 0.23871 0.04468 0.23941 0.04236 0.2408 0.04097 C 0.24548 0.03634 0.25173 0.0294 0.25746 0.02685 C 0.25885 0.02616 0.27222 0.02384 0.27291 0.02361 C 0.29201 0.02477 0.31111 0.02547 0.33021 0.02685 C 0.34444 0.02801 0.35781 0.03773 0.37187 0.04097 C 0.38437 0.04676 0.39722 0.05 0.40989 0.05533 C 0.41354 0.05695 0.41701 0.05857 0.42066 0.06019 C 0.42222 0.06088 0.42378 0.06111 0.42534 0.06181 C 0.42899 0.0632 0.43611 0.06644 0.43611 0.06644 C 0.44114 0.07107 0.44687 0.07408 0.45278 0.07593 C 0.46024 0.08287 0.46805 0.08334 0.47656 0.08704 C 0.49427 0.08565 0.50955 0.08172 0.52656 0.07593 C 0.53055 0.07269 0.53958 0.06968 0.53958 0.06968 C 0.54409 0.06528 0.54635 0.06366 0.55156 0.06181 C 0.55642 0.05741 0.56215 0.05648 0.56701 0.05209 C 0.57413 0.04584 0.57691 0.04259 0.58368 0.03797 C 0.59375 0.03102 0.58021 0.03797 0.59201 0.0331 C 0.59444 0.03218 0.59913 0.02986 0.59913 0.02986 C 0.60434 0.03033 0.60955 0.03009 0.61458 0.03148 C 0.61771 0.03218 0.62014 0.03588 0.62291 0.03797 C 0.62778 0.04167 0.63229 0.04584 0.63732 0.04908 C 0.63889 0.05 0.64045 0.05093 0.64201 0.05209 C 0.65243 0.05996 0.66146 0.0713 0.67187 0.07917 C 0.68107 0.08611 0.68906 0.09445 0.69791 0.10139 C 0.7092 0.11042 0.70069 0.10556 0.71232 0.11088 C 0.71354 0.11134 0.7158 0.1125 0.7158 0.1125 C 0.73507 0.11134 0.75312 0.10949 0.77187 0.10625 C 0.77691 0.10394 0.78212 0.10301 0.78732 0.10139 C 0.79132 0.10023 0.79913 0.09815 0.79913 0.09815 C 0.81719 0.08704 0.83698 0.08519 0.85625 0.08079 C 0.96302 0.08125 1.17656 0.08241 1.17656 0.08241 " pathEditMode="relative" ptsTypes="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775191"/>
            <a:ext cx="5181600" cy="294920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Я верю, что </a:t>
            </a:r>
            <a:r>
              <a:rPr lang="ru-RU" sz="4000" b="1" dirty="0" smtClean="0">
                <a:solidFill>
                  <a:srgbClr val="FF0000"/>
                </a:solidFill>
              </a:rPr>
              <a:t>Украина </a:t>
            </a:r>
            <a:r>
              <a:rPr lang="ru-RU" sz="4000" b="1" dirty="0" smtClean="0">
                <a:solidFill>
                  <a:srgbClr val="FF0000"/>
                </a:solidFill>
              </a:rPr>
              <a:t>сильная страна, и все люди проживающие в этой стране смогут отказаться от  всех вредных привычек!!!</a:t>
            </a:r>
          </a:p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19266677">
            <a:off x="272938" y="6500445"/>
            <a:ext cx="990600" cy="1219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21334299">
            <a:off x="3618051" y="6211907"/>
            <a:ext cx="10668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743200" y="6172200"/>
            <a:ext cx="1066800" cy="990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 rot="1560184">
            <a:off x="1991953" y="6203514"/>
            <a:ext cx="1066800" cy="990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066800" y="6362700"/>
            <a:ext cx="1219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0.02222 L -0.19166 -1.322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6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5047 C -0.00416 0.02871 -0.00538 0.00741 -0.00781 -0.01458 C -0.00955 -0.03333 -0.01441 -0.04907 -0.01823 -0.0669 C -0.01979 -0.07361 -0.02014 -0.08078 -0.02205 -0.0875 C -0.03142 -0.12384 -0.046 -0.15717 -0.05989 -0.19074 C -0.07448 -0.22616 -0.0868 -0.26273 -0.10052 -0.29861 C -0.11302 -0.33148 -0.12031 -0.36736 -0.13264 -0.40023 C -0.13784 -0.41435 -0.14149 -0.42916 -0.14687 -0.44305 C -0.15156 -0.45555 -0.15017 -0.44791 -0.15642 -0.46227 C -0.16527 -0.48264 -0.17309 -0.50416 -0.18264 -0.52407 C -0.18871 -0.5368 -0.1927 -0.55 -0.1993 -0.56227 C -0.20121 -0.57106 -0.20642 -0.59236 -0.20764 -0.60185 C -0.20833 -0.60764 -0.20989 -0.61921 -0.20989 -0.61898 C -0.20937 -0.64328 -0.2151 -0.66481 -0.20277 -0.68125 C -0.20017 -0.68866 -0.19739 -0.69421 -0.19218 -0.69861 C -0.18455 -0.71389 -0.17066 -0.72338 -0.15885 -0.73194 C -0.15086 -0.73773 -0.14149 -0.74004 -0.13385 -0.74629 C -0.13073 -0.74884 -0.12777 -0.75231 -0.1243 -0.75416 C -0.11076 -0.76157 -0.09427 -0.76342 -0.0802 -0.76852 C -0.06024 -0.77569 -0.07847 -0.77199 -0.05989 -0.77477 C -0.04132 -0.78194 -0.02257 -0.78588 -0.00399 -0.79398 C 0.00799 -0.7993 0.01962 -0.80972 0.03177 -0.81296 C 0.04879 -0.82453 0.06771 -0.83125 0.08525 -0.84143 C 0.09636 -0.84768 0.1066 -0.85671 0.11736 -0.86342 C 0.11858 -0.86504 0.11962 -0.86713 0.12101 -0.86828 C 0.1224 -0.86991 0.12431 -0.87037 0.1257 -0.87153 C 0.13039 -0.87685 0.13386 -0.88379 0.13889 -0.88912 C 0.13924 -0.89074 0.13941 -0.89259 0.14011 -0.89398 C 0.14098 -0.89629 0.14289 -0.89791 0.14358 -0.9 C 0.14566 -0.90648 0.1474 -0.91852 0.14844 -0.92546 C 0.14809 -0.93565 0.14827 -0.94583 0.14723 -0.95578 C 0.1467 -0.96111 0.1408 -0.96643 0.13889 -0.97176 C 0.13386 -0.98541 0.12952 -0.9993 0.12448 -1.01296 C 0.11441 -1.03981 0.10243 -1.0662 0.09115 -1.09213 C 0.07361 -1.13287 0.09775 -1.07245 0.07813 -1.11458 C 0.07483 -1.12153 0.07257 -1.1294 0.0698 -1.13611 C 0.0691 -1.13889 0.06719 -1.13935 0.06615 -1.14097 C 0.0625 -1.14815 0.0592 -1.15532 0.05556 -1.16203 C 0.05226 -1.16852 0.05035 -1.17639 0.04601 -1.18125 C 0.03976 -1.18842 0.03733 -1.19004 0.03282 -1.19861 C 0.02223 -1.21898 0.01198 -1.23912 0.0007 -1.25903 C -0.00503 -1.26921 -0.00677 -1.27731 -0.01354 -1.28588 C -0.01597 -1.29791 -0.02066 -1.29861 -0.02066 -1.31296 " pathEditMode="relative" rAng="0" ptsTypes="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6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10949 C 0.00885 0.09259 -0.00417 0.08449 -0.01424 0.07454 C -0.02309 0.06574 -0.0316 0.05602 -0.04046 0.04746 C -0.04306 0.04491 -0.04619 0.04375 -0.04879 0.04121 C -0.06042 0.02963 -0.07414 0.01111 -0.08091 -0.00648 C -0.08264 -0.01111 -0.08369 -0.01643 -0.08577 -0.02083 C -0.08698 -0.02361 -0.08907 -0.02592 -0.09046 -0.0287 C -0.09514 -0.03819 -0.09723 -0.04977 -0.1 -0.06041 C -0.10139 -0.08125 -0.10487 -0.10162 -0.10712 -0.12245 C -0.10764 -0.12778 -0.10782 -0.13287 -0.10834 -0.13819 C -0.10903 -0.14352 -0.11077 -0.15416 -0.11077 -0.15393 C -0.11025 -0.17268 -0.11233 -0.1919 -0.10834 -0.20972 C -0.10521 -0.22315 -0.10209 -0.23819 -0.09757 -0.25092 C -0.09566 -0.25648 -0.09254 -0.26134 -0.09046 -0.2669 C -0.08959 -0.26944 -0.08941 -0.27245 -0.0882 -0.27477 C -0.07865 -0.29398 -0.0658 -0.31088 -0.05365 -0.32708 C -0.04289 -0.34143 -0.05764 -0.32569 -0.04532 -0.33981 C -0.02605 -0.3618 0.00295 -0.37268 0.025 -0.3875 C 0.04982 -0.40416 0.07395 -0.42268 0.09409 -0.4493 C 0.10972 -0.47037 0.12135 -0.49583 0.1309 -0.52245 C 0.13506 -0.53426 0.13611 -0.54815 0.13923 -0.56041 C 0.14097 -0.58518 0.14166 -0.5875 0.13923 -0.61921 C 0.13836 -0.63009 0.12743 -0.65023 0.12256 -0.65879 C 0.10486 -0.68935 0.08541 -0.70972 0.05954 -0.72708 C 0.05659 -0.72893 0.05503 -0.73264 0.05243 -0.73495 C 0.04201 -0.74398 0.03038 -0.75139 0.01909 -0.75879 C 0.00763 -0.77361 -0.00521 -0.78495 -0.01667 -0.80023 C -0.02709 -0.81412 -0.02119 -0.80833 -0.02622 -0.82083 C -0.03473 -0.84213 -0.04375 -0.86296 -0.05244 -0.88449 C -0.06181 -0.90764 -0.07362 -0.92916 -0.08334 -0.95231 C -0.10105 -0.99514 -0.11337 -1.04166 -0.12865 -1.08565 C -0.13125 -1.10347 -0.13473 -1.11967 -0.13924 -1.13657 C -0.13959 -1.14352 -0.13994 -1.15023 -0.14046 -1.15717 C -0.14115 -1.16944 -0.14289 -1.19375 -0.14289 -1.19352 C -0.14132 -1.22014 -0.14028 -1.24676 -0.1382 -1.27315 C -0.1375 -1.28217 -0.13125 -1.31898 -0.12379 -1.31921 C -0.01025 -1.32129 0.10312 -1.31921 0.21666 -1.31921 " pathEditMode="relative" rAng="0" ptsTypes="ffffffffffffffffffffffffffffffffffffA">
                                      <p:cBhvr>
                                        <p:cTn id="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25 L 0.375 -1.3277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7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02222 C -0.0908 0.00347 -0.09305 -0.00162 -0.0868 -0.01412 C -0.08542 -0.02269 -0.08177 -0.03287 -0.07743 -0.03959 C -0.07413 -0.04445 -0.06944 -0.04815 -0.06667 -0.05371 C -0.05677 -0.07385 -0.02691 -0.08843 -0.01076 -0.09676 C -0.00295 -0.10047 0.00017 -0.1044 0.00833 -0.10602 C 0.01354 -0.11065 0.01892 -0.11088 0.025 -0.1125 C 0.03073 -0.11644 0.03681 -0.1176 0.04288 -0.12061 C 0.04427 -0.12107 0.04514 -0.12292 0.04636 -0.12361 C 0.04809 -0.12477 0.04948 -0.125 0.05122 -0.12523 C 0.0592 -0.13172 0.04983 -0.125 0.06077 -0.12986 C 0.06684 -0.13264 0.07222 -0.13635 0.07865 -0.13797 C 0.08368 -0.14491 0.09149 -0.15116 0.09879 -0.15371 C 0.1059 -0.15996 0.11441 -0.1632 0.12136 -0.16968 C 0.13715 -0.18426 0.12101 -0.16922 0.12986 -0.18079 C 0.13872 -0.19283 0.14705 -0.20556 0.15486 -0.21875 C 0.1559 -0.22523 0.15851 -0.2301 0.15955 -0.23635 C 0.16077 -0.24398 0.16215 -0.25116 0.1632 -0.2588 C 0.16233 -0.275 0.16233 -0.2875 0.1559 -0.30162 C 0.15434 -0.31806 0.14844 -0.34607 0.14045 -0.3588 C 0.13715 -0.36366 0.13333 -0.36806 0.12986 -0.37269 C 0.12483 -0.37963 0.11129 -0.38264 0.10486 -0.38403 C 0.09722 -0.38727 0.08993 -0.39283 0.08212 -0.39514 C 0.07656 -0.4 0.07101 -0.40417 0.06545 -0.40949 C 0.06302 -0.41181 0.06059 -0.41436 0.05816 -0.41713 C 0.05729 -0.41875 0.05695 -0.42107 0.05573 -0.42223 C 0.05174 -0.42686 0.04705 -0.43033 0.04288 -0.43473 C 0.03767 -0.44028 0.03073 -0.44445 0.02622 -0.4507 C 0.0191 -0.45996 0.02639 -0.45463 0.01788 -0.46343 C 0.01267 -0.46875 0.01059 -0.4676 0.0059 -0.47431 C -0.00017 -0.48287 -0.00451 -0.49329 -0.01076 -0.50162 C -0.01198 -0.51019 -0.01441 -0.5169 -0.01562 -0.52547 C -0.01441 -0.53611 -0.01389 -0.55371 -0.00972 -0.56482 C 0.0125 -0.62199 0.09375 -0.60533 0.12622 -0.60625 C 0.13559 -0.6088 0.1441 -0.61111 0.15365 -0.61273 C 0.15868 -0.61713 0.16406 -0.61898 0.1691 -0.62385 C 0.17587 -0.62986 0.18195 -0.63773 0.18924 -0.6426 C 0.19549 -0.65486 0.18698 -0.64005 0.19653 -0.6507 C 0.19757 -0.65186 0.19774 -0.65394 0.19879 -0.65533 C 0.20208 -0.66042 0.2059 -0.66482 0.20955 -0.66991 C 0.21702 -0.68033 0.22379 -0.69653 0.22865 -0.70926 C 0.23004 -0.71667 0.23108 -0.72408 0.23195 -0.73172 C 0.23177 -0.74468 0.23177 -0.75834 0.23073 -0.7713 C 0.22952 -0.78889 0.22031 -0.80301 0.21424 -0.81713 C 0.20886 -0.82986 0.20955 -0.83102 0.20469 -0.84121 C 0.19514 -0.86042 0.18386 -0.87778 0.17361 -0.89676 C 0.15781 -0.92662 0.14809 -0.96042 0.13924 -0.99491 C 0.13715 -1.01135 0.13177 -1.02454 0.12986 -1.04074 C 0.12743 -1.06042 0.12656 -1.08033 0.125 -1.09977 C 0.13212 -1.25301 0.1092 -1.17755 0.29879 -1.17755 " pathEditMode="relative" rAng="0" ptsTypes="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1" animBg="1"/>
      <p:bldP spid="25" grpId="0" animBg="1"/>
      <p:bldP spid="2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5410200"/>
            <a:ext cx="9220200" cy="1252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</a:t>
            </a:r>
            <a:r>
              <a:rPr lang="ru-RU" sz="3600" dirty="0" smtClean="0">
                <a:solidFill>
                  <a:schemeClr val="tx1"/>
                </a:solidFill>
              </a:rPr>
              <a:t>Жан </a:t>
            </a:r>
            <a:r>
              <a:rPr lang="ru-RU" sz="3600" dirty="0" err="1" smtClean="0">
                <a:solidFill>
                  <a:schemeClr val="tx1"/>
                </a:solidFill>
              </a:rPr>
              <a:t>Нико</a:t>
            </a:r>
            <a:r>
              <a:rPr lang="ru-RU" sz="3600" dirty="0" smtClean="0">
                <a:solidFill>
                  <a:schemeClr val="tx1"/>
                </a:solidFill>
              </a:rPr>
              <a:t>                          Христофор Колумб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жан нико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христ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5400" dirty="0" smtClean="0">
                <a:solidFill>
                  <a:srgbClr val="FF0000"/>
                </a:solidFill>
              </a:rPr>
              <a:t>Курение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dirty="0" smtClean="0"/>
              <a:t>В наше время каждый второй человек курит. Много написано про курение: «Курение убивает», </a:t>
            </a:r>
          </a:p>
          <a:p>
            <a:pPr>
              <a:buNone/>
            </a:pPr>
            <a:r>
              <a:rPr lang="ru-RU" sz="3000" b="1" dirty="0" smtClean="0"/>
              <a:t>« Курение способствует возникновению рака », «Курение убивает мозг» можно привести </a:t>
            </a:r>
            <a:r>
              <a:rPr lang="ru-RU" sz="3000" b="1" dirty="0" smtClean="0"/>
              <a:t>тысячу </a:t>
            </a:r>
            <a:r>
              <a:rPr lang="ru-RU" sz="3000" b="1" dirty="0" smtClean="0"/>
              <a:t>примеров, но это никому не нужно. Люди, зная что курение вредит, здоровью все равно курят по две, по три пачки в день.</a:t>
            </a:r>
          </a:p>
          <a:p>
            <a:pPr>
              <a:buNone/>
            </a:pPr>
            <a:r>
              <a:rPr lang="ru-RU" sz="2600" b="1" dirty="0" smtClean="0"/>
              <a:t>А в</a:t>
            </a:r>
            <a:r>
              <a:rPr lang="ru-RU" sz="2600" b="1" dirty="0" smtClean="0"/>
              <a:t>едь </a:t>
            </a:r>
            <a:r>
              <a:rPr lang="ru-RU" sz="2600" b="1" dirty="0" smtClean="0"/>
              <a:t>каждая скуренная сигарета уменьшает человеку жизнь </a:t>
            </a:r>
            <a:r>
              <a:rPr lang="ru-RU" sz="2600" b="1" dirty="0" smtClean="0">
                <a:solidFill>
                  <a:srgbClr val="FF0000"/>
                </a:solidFill>
                <a:latin typeface="+mj-lt"/>
              </a:rPr>
              <a:t>на 15 минут</a:t>
            </a:r>
            <a:r>
              <a:rPr lang="ru-RU" sz="2600" b="1" dirty="0" smtClean="0"/>
              <a:t>. Теперь представьте что человек в день скурил 10 сигарет  т.е.  у него жизнь  </a:t>
            </a:r>
            <a:r>
              <a:rPr lang="ru-RU" sz="2600" b="1" dirty="0" smtClean="0">
                <a:solidFill>
                  <a:srgbClr val="FF0000"/>
                </a:solidFill>
              </a:rPr>
              <a:t>уменьшилась на 7 дней</a:t>
            </a:r>
            <a:r>
              <a:rPr lang="ru-RU" sz="2600" b="1" dirty="0" smtClean="0"/>
              <a:t>. А это продолжается изо дня в </a:t>
            </a:r>
            <a:r>
              <a:rPr lang="ru-RU" sz="2600" b="1" dirty="0" smtClean="0"/>
              <a:t>день</a:t>
            </a:r>
            <a:r>
              <a:rPr lang="ru-RU" sz="2600" b="1" dirty="0" smtClean="0"/>
              <a:t>, </a:t>
            </a:r>
            <a:r>
              <a:rPr lang="ru-RU" sz="2600" b="1" dirty="0" smtClean="0"/>
              <a:t>из года в год.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8153400" cy="4625609"/>
          </a:xfrm>
        </p:spPr>
        <p:txBody>
          <a:bodyPr/>
          <a:lstStyle/>
          <a:p>
            <a:pPr>
              <a:buNone/>
            </a:pPr>
            <a:r>
              <a:rPr lang="ru-RU" sz="3150" b="1" dirty="0" smtClean="0"/>
              <a:t>Курильщики наносят себе большой материальный ущерб. Сколько денег ежегодно они пускают на ветер, в прямом смысле слова, которых хватило бы на приобретение полезных вещей! И еще: дурной запах изо рта, желтые зубы, грубый голос—все эти неизбежные последствия вреда курения не делают человека привлекательным.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пользователь\AppData\Local\Microsoft\Windows\Temporary Internet Files\Content.IE5\A743RBBQ\MC900334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10540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Многочисленные медицинские исследования показали, что основной вред курения выражен в том, что </a:t>
            </a:r>
            <a:r>
              <a:rPr lang="ru-RU" b="1" dirty="0" err="1" smtClean="0"/>
              <a:t>табакокурение</a:t>
            </a:r>
            <a:r>
              <a:rPr lang="ru-RU" b="1" dirty="0" smtClean="0"/>
              <a:t> приводит </a:t>
            </a:r>
            <a:r>
              <a:rPr lang="ru-RU" b="1" dirty="0" smtClean="0">
                <a:solidFill>
                  <a:srgbClr val="FF0000"/>
                </a:solidFill>
              </a:rPr>
              <a:t>к нарушению ритма сердечных сокращений, тормозит, затем парализует деятельность клеток центральной нервной системы. Наиболее значительный вред курения выражается в том, что способствует развитию таких опасных для жизни заболеваний: как инфаркт миокарда и рак легких.</a:t>
            </a:r>
          </a:p>
          <a:p>
            <a:endParaRPr lang="ru-RU" dirty="0"/>
          </a:p>
        </p:txBody>
      </p:sp>
      <p:pic>
        <p:nvPicPr>
          <p:cNvPr id="4099" name="Picture 3" descr="C:\Users\пользователь\AppData\Local\Microsoft\Windows\Temporary Internet Files\Content.IE5\A743RBBQ\MC9003325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1745590" cy="1853489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AppData\Local\Microsoft\Windows\Temporary Internet Files\Content.IE5\QFR5FQVL\MC900332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1869948" cy="17154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                 А вы знали что…?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7696200" cy="46256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smtClean="0"/>
              <a:t>Кроме дегтя и никотина под влиянием высокой температуры из табака выделяется около 30 вредных веществ: сероводород, аммиак, азот, окись углерода и различные эфирные масла, среди которых особенно опасен бензидин — стопроцентный канцероген. В табачном дыме содержится значительное количество полония-200, который излучает альфа-частицы. При выкуривании одной пачки сигарет человек получает дозу облучения, равную 36 рад, что в 7 раз превышает дозу, установленную соглашением по защите от радиации. Табачный дым вредно действует на сердце, на сосуды и.т.д. 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AppData\Local\Microsoft\Windows\Temporary Internet Files\Content.IE5\AJFWN6EL\MC9002909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010" y="5486400"/>
            <a:ext cx="1606990" cy="125843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AppData\Local\Microsoft\Windows\Temporary Internet Files\Content.IE5\A743RBBQ\MC9003465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371761" cy="1373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69342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Курильщики подвергают опасности не только себя, но и окружающих людей. В медицине появился даже термин </a:t>
            </a:r>
            <a:r>
              <a:rPr lang="ru-RU" b="1" dirty="0" smtClean="0">
                <a:solidFill>
                  <a:srgbClr val="FF0000"/>
                </a:solidFill>
              </a:rPr>
              <a:t>«пассивное курение». </a:t>
            </a:r>
            <a:r>
              <a:rPr lang="ru-RU" b="1" dirty="0" smtClean="0"/>
              <a:t>Это можно пояснить следующим: средняя концентрация никотина в организме некурящих людей после полуторачасового пребывания в накуренном и непроветренном помещении увеличивается в </a:t>
            </a:r>
            <a:r>
              <a:rPr lang="ru-RU" b="1" dirty="0" smtClean="0">
                <a:solidFill>
                  <a:srgbClr val="FF0000"/>
                </a:solidFill>
              </a:rPr>
              <a:t>8 раз.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пользователь\AppData\Local\Microsoft\Windows\Temporary Internet Files\Content.IE5\J0S24QTD\MC9003101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4343400"/>
            <a:ext cx="20574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</TotalTime>
  <Words>1018</Words>
  <Application>Microsoft Office PowerPoint</Application>
  <PresentationFormat>Экран (4:3)</PresentationFormat>
  <Paragraphs>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Модульная</vt:lpstr>
      <vt:lpstr>ВЛИЯНИЕ КУРЕНИЯ  НА СОСТОЯНИЕ ЗДОРОВЬЯ ЧЕЛОВЕКА.</vt:lpstr>
      <vt:lpstr>31 мая-день отказа от курения!</vt:lpstr>
      <vt:lpstr>        Пред история    </vt:lpstr>
      <vt:lpstr>     Жан Нико                          Христофор Колумб</vt:lpstr>
      <vt:lpstr>                                                 Курение</vt:lpstr>
      <vt:lpstr>Слайд 6</vt:lpstr>
      <vt:lpstr>!</vt:lpstr>
      <vt:lpstr>                 А вы знали что…?</vt:lpstr>
      <vt:lpstr>Слайд 9</vt:lpstr>
      <vt:lpstr>Вред курения для подростков  </vt:lpstr>
      <vt:lpstr>Слайд 11</vt:lpstr>
      <vt:lpstr>Слайд 12</vt:lpstr>
      <vt:lpstr>ВЛИЯНИЕ АЛКОГОЛЯ НА СОСТОЯНИЕ ЗДОРОВЬЯ ЧЕЛОВЕКА.</vt:lpstr>
      <vt:lpstr>Слайд 14</vt:lpstr>
      <vt:lpstr>Слайд 15</vt:lpstr>
      <vt:lpstr>     Пред история</vt:lpstr>
      <vt:lpstr>           Гэ Хуна              Раймонд Луллия</vt:lpstr>
      <vt:lpstr>Эти бутылки причина многих бед…</vt:lpstr>
      <vt:lpstr>Слайд 19</vt:lpstr>
      <vt:lpstr>Слайд 20</vt:lpstr>
      <vt:lpstr>Слайд 21</vt:lpstr>
      <vt:lpstr>Слайд 22</vt:lpstr>
      <vt:lpstr>В наши дни очень актуальна проблема  употребления алкоголя.</vt:lpstr>
      <vt:lpstr>БУДУЩИМ МАМАМ, СЛЕДУЕТ ЗАДУМАТЬСЯ…</vt:lpstr>
      <vt:lpstr>В организме алкоголь оказывает четыре основных эффекта: 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КУРЕНИЯ И АЛКОГОЛЯ НА СОСТОЯНИЕ ЗДОРОВЬЯ ЧЕЛОВЕКА.</dc:title>
  <dc:creator>пользователь</dc:creator>
  <cp:lastModifiedBy>Yulichka</cp:lastModifiedBy>
  <cp:revision>29</cp:revision>
  <dcterms:created xsi:type="dcterms:W3CDTF">2011-09-10T08:21:35Z</dcterms:created>
  <dcterms:modified xsi:type="dcterms:W3CDTF">2014-01-23T20:36:26Z</dcterms:modified>
</cp:coreProperties>
</file>