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4/13/2013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4/13/2013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4/13/2013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4/13/2013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4/13/2013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chool.xvatit.com/index.php?title=%D0%93%D0%B0%D0%B7%D0%BE%D0%BE%D0%B1%D0%BC%D1%96%D0%BD_%D1%83_%D0%BB%D0%B5%D0%B3%D0%B5%D0%BD%D1%8F%D1%85_%D1%96_%D1%82%D0%BA%D0%B0%D0%BD%D0%B8%D0%BD%D0%B0%D1%85.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chool.xvatit.com/index.php?title=%D0%9A%D1%80%D0%BE%D0%B2%D1%8C_%D0%B8_%D0%BE%D1%81%D1%82%D0%B0%D0%BB%D1%8C%D0%BD%D1%8B%D0%B5_%D0%BA%D0%BE%D0%BC%D0%BF%D0%BE%D0%BD%D0%B5%D0%BD%D1%82%D1%8B_%D0%B2%D0%BD%D1%83%D1%82%D1%80%D0%B5%D0%BD%D0%BD%D0%B5%D0%B9_%D1%81%D1%80%D0%B5%D0%B4%D1%8B_%D0%BE%D1%80%D0%B3%D0%B0%D0%BD%D0%B8%D0%B7%D0%BC%D0%B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2895600"/>
            <a:ext cx="6480048" cy="1122188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FFC000"/>
                </a:solidFill>
              </a:rPr>
              <a:t>Тканини тварин.</a:t>
            </a:r>
            <a:endParaRPr lang="ru-RU" sz="6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C000"/>
                </a:solidFill>
              </a:rPr>
              <a:t>Особливості будови клітин тварин. </a:t>
            </a:r>
            <a:endParaRPr lang="ru-RU" sz="3600" b="1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Порівняльна будова рослинної і тваринної клітин.</a:t>
            </a:r>
            <a:endParaRPr lang="ru-RU" sz="2800" dirty="0"/>
          </a:p>
        </p:txBody>
      </p:sp>
      <p:pic>
        <p:nvPicPr>
          <p:cNvPr id="4" name="Рисунок 3" descr="500px-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2590800"/>
            <a:ext cx="5410200" cy="3505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6248400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 </a:t>
            </a:r>
            <a:r>
              <a:rPr lang="ru-RU" i="1" dirty="0" smtClean="0">
                <a:solidFill>
                  <a:srgbClr val="FFC000"/>
                </a:solidFill>
              </a:rPr>
              <a:t>Мал.1. Рослинна (1) і тваринна (2) клітини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7030A0"/>
                </a:solidFill>
              </a:rPr>
              <a:t>Тканини тварин.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i="1" u="sng" dirty="0" smtClean="0">
                <a:hlinkClick r:id="rId2" tooltip="Газообмін у легенях і тканинах."/>
              </a:rPr>
              <a:t>Тканина</a:t>
            </a:r>
            <a:r>
              <a:rPr lang="ru-RU" sz="2400" b="1" i="1" dirty="0" smtClean="0"/>
              <a:t> </a:t>
            </a:r>
            <a:r>
              <a:rPr lang="ru-RU" sz="2400" i="1" dirty="0" smtClean="0"/>
              <a:t>- це група клітин, подібних за будовою та виконуваними функціями.</a:t>
            </a:r>
            <a:endParaRPr lang="ru-RU" sz="2400" dirty="0"/>
          </a:p>
        </p:txBody>
      </p:sp>
      <p:pic>
        <p:nvPicPr>
          <p:cNvPr id="4" name="Рисунок 3" descr="190px-M1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2590800"/>
            <a:ext cx="2038350" cy="2743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2000" y="54864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FFC000"/>
                </a:solidFill>
              </a:rPr>
              <a:t>Мал.2. Епітеліальні тканини: 1 - покривний епітелій; 2 - залозистий епітелій</a:t>
            </a:r>
            <a:r>
              <a:rPr lang="ru-RU" dirty="0" smtClean="0">
                <a:solidFill>
                  <a:srgbClr val="FFC000"/>
                </a:solidFill>
              </a:rPr>
              <a:t> 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743200"/>
            <a:ext cx="41910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i="1" dirty="0" smtClean="0"/>
              <a:t>Міжклітинна речовина </a:t>
            </a:r>
            <a:r>
              <a:rPr lang="ru-RU" sz="2000" i="1" dirty="0" smtClean="0"/>
              <a:t>- продукт виділення самих клітин, вона виконує опорну функцію, забезпечує клітини поживними речовинами і зв’язки між ними.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Тканини внутрішнього </a:t>
            </a:r>
            <a:r>
              <a:rPr lang="ru-RU" sz="3600" b="1" dirty="0" smtClean="0">
                <a:solidFill>
                  <a:srgbClr val="C00000"/>
                </a:solidFill>
              </a:rPr>
              <a:t>середовища.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Тканини внутрішнього </a:t>
            </a:r>
            <a:r>
              <a:rPr lang="ru-RU" sz="2000" b="1" dirty="0" smtClean="0">
                <a:solidFill>
                  <a:srgbClr val="0070C0"/>
                </a:solidFill>
              </a:rPr>
              <a:t>середовища </a:t>
            </a:r>
            <a:r>
              <a:rPr lang="ru-RU" sz="1800" b="1" dirty="0" smtClean="0"/>
              <a:t>- свою </a:t>
            </a:r>
            <a:r>
              <a:rPr lang="ru-RU" sz="1800" b="1" dirty="0" smtClean="0"/>
              <a:t>назву ці тканини дістали тому, що входять до складу різних внутрішніх органів</a:t>
            </a:r>
            <a:r>
              <a:rPr lang="ru-RU" sz="1800" b="1" dirty="0" smtClean="0"/>
              <a:t>.</a:t>
            </a:r>
          </a:p>
          <a:p>
            <a:pPr>
              <a:buNone/>
            </a:pPr>
            <a:endParaRPr lang="ru-RU" sz="1800" b="1" dirty="0" smtClean="0"/>
          </a:p>
          <a:p>
            <a:r>
              <a:rPr lang="ru-RU" sz="2000" b="1" i="1" dirty="0" smtClean="0">
                <a:solidFill>
                  <a:srgbClr val="0070C0"/>
                </a:solidFill>
              </a:rPr>
              <a:t>Сполучні тканини</a:t>
            </a:r>
            <a:r>
              <a:rPr lang="ru-RU" sz="1800" dirty="0" smtClean="0"/>
              <a:t> досить різноманітні (</a:t>
            </a:r>
            <a:r>
              <a:rPr lang="ru-RU" sz="1800" i="1" dirty="0" smtClean="0"/>
              <a:t>мал.3</a:t>
            </a:r>
            <a:r>
              <a:rPr lang="ru-RU" sz="1800" dirty="0" smtClean="0"/>
              <a:t>). Одні з них містять у міжклітинній речовині волоконця різного типу. </a:t>
            </a:r>
            <a:endParaRPr lang="ru-RU" sz="1800" dirty="0"/>
          </a:p>
        </p:txBody>
      </p:sp>
      <p:pic>
        <p:nvPicPr>
          <p:cNvPr id="4" name="Рисунок 3" descr="417px-M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0" y="4114800"/>
            <a:ext cx="5638800" cy="152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5791200"/>
            <a:ext cx="693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FFC000"/>
                </a:solidFill>
              </a:rPr>
              <a:t>Мал.3. Тканини внутрішнього середовища: 1 - сполучна; 2 - жирова; 3 - кров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checke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C00000"/>
                </a:solidFill>
              </a:rPr>
              <a:t>Кров та м'язові тканини.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i="1" u="sng" dirty="0" smtClean="0">
                <a:hlinkClick r:id="rId2" tooltip="Кровь и остальные компоненты внутренней среды организма"/>
              </a:rPr>
              <a:t>Кров</a:t>
            </a:r>
            <a:r>
              <a:rPr lang="ru-RU" sz="1800" b="1" dirty="0" smtClean="0"/>
              <a:t> - це тканина внутрішнього </a:t>
            </a:r>
            <a:r>
              <a:rPr lang="ru-RU" sz="1800" b="1" dirty="0" smtClean="0"/>
              <a:t>середовища. (мал.4).</a:t>
            </a:r>
          </a:p>
          <a:p>
            <a:r>
              <a:rPr lang="ru-RU" sz="1800" b="1" i="1" u="sng" dirty="0" smtClean="0">
                <a:solidFill>
                  <a:srgbClr val="00CCFF"/>
                </a:solidFill>
              </a:rPr>
              <a:t>М’язові </a:t>
            </a:r>
            <a:r>
              <a:rPr lang="ru-RU" sz="1800" b="1" i="1" u="sng" dirty="0" smtClean="0">
                <a:solidFill>
                  <a:srgbClr val="00CCFF"/>
                </a:solidFill>
              </a:rPr>
              <a:t>тканини.</a:t>
            </a:r>
            <a:r>
              <a:rPr lang="ru-RU" sz="1800" dirty="0" smtClean="0"/>
              <a:t> Активно пересуватися багатоклітинним тваринам допомагають м’язи, які </a:t>
            </a:r>
            <a:r>
              <a:rPr lang="ru-RU" sz="1800" dirty="0" smtClean="0"/>
              <a:t>утворює </a:t>
            </a:r>
            <a:r>
              <a:rPr lang="ru-RU" sz="1800" i="1" dirty="0" smtClean="0"/>
              <a:t>м’язова </a:t>
            </a:r>
            <a:r>
              <a:rPr lang="ru-RU" sz="1800" i="1" dirty="0" smtClean="0"/>
              <a:t>тканина</a:t>
            </a:r>
            <a:r>
              <a:rPr lang="ru-RU" sz="1800" dirty="0" smtClean="0"/>
              <a:t>. (мал.5).</a:t>
            </a:r>
            <a:endParaRPr lang="ru-RU" sz="1800" dirty="0"/>
          </a:p>
        </p:txBody>
      </p:sp>
      <p:pic>
        <p:nvPicPr>
          <p:cNvPr id="4" name="Рисунок 3" descr="61956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" y="2971800"/>
            <a:ext cx="3200400" cy="28575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5867400"/>
            <a:ext cx="3429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FFC000"/>
                </a:solidFill>
              </a:rPr>
              <a:t>Мал.4. Кров.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6" name="Рисунок 5" descr="1_html_m7086e8d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62401" y="2971800"/>
            <a:ext cx="3810000" cy="2819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67200" y="5867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FFC000"/>
                </a:solidFill>
              </a:rPr>
              <a:t>Мал.5. М'язова тканина.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comb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Функції нервової тканини. 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rgbClr val="FFC000"/>
                </a:solidFill>
              </a:rPr>
              <a:t>Нервова тканина</a:t>
            </a:r>
            <a:r>
              <a:rPr lang="ru-RU" sz="2800" dirty="0" smtClean="0"/>
              <a:t>, так само як і м’язова, є тільки у тварин (</a:t>
            </a:r>
            <a:r>
              <a:rPr lang="ru-RU" sz="2800" i="1" dirty="0" smtClean="0"/>
              <a:t>мал.6</a:t>
            </a:r>
            <a:r>
              <a:rPr lang="ru-RU" sz="2800" dirty="0" smtClean="0"/>
              <a:t>).</a:t>
            </a:r>
            <a:endParaRPr lang="ru-RU" sz="2800" dirty="0"/>
          </a:p>
        </p:txBody>
      </p:sp>
      <p:pic>
        <p:nvPicPr>
          <p:cNvPr id="4" name="Рисунок 3" descr="194px-M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667000"/>
            <a:ext cx="5105400" cy="3352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81200" y="60960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>
                <a:solidFill>
                  <a:srgbClr val="FFC000"/>
                </a:solidFill>
              </a:rPr>
              <a:t>Мал.6. </a:t>
            </a:r>
            <a:r>
              <a:rPr lang="ru-RU" i="1" dirty="0" smtClean="0">
                <a:solidFill>
                  <a:srgbClr val="FFC000"/>
                </a:solidFill>
              </a:rPr>
              <a:t>Нервова тканина (1) і нейрон (2)</a:t>
            </a:r>
            <a:endParaRPr lang="ru-RU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randomBar dir="vert"/>
  </p:transition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88</TotalTime>
  <Words>144</Words>
  <Application>Microsoft Office PowerPoint</Application>
  <PresentationFormat>Экран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Слайд 1</vt:lpstr>
      <vt:lpstr>Особливості будови клітин тварин. </vt:lpstr>
      <vt:lpstr>Тканини тварин.</vt:lpstr>
      <vt:lpstr>Тканини внутрішнього середовища.</vt:lpstr>
      <vt:lpstr>Кров та м'язові тканини.</vt:lpstr>
      <vt:lpstr>Функції нервової тканини.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Lera</cp:lastModifiedBy>
  <cp:revision>13</cp:revision>
  <dcterms:modified xsi:type="dcterms:W3CDTF">2013-04-13T21:05:22Z</dcterms:modified>
</cp:coreProperties>
</file>