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21"/>
  </p:notesMasterIdLst>
  <p:sldIdLst>
    <p:sldId id="263" r:id="rId2"/>
    <p:sldId id="258" r:id="rId3"/>
    <p:sldId id="260" r:id="rId4"/>
    <p:sldId id="264" r:id="rId5"/>
    <p:sldId id="265" r:id="rId6"/>
    <p:sldId id="262" r:id="rId7"/>
    <p:sldId id="266" r:id="rId8"/>
    <p:sldId id="267" r:id="rId9"/>
    <p:sldId id="268" r:id="rId10"/>
    <p:sldId id="269" r:id="rId11"/>
    <p:sldId id="271" r:id="rId12"/>
    <p:sldId id="274" r:id="rId13"/>
    <p:sldId id="275" r:id="rId14"/>
    <p:sldId id="276" r:id="rId15"/>
    <p:sldId id="273" r:id="rId16"/>
    <p:sldId id="277" r:id="rId17"/>
    <p:sldId id="272" r:id="rId18"/>
    <p:sldId id="278" r:id="rId19"/>
    <p:sldId id="25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9501"/>
    <a:srgbClr val="FBEA0D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345" autoAdjust="0"/>
    <p:restoredTop sz="99857" autoAdjust="0"/>
  </p:normalViewPr>
  <p:slideViewPr>
    <p:cSldViewPr>
      <p:cViewPr varScale="1">
        <p:scale>
          <a:sx n="73" d="100"/>
          <a:sy n="73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D6771-09F6-4436-8C45-69632E879E3B}" type="doc">
      <dgm:prSet loTypeId="urn:microsoft.com/office/officeart/2005/8/layout/hierarchy4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F397B5-C68B-40A4-BF53-02BB8524CD9D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4000" b="1" dirty="0" err="1" smtClean="0"/>
            <a:t>Методи</a:t>
          </a:r>
          <a:r>
            <a:rPr lang="ru-RU" sz="4000" b="1" dirty="0" smtClean="0"/>
            <a:t> </a:t>
          </a:r>
          <a:r>
            <a:rPr lang="ru-RU" sz="4000" b="1" dirty="0" err="1" smtClean="0"/>
            <a:t>селекції</a:t>
          </a:r>
          <a:r>
            <a:rPr lang="ru-RU" sz="4000" b="1" dirty="0" smtClean="0"/>
            <a:t> </a:t>
          </a:r>
          <a:r>
            <a:rPr lang="ru-RU" sz="4000" b="1" dirty="0" err="1" smtClean="0"/>
            <a:t>мікроорганізмів</a:t>
          </a:r>
          <a:endParaRPr lang="ru-RU" sz="4000" b="1" dirty="0"/>
        </a:p>
      </dgm:t>
    </dgm:pt>
    <dgm:pt modelId="{28667F2E-F477-4B8B-A3AD-C295D0FCD3A3}" type="parTrans" cxnId="{7252B808-9660-4A4E-97B6-FCEE9C0ADE60}">
      <dgm:prSet/>
      <dgm:spPr/>
      <dgm:t>
        <a:bodyPr/>
        <a:lstStyle/>
        <a:p>
          <a:endParaRPr lang="ru-RU"/>
        </a:p>
      </dgm:t>
    </dgm:pt>
    <dgm:pt modelId="{6833DDDA-81EA-438A-B48A-AF4C0A9ED3DB}" type="sibTrans" cxnId="{7252B808-9660-4A4E-97B6-FCEE9C0ADE60}">
      <dgm:prSet/>
      <dgm:spPr/>
      <dgm:t>
        <a:bodyPr/>
        <a:lstStyle/>
        <a:p>
          <a:endParaRPr lang="ru-RU"/>
        </a:p>
      </dgm:t>
    </dgm:pt>
    <dgm:pt modelId="{ED7F5394-2027-4946-9BF2-4CB9F8D6FA83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800" dirty="0" err="1" smtClean="0"/>
            <a:t>Б</a:t>
          </a:r>
          <a:r>
            <a:rPr lang="ru-RU" sz="1800" b="1" dirty="0" err="1" smtClean="0"/>
            <a:t>і</a:t>
          </a:r>
          <a:r>
            <a:rPr lang="ru-RU" sz="1800" dirty="0" err="1" smtClean="0"/>
            <a:t>отехнолог</a:t>
          </a:r>
          <a:r>
            <a:rPr lang="ru-RU" sz="1800" b="1" dirty="0" err="1" smtClean="0"/>
            <a:t>і</a:t>
          </a:r>
          <a:r>
            <a:rPr lang="ru-RU" sz="1800" dirty="0" err="1" smtClean="0"/>
            <a:t>я</a:t>
          </a:r>
          <a:endParaRPr lang="ru-RU" sz="1800" dirty="0"/>
        </a:p>
      </dgm:t>
    </dgm:pt>
    <dgm:pt modelId="{08EF91A5-112B-4422-BDE1-470C1DBD3FC1}" type="parTrans" cxnId="{8EDE53A8-2B06-453A-92FF-11FCD79F1157}">
      <dgm:prSet/>
      <dgm:spPr/>
      <dgm:t>
        <a:bodyPr/>
        <a:lstStyle/>
        <a:p>
          <a:endParaRPr lang="ru-RU"/>
        </a:p>
      </dgm:t>
    </dgm:pt>
    <dgm:pt modelId="{034BC238-563D-4DB7-B1B8-40C0644C0ACB}" type="sibTrans" cxnId="{8EDE53A8-2B06-453A-92FF-11FCD79F1157}">
      <dgm:prSet/>
      <dgm:spPr/>
      <dgm:t>
        <a:bodyPr/>
        <a:lstStyle/>
        <a:p>
          <a:endParaRPr lang="ru-RU"/>
        </a:p>
      </dgm:t>
    </dgm:pt>
    <dgm:pt modelId="{CC54A060-F8DD-4944-8269-9A7BF6C42256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800" dirty="0" err="1" smtClean="0"/>
            <a:t>Штучний</a:t>
          </a:r>
          <a:r>
            <a:rPr lang="ru-RU" sz="1800" dirty="0" smtClean="0"/>
            <a:t> мутагенез</a:t>
          </a:r>
          <a:endParaRPr lang="ru-RU" sz="1800" dirty="0"/>
        </a:p>
      </dgm:t>
    </dgm:pt>
    <dgm:pt modelId="{7E6D1307-0D6E-4C35-BACE-C0E8086D6C1C}" type="parTrans" cxnId="{DBD85247-3A20-4A5F-92A5-94ED9617E245}">
      <dgm:prSet/>
      <dgm:spPr/>
      <dgm:t>
        <a:bodyPr/>
        <a:lstStyle/>
        <a:p>
          <a:endParaRPr lang="ru-RU"/>
        </a:p>
      </dgm:t>
    </dgm:pt>
    <dgm:pt modelId="{E03E5988-520B-44DC-97B1-DF6D4E87789B}" type="sibTrans" cxnId="{DBD85247-3A20-4A5F-92A5-94ED9617E245}">
      <dgm:prSet/>
      <dgm:spPr/>
      <dgm:t>
        <a:bodyPr/>
        <a:lstStyle/>
        <a:p>
          <a:endParaRPr lang="ru-RU"/>
        </a:p>
      </dgm:t>
    </dgm:pt>
    <dgm:pt modelId="{DCDF6540-1418-4E63-930B-39A14D16942D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800" dirty="0" err="1" smtClean="0"/>
            <a:t>Генна</a:t>
          </a:r>
          <a:r>
            <a:rPr lang="ru-RU" sz="1800" dirty="0" smtClean="0"/>
            <a:t> </a:t>
          </a:r>
          <a:r>
            <a:rPr lang="ru-RU" sz="1800" b="1" dirty="0" err="1" smtClean="0"/>
            <a:t>і</a:t>
          </a:r>
          <a:r>
            <a:rPr lang="ru-RU" sz="1800" dirty="0" err="1" smtClean="0"/>
            <a:t>нженер</a:t>
          </a:r>
          <a:r>
            <a:rPr lang="ru-RU" sz="1800" b="1" dirty="0" err="1" smtClean="0"/>
            <a:t>і</a:t>
          </a:r>
          <a:r>
            <a:rPr lang="ru-RU" sz="1800" dirty="0" err="1" smtClean="0"/>
            <a:t>я</a:t>
          </a:r>
          <a:endParaRPr lang="ru-RU" sz="1800" dirty="0"/>
        </a:p>
      </dgm:t>
    </dgm:pt>
    <dgm:pt modelId="{B6FD7ED2-F633-478C-9A2D-88B00D9BB200}" type="sibTrans" cxnId="{36A1818F-2579-4F46-A74D-B38E9B05455E}">
      <dgm:prSet/>
      <dgm:spPr/>
      <dgm:t>
        <a:bodyPr/>
        <a:lstStyle/>
        <a:p>
          <a:endParaRPr lang="ru-RU"/>
        </a:p>
      </dgm:t>
    </dgm:pt>
    <dgm:pt modelId="{A2D7187B-BAD1-4427-A1EE-C1862595A2AE}" type="parTrans" cxnId="{36A1818F-2579-4F46-A74D-B38E9B05455E}">
      <dgm:prSet/>
      <dgm:spPr/>
      <dgm:t>
        <a:bodyPr/>
        <a:lstStyle/>
        <a:p>
          <a:endParaRPr lang="ru-RU"/>
        </a:p>
      </dgm:t>
    </dgm:pt>
    <dgm:pt modelId="{84BBDC58-114D-4540-BD3B-B9BA4788290B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800" dirty="0" err="1" smtClean="0"/>
            <a:t>Клітинна</a:t>
          </a:r>
          <a:r>
            <a:rPr lang="ru-RU" sz="1800" dirty="0" smtClean="0"/>
            <a:t> </a:t>
          </a:r>
          <a:r>
            <a:rPr lang="ru-RU" sz="1800" dirty="0" err="1" smtClean="0"/>
            <a:t>інженерія</a:t>
          </a:r>
          <a:endParaRPr lang="ru-RU" sz="1800" dirty="0"/>
        </a:p>
      </dgm:t>
    </dgm:pt>
    <dgm:pt modelId="{187C8D7F-4DD9-4036-B06C-93ACBDC08B17}" type="parTrans" cxnId="{0983B52B-E57B-46C7-ABAD-236477C7D8E9}">
      <dgm:prSet/>
      <dgm:spPr/>
      <dgm:t>
        <a:bodyPr/>
        <a:lstStyle/>
        <a:p>
          <a:endParaRPr lang="ru-RU"/>
        </a:p>
      </dgm:t>
    </dgm:pt>
    <dgm:pt modelId="{7D103B6F-07DD-41CB-8771-E1E8F269E34A}" type="sibTrans" cxnId="{0983B52B-E57B-46C7-ABAD-236477C7D8E9}">
      <dgm:prSet/>
      <dgm:spPr/>
      <dgm:t>
        <a:bodyPr/>
        <a:lstStyle/>
        <a:p>
          <a:endParaRPr lang="ru-RU"/>
        </a:p>
      </dgm:t>
    </dgm:pt>
    <dgm:pt modelId="{77E4B9A1-0FF7-4926-BFD3-0788A665BDD0}">
      <dgm:prSet custT="1"/>
      <dgm:spPr>
        <a:solidFill>
          <a:schemeClr val="tx1"/>
        </a:solidFill>
      </dgm:spPr>
      <dgm:t>
        <a:bodyPr/>
        <a:lstStyle/>
        <a:p>
          <a:r>
            <a:rPr lang="ru-RU" sz="1600" dirty="0" err="1" smtClean="0"/>
            <a:t>Мікро-біологічний</a:t>
          </a:r>
          <a:r>
            <a:rPr lang="ru-RU" sz="1600" dirty="0" smtClean="0"/>
            <a:t> синтез</a:t>
          </a:r>
          <a:endParaRPr lang="ru-RU" sz="1600" dirty="0"/>
        </a:p>
      </dgm:t>
    </dgm:pt>
    <dgm:pt modelId="{0C37BFD9-0E11-4E0B-B4F3-AD62179EBE2F}" type="parTrans" cxnId="{6747A1CC-6E51-4A1D-BCB3-CB4A276B5953}">
      <dgm:prSet/>
      <dgm:spPr/>
      <dgm:t>
        <a:bodyPr/>
        <a:lstStyle/>
        <a:p>
          <a:endParaRPr lang="ru-RU"/>
        </a:p>
      </dgm:t>
    </dgm:pt>
    <dgm:pt modelId="{8B02314D-5551-4D33-A1DB-3660BC86D467}" type="sibTrans" cxnId="{6747A1CC-6E51-4A1D-BCB3-CB4A276B5953}">
      <dgm:prSet/>
      <dgm:spPr/>
      <dgm:t>
        <a:bodyPr/>
        <a:lstStyle/>
        <a:p>
          <a:endParaRPr lang="ru-RU"/>
        </a:p>
      </dgm:t>
    </dgm:pt>
    <dgm:pt modelId="{6F2166C0-2227-425A-8EAA-0799A2F2F529}" type="pres">
      <dgm:prSet presAssocID="{241D6771-09F6-4436-8C45-69632E879E3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4C38A2-2BC1-4E9A-81C2-7812F03BE779}" type="pres">
      <dgm:prSet presAssocID="{58F397B5-C68B-40A4-BF53-02BB8524CD9D}" presName="vertOne" presStyleCnt="0"/>
      <dgm:spPr/>
      <dgm:t>
        <a:bodyPr/>
        <a:lstStyle/>
        <a:p>
          <a:endParaRPr lang="ru-RU"/>
        </a:p>
      </dgm:t>
    </dgm:pt>
    <dgm:pt modelId="{F6EC2EA0-970F-4B69-A83E-9C9159EDE5E9}" type="pres">
      <dgm:prSet presAssocID="{58F397B5-C68B-40A4-BF53-02BB8524CD9D}" presName="txOne" presStyleLbl="node0" presStyleIdx="0" presStyleCnt="3" custScaleY="103176" custLinFactNeighborX="63788" custLinFactNeighborY="57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DAD2E6-4AB8-4A75-8DFA-6A9A3FE39544}" type="pres">
      <dgm:prSet presAssocID="{58F397B5-C68B-40A4-BF53-02BB8524CD9D}" presName="parTransOne" presStyleCnt="0"/>
      <dgm:spPr/>
      <dgm:t>
        <a:bodyPr/>
        <a:lstStyle/>
        <a:p>
          <a:endParaRPr lang="ru-RU"/>
        </a:p>
      </dgm:t>
    </dgm:pt>
    <dgm:pt modelId="{111E4EF6-9A9F-46FC-BD49-AAA13F3A474C}" type="pres">
      <dgm:prSet presAssocID="{58F397B5-C68B-40A4-BF53-02BB8524CD9D}" presName="horzOne" presStyleCnt="0"/>
      <dgm:spPr/>
      <dgm:t>
        <a:bodyPr/>
        <a:lstStyle/>
        <a:p>
          <a:endParaRPr lang="ru-RU"/>
        </a:p>
      </dgm:t>
    </dgm:pt>
    <dgm:pt modelId="{360580A3-CFAA-4CE9-8825-8453513B263E}" type="pres">
      <dgm:prSet presAssocID="{ED7F5394-2027-4946-9BF2-4CB9F8D6FA83}" presName="vertTwo" presStyleCnt="0"/>
      <dgm:spPr/>
      <dgm:t>
        <a:bodyPr/>
        <a:lstStyle/>
        <a:p>
          <a:endParaRPr lang="ru-RU"/>
        </a:p>
      </dgm:t>
    </dgm:pt>
    <dgm:pt modelId="{DFB6203D-F1F9-4943-BDC2-97B58C3201D4}" type="pres">
      <dgm:prSet presAssocID="{ED7F5394-2027-4946-9BF2-4CB9F8D6FA83}" presName="txTwo" presStyleLbl="node2" presStyleIdx="0" presStyleCnt="3" custScaleX="1362379" custLinFactNeighborX="-183" custLinFactNeighborY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7A2273-076F-4664-A41A-CA3FD627C8EF}" type="pres">
      <dgm:prSet presAssocID="{ED7F5394-2027-4946-9BF2-4CB9F8D6FA83}" presName="horzTwo" presStyleCnt="0"/>
      <dgm:spPr/>
      <dgm:t>
        <a:bodyPr/>
        <a:lstStyle/>
        <a:p>
          <a:endParaRPr lang="ru-RU"/>
        </a:p>
      </dgm:t>
    </dgm:pt>
    <dgm:pt modelId="{67B746AC-14CA-4B4D-97DB-668D5FAC79FB}" type="pres">
      <dgm:prSet presAssocID="{034BC238-563D-4DB7-B1B8-40C0644C0ACB}" presName="sibSpaceTwo" presStyleCnt="0"/>
      <dgm:spPr/>
      <dgm:t>
        <a:bodyPr/>
        <a:lstStyle/>
        <a:p>
          <a:endParaRPr lang="ru-RU"/>
        </a:p>
      </dgm:t>
    </dgm:pt>
    <dgm:pt modelId="{DC928264-FDDB-4AD5-9C6D-524DE98F8532}" type="pres">
      <dgm:prSet presAssocID="{DCDF6540-1418-4E63-930B-39A14D16942D}" presName="vertTwo" presStyleCnt="0"/>
      <dgm:spPr/>
      <dgm:t>
        <a:bodyPr/>
        <a:lstStyle/>
        <a:p>
          <a:endParaRPr lang="ru-RU"/>
        </a:p>
      </dgm:t>
    </dgm:pt>
    <dgm:pt modelId="{4DB3C5F5-D469-472E-B6A0-C6D71D027E1C}" type="pres">
      <dgm:prSet presAssocID="{DCDF6540-1418-4E63-930B-39A14D16942D}" presName="txTwo" presStyleLbl="node2" presStyleIdx="1" presStyleCnt="3" custScaleX="1078342" custLinFactNeighborX="-8297" custLinFactNeighborY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962C4C-0A61-4EA5-80F4-66496FA005B8}" type="pres">
      <dgm:prSet presAssocID="{DCDF6540-1418-4E63-930B-39A14D16942D}" presName="horzTwo" presStyleCnt="0"/>
      <dgm:spPr/>
      <dgm:t>
        <a:bodyPr/>
        <a:lstStyle/>
        <a:p>
          <a:endParaRPr lang="ru-RU"/>
        </a:p>
      </dgm:t>
    </dgm:pt>
    <dgm:pt modelId="{3C228B0C-33AE-40D8-B535-DB52D808FE21}" type="pres">
      <dgm:prSet presAssocID="{B6FD7ED2-F633-478C-9A2D-88B00D9BB200}" presName="sibSpaceTwo" presStyleCnt="0"/>
      <dgm:spPr/>
      <dgm:t>
        <a:bodyPr/>
        <a:lstStyle/>
        <a:p>
          <a:endParaRPr lang="ru-RU"/>
        </a:p>
      </dgm:t>
    </dgm:pt>
    <dgm:pt modelId="{28BCFEB5-00FB-4E58-95F8-25EA8620E6C0}" type="pres">
      <dgm:prSet presAssocID="{CC54A060-F8DD-4944-8269-9A7BF6C42256}" presName="vertTwo" presStyleCnt="0"/>
      <dgm:spPr/>
      <dgm:t>
        <a:bodyPr/>
        <a:lstStyle/>
        <a:p>
          <a:endParaRPr lang="ru-RU"/>
        </a:p>
      </dgm:t>
    </dgm:pt>
    <dgm:pt modelId="{8935B381-2DE9-4C50-995D-354AB1568F64}" type="pres">
      <dgm:prSet presAssocID="{CC54A060-F8DD-4944-8269-9A7BF6C42256}" presName="txTwo" presStyleLbl="node2" presStyleIdx="2" presStyleCnt="3" custScaleX="1271382" custLinFactNeighborX="-14772" custLinFactNeighborY="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E15814-BC58-453C-9456-9C7B7F85D5E2}" type="pres">
      <dgm:prSet presAssocID="{CC54A060-F8DD-4944-8269-9A7BF6C42256}" presName="horzTwo" presStyleCnt="0"/>
      <dgm:spPr/>
      <dgm:t>
        <a:bodyPr/>
        <a:lstStyle/>
        <a:p>
          <a:endParaRPr lang="ru-RU"/>
        </a:p>
      </dgm:t>
    </dgm:pt>
    <dgm:pt modelId="{A36CE638-8C07-4307-83FA-8CC1EC787142}" type="pres">
      <dgm:prSet presAssocID="{6833DDDA-81EA-438A-B48A-AF4C0A9ED3DB}" presName="sibSpaceOne" presStyleCnt="0"/>
      <dgm:spPr/>
      <dgm:t>
        <a:bodyPr/>
        <a:lstStyle/>
        <a:p>
          <a:endParaRPr lang="ru-RU"/>
        </a:p>
      </dgm:t>
    </dgm:pt>
    <dgm:pt modelId="{9C51509E-BE17-471A-B522-AC886785B521}" type="pres">
      <dgm:prSet presAssocID="{84BBDC58-114D-4540-BD3B-B9BA4788290B}" presName="vertOne" presStyleCnt="0"/>
      <dgm:spPr/>
      <dgm:t>
        <a:bodyPr/>
        <a:lstStyle/>
        <a:p>
          <a:endParaRPr lang="ru-RU"/>
        </a:p>
      </dgm:t>
    </dgm:pt>
    <dgm:pt modelId="{50E66659-F00B-4B8B-B9E3-6D62FAB0B562}" type="pres">
      <dgm:prSet presAssocID="{84BBDC58-114D-4540-BD3B-B9BA4788290B}" presName="txOne" presStyleLbl="node0" presStyleIdx="1" presStyleCnt="3" custScaleX="1189330" custLinFactY="10671" custLinFactNeighborX="-856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70461A-0437-44A7-BF50-902FED4B70D0}" type="pres">
      <dgm:prSet presAssocID="{84BBDC58-114D-4540-BD3B-B9BA4788290B}" presName="horzOne" presStyleCnt="0"/>
      <dgm:spPr/>
      <dgm:t>
        <a:bodyPr/>
        <a:lstStyle/>
        <a:p>
          <a:endParaRPr lang="ru-RU"/>
        </a:p>
      </dgm:t>
    </dgm:pt>
    <dgm:pt modelId="{31C6FE2B-BE25-4132-AC5C-D5D93D27A0BB}" type="pres">
      <dgm:prSet presAssocID="{7D103B6F-07DD-41CB-8771-E1E8F269E34A}" presName="sibSpaceOne" presStyleCnt="0"/>
      <dgm:spPr/>
      <dgm:t>
        <a:bodyPr/>
        <a:lstStyle/>
        <a:p>
          <a:endParaRPr lang="ru-RU"/>
        </a:p>
      </dgm:t>
    </dgm:pt>
    <dgm:pt modelId="{F9C8BEF8-2F8A-40D1-B70B-2C27BAB52D71}" type="pres">
      <dgm:prSet presAssocID="{77E4B9A1-0FF7-4926-BFD3-0788A665BDD0}" presName="vertOne" presStyleCnt="0"/>
      <dgm:spPr/>
    </dgm:pt>
    <dgm:pt modelId="{5B231E7C-C9CE-4D31-9241-705228C05701}" type="pres">
      <dgm:prSet presAssocID="{77E4B9A1-0FF7-4926-BFD3-0788A665BDD0}" presName="txOne" presStyleLbl="node0" presStyleIdx="2" presStyleCnt="3" custScaleX="1180116" custLinFactY="10671" custLinFactNeighborX="219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7A4E93-6F13-4581-9AA2-C0BB229B88F8}" type="pres">
      <dgm:prSet presAssocID="{77E4B9A1-0FF7-4926-BFD3-0788A665BDD0}" presName="horzOne" presStyleCnt="0"/>
      <dgm:spPr/>
    </dgm:pt>
  </dgm:ptLst>
  <dgm:cxnLst>
    <dgm:cxn modelId="{DBD85247-3A20-4A5F-92A5-94ED9617E245}" srcId="{58F397B5-C68B-40A4-BF53-02BB8524CD9D}" destId="{CC54A060-F8DD-4944-8269-9A7BF6C42256}" srcOrd="2" destOrd="0" parTransId="{7E6D1307-0D6E-4C35-BACE-C0E8086D6C1C}" sibTransId="{E03E5988-520B-44DC-97B1-DF6D4E87789B}"/>
    <dgm:cxn modelId="{805A363F-9324-4C4D-AABE-A877CAA69995}" type="presOf" srcId="{241D6771-09F6-4436-8C45-69632E879E3B}" destId="{6F2166C0-2227-425A-8EAA-0799A2F2F529}" srcOrd="0" destOrd="0" presId="urn:microsoft.com/office/officeart/2005/8/layout/hierarchy4"/>
    <dgm:cxn modelId="{0983B52B-E57B-46C7-ABAD-236477C7D8E9}" srcId="{241D6771-09F6-4436-8C45-69632E879E3B}" destId="{84BBDC58-114D-4540-BD3B-B9BA4788290B}" srcOrd="1" destOrd="0" parTransId="{187C8D7F-4DD9-4036-B06C-93ACBDC08B17}" sibTransId="{7D103B6F-07DD-41CB-8771-E1E8F269E34A}"/>
    <dgm:cxn modelId="{8EDE53A8-2B06-453A-92FF-11FCD79F1157}" srcId="{58F397B5-C68B-40A4-BF53-02BB8524CD9D}" destId="{ED7F5394-2027-4946-9BF2-4CB9F8D6FA83}" srcOrd="0" destOrd="0" parTransId="{08EF91A5-112B-4422-BDE1-470C1DBD3FC1}" sibTransId="{034BC238-563D-4DB7-B1B8-40C0644C0ACB}"/>
    <dgm:cxn modelId="{8E8AF60D-C39F-4861-AA51-95C2D2ADF100}" type="presOf" srcId="{CC54A060-F8DD-4944-8269-9A7BF6C42256}" destId="{8935B381-2DE9-4C50-995D-354AB1568F64}" srcOrd="0" destOrd="0" presId="urn:microsoft.com/office/officeart/2005/8/layout/hierarchy4"/>
    <dgm:cxn modelId="{15B8451A-6184-461E-A334-A38B5943718D}" type="presOf" srcId="{77E4B9A1-0FF7-4926-BFD3-0788A665BDD0}" destId="{5B231E7C-C9CE-4D31-9241-705228C05701}" srcOrd="0" destOrd="0" presId="urn:microsoft.com/office/officeart/2005/8/layout/hierarchy4"/>
    <dgm:cxn modelId="{544A231C-6D74-45C8-AECC-6D562C294A31}" type="presOf" srcId="{DCDF6540-1418-4E63-930B-39A14D16942D}" destId="{4DB3C5F5-D469-472E-B6A0-C6D71D027E1C}" srcOrd="0" destOrd="0" presId="urn:microsoft.com/office/officeart/2005/8/layout/hierarchy4"/>
    <dgm:cxn modelId="{77653335-5DDC-456B-8BE8-871A90BAA5C4}" type="presOf" srcId="{58F397B5-C68B-40A4-BF53-02BB8524CD9D}" destId="{F6EC2EA0-970F-4B69-A83E-9C9159EDE5E9}" srcOrd="0" destOrd="0" presId="urn:microsoft.com/office/officeart/2005/8/layout/hierarchy4"/>
    <dgm:cxn modelId="{7252B808-9660-4A4E-97B6-FCEE9C0ADE60}" srcId="{241D6771-09F6-4436-8C45-69632E879E3B}" destId="{58F397B5-C68B-40A4-BF53-02BB8524CD9D}" srcOrd="0" destOrd="0" parTransId="{28667F2E-F477-4B8B-A3AD-C295D0FCD3A3}" sibTransId="{6833DDDA-81EA-438A-B48A-AF4C0A9ED3DB}"/>
    <dgm:cxn modelId="{BA52D3BA-5D77-4F79-84C6-9681D154FB09}" type="presOf" srcId="{ED7F5394-2027-4946-9BF2-4CB9F8D6FA83}" destId="{DFB6203D-F1F9-4943-BDC2-97B58C3201D4}" srcOrd="0" destOrd="0" presId="urn:microsoft.com/office/officeart/2005/8/layout/hierarchy4"/>
    <dgm:cxn modelId="{6747A1CC-6E51-4A1D-BCB3-CB4A276B5953}" srcId="{241D6771-09F6-4436-8C45-69632E879E3B}" destId="{77E4B9A1-0FF7-4926-BFD3-0788A665BDD0}" srcOrd="2" destOrd="0" parTransId="{0C37BFD9-0E11-4E0B-B4F3-AD62179EBE2F}" sibTransId="{8B02314D-5551-4D33-A1DB-3660BC86D467}"/>
    <dgm:cxn modelId="{876378AF-743D-432A-867B-CBDD8644A807}" type="presOf" srcId="{84BBDC58-114D-4540-BD3B-B9BA4788290B}" destId="{50E66659-F00B-4B8B-B9E3-6D62FAB0B562}" srcOrd="0" destOrd="0" presId="urn:microsoft.com/office/officeart/2005/8/layout/hierarchy4"/>
    <dgm:cxn modelId="{36A1818F-2579-4F46-A74D-B38E9B05455E}" srcId="{58F397B5-C68B-40A4-BF53-02BB8524CD9D}" destId="{DCDF6540-1418-4E63-930B-39A14D16942D}" srcOrd="1" destOrd="0" parTransId="{A2D7187B-BAD1-4427-A1EE-C1862595A2AE}" sibTransId="{B6FD7ED2-F633-478C-9A2D-88B00D9BB200}"/>
    <dgm:cxn modelId="{9651F40B-AB77-48ED-B4DC-9893DEB4D928}" type="presParOf" srcId="{6F2166C0-2227-425A-8EAA-0799A2F2F529}" destId="{574C38A2-2BC1-4E9A-81C2-7812F03BE779}" srcOrd="0" destOrd="0" presId="urn:microsoft.com/office/officeart/2005/8/layout/hierarchy4"/>
    <dgm:cxn modelId="{20C57E9D-4B6B-49CD-95DE-585E5717DE78}" type="presParOf" srcId="{574C38A2-2BC1-4E9A-81C2-7812F03BE779}" destId="{F6EC2EA0-970F-4B69-A83E-9C9159EDE5E9}" srcOrd="0" destOrd="0" presId="urn:microsoft.com/office/officeart/2005/8/layout/hierarchy4"/>
    <dgm:cxn modelId="{7C5E23DE-AE03-4623-9F11-72CACB9E96E2}" type="presParOf" srcId="{574C38A2-2BC1-4E9A-81C2-7812F03BE779}" destId="{B0DAD2E6-4AB8-4A75-8DFA-6A9A3FE39544}" srcOrd="1" destOrd="0" presId="urn:microsoft.com/office/officeart/2005/8/layout/hierarchy4"/>
    <dgm:cxn modelId="{BA167941-F2D9-44D0-859F-CE01677592C1}" type="presParOf" srcId="{574C38A2-2BC1-4E9A-81C2-7812F03BE779}" destId="{111E4EF6-9A9F-46FC-BD49-AAA13F3A474C}" srcOrd="2" destOrd="0" presId="urn:microsoft.com/office/officeart/2005/8/layout/hierarchy4"/>
    <dgm:cxn modelId="{ABE3F78A-3F14-4A08-9834-A3AF166E1942}" type="presParOf" srcId="{111E4EF6-9A9F-46FC-BD49-AAA13F3A474C}" destId="{360580A3-CFAA-4CE9-8825-8453513B263E}" srcOrd="0" destOrd="0" presId="urn:microsoft.com/office/officeart/2005/8/layout/hierarchy4"/>
    <dgm:cxn modelId="{14FEFD82-9B04-4270-9C8A-1D3EEF63F60F}" type="presParOf" srcId="{360580A3-CFAA-4CE9-8825-8453513B263E}" destId="{DFB6203D-F1F9-4943-BDC2-97B58C3201D4}" srcOrd="0" destOrd="0" presId="urn:microsoft.com/office/officeart/2005/8/layout/hierarchy4"/>
    <dgm:cxn modelId="{B8AF34B3-A453-47AC-8131-31E304E23502}" type="presParOf" srcId="{360580A3-CFAA-4CE9-8825-8453513B263E}" destId="{4C7A2273-076F-4664-A41A-CA3FD627C8EF}" srcOrd="1" destOrd="0" presId="urn:microsoft.com/office/officeart/2005/8/layout/hierarchy4"/>
    <dgm:cxn modelId="{87EB4204-00D4-4AA5-9A53-9BE2F12C7DDC}" type="presParOf" srcId="{111E4EF6-9A9F-46FC-BD49-AAA13F3A474C}" destId="{67B746AC-14CA-4B4D-97DB-668D5FAC79FB}" srcOrd="1" destOrd="0" presId="urn:microsoft.com/office/officeart/2005/8/layout/hierarchy4"/>
    <dgm:cxn modelId="{39CF673E-E6A6-4819-AF07-D3755D463B8B}" type="presParOf" srcId="{111E4EF6-9A9F-46FC-BD49-AAA13F3A474C}" destId="{DC928264-FDDB-4AD5-9C6D-524DE98F8532}" srcOrd="2" destOrd="0" presId="urn:microsoft.com/office/officeart/2005/8/layout/hierarchy4"/>
    <dgm:cxn modelId="{EBEF88EC-0EF3-45DF-9F0E-F5323889A029}" type="presParOf" srcId="{DC928264-FDDB-4AD5-9C6D-524DE98F8532}" destId="{4DB3C5F5-D469-472E-B6A0-C6D71D027E1C}" srcOrd="0" destOrd="0" presId="urn:microsoft.com/office/officeart/2005/8/layout/hierarchy4"/>
    <dgm:cxn modelId="{3BA99C0C-7C37-4DAC-A4B0-2499EA42DEB9}" type="presParOf" srcId="{DC928264-FDDB-4AD5-9C6D-524DE98F8532}" destId="{E1962C4C-0A61-4EA5-80F4-66496FA005B8}" srcOrd="1" destOrd="0" presId="urn:microsoft.com/office/officeart/2005/8/layout/hierarchy4"/>
    <dgm:cxn modelId="{C1E9C4F9-FA4A-4E7B-9974-C7EF462D52F2}" type="presParOf" srcId="{111E4EF6-9A9F-46FC-BD49-AAA13F3A474C}" destId="{3C228B0C-33AE-40D8-B535-DB52D808FE21}" srcOrd="3" destOrd="0" presId="urn:microsoft.com/office/officeart/2005/8/layout/hierarchy4"/>
    <dgm:cxn modelId="{301094BC-6CB1-4D68-B7B7-1F4A06FFFEAC}" type="presParOf" srcId="{111E4EF6-9A9F-46FC-BD49-AAA13F3A474C}" destId="{28BCFEB5-00FB-4E58-95F8-25EA8620E6C0}" srcOrd="4" destOrd="0" presId="urn:microsoft.com/office/officeart/2005/8/layout/hierarchy4"/>
    <dgm:cxn modelId="{317647A0-5CAD-4D1D-8F47-86C2EEC7C194}" type="presParOf" srcId="{28BCFEB5-00FB-4E58-95F8-25EA8620E6C0}" destId="{8935B381-2DE9-4C50-995D-354AB1568F64}" srcOrd="0" destOrd="0" presId="urn:microsoft.com/office/officeart/2005/8/layout/hierarchy4"/>
    <dgm:cxn modelId="{9302DD3F-C183-4C90-B76D-8E3F594F3F48}" type="presParOf" srcId="{28BCFEB5-00FB-4E58-95F8-25EA8620E6C0}" destId="{E1E15814-BC58-453C-9456-9C7B7F85D5E2}" srcOrd="1" destOrd="0" presId="urn:microsoft.com/office/officeart/2005/8/layout/hierarchy4"/>
    <dgm:cxn modelId="{69E3F788-4F8B-44C5-9302-2CD35698EBB4}" type="presParOf" srcId="{6F2166C0-2227-425A-8EAA-0799A2F2F529}" destId="{A36CE638-8C07-4307-83FA-8CC1EC787142}" srcOrd="1" destOrd="0" presId="urn:microsoft.com/office/officeart/2005/8/layout/hierarchy4"/>
    <dgm:cxn modelId="{5FBB2B3A-215A-45B0-96DB-B0E4C864CB8C}" type="presParOf" srcId="{6F2166C0-2227-425A-8EAA-0799A2F2F529}" destId="{9C51509E-BE17-471A-B522-AC886785B521}" srcOrd="2" destOrd="0" presId="urn:microsoft.com/office/officeart/2005/8/layout/hierarchy4"/>
    <dgm:cxn modelId="{DF5017EB-A088-4C0B-9930-6CC5C0EA0536}" type="presParOf" srcId="{9C51509E-BE17-471A-B522-AC886785B521}" destId="{50E66659-F00B-4B8B-B9E3-6D62FAB0B562}" srcOrd="0" destOrd="0" presId="urn:microsoft.com/office/officeart/2005/8/layout/hierarchy4"/>
    <dgm:cxn modelId="{FD505757-B2D6-44DB-9A52-20EA25B6C173}" type="presParOf" srcId="{9C51509E-BE17-471A-B522-AC886785B521}" destId="{7970461A-0437-44A7-BF50-902FED4B70D0}" srcOrd="1" destOrd="0" presId="urn:microsoft.com/office/officeart/2005/8/layout/hierarchy4"/>
    <dgm:cxn modelId="{B94F7873-CFB4-477C-9EF3-FD5331302B77}" type="presParOf" srcId="{6F2166C0-2227-425A-8EAA-0799A2F2F529}" destId="{31C6FE2B-BE25-4132-AC5C-D5D93D27A0BB}" srcOrd="3" destOrd="0" presId="urn:microsoft.com/office/officeart/2005/8/layout/hierarchy4"/>
    <dgm:cxn modelId="{7A6FD9B0-14B5-4A5D-8DD4-3A653C60D04B}" type="presParOf" srcId="{6F2166C0-2227-425A-8EAA-0799A2F2F529}" destId="{F9C8BEF8-2F8A-40D1-B70B-2C27BAB52D71}" srcOrd="4" destOrd="0" presId="urn:microsoft.com/office/officeart/2005/8/layout/hierarchy4"/>
    <dgm:cxn modelId="{12F97F74-6705-46F7-ACD2-3028BF303507}" type="presParOf" srcId="{F9C8BEF8-2F8A-40D1-B70B-2C27BAB52D71}" destId="{5B231E7C-C9CE-4D31-9241-705228C05701}" srcOrd="0" destOrd="0" presId="urn:microsoft.com/office/officeart/2005/8/layout/hierarchy4"/>
    <dgm:cxn modelId="{6AF8F1F8-1D0D-447B-B9D3-B574D9E2C0F5}" type="presParOf" srcId="{F9C8BEF8-2F8A-40D1-B70B-2C27BAB52D71}" destId="{3B7A4E93-6F13-4581-9AA2-C0BB229B88F8}" srcOrd="1" destOrd="0" presId="urn:microsoft.com/office/officeart/2005/8/layout/hierarchy4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C2EA0-970F-4B69-A83E-9C9159EDE5E9}">
      <dsp:nvSpPr>
        <dsp:cNvPr id="0" name=""/>
        <dsp:cNvSpPr/>
      </dsp:nvSpPr>
      <dsp:spPr>
        <a:xfrm>
          <a:off x="3547703" y="141106"/>
          <a:ext cx="5556593" cy="3358245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err="1" smtClean="0"/>
            <a:t>Методи</a:t>
          </a:r>
          <a:r>
            <a:rPr lang="ru-RU" sz="4000" b="1" kern="1200" dirty="0" smtClean="0"/>
            <a:t> </a:t>
          </a:r>
          <a:r>
            <a:rPr lang="ru-RU" sz="4000" b="1" kern="1200" dirty="0" err="1" smtClean="0"/>
            <a:t>селекції</a:t>
          </a:r>
          <a:r>
            <a:rPr lang="ru-RU" sz="4000" b="1" kern="1200" dirty="0" smtClean="0"/>
            <a:t> </a:t>
          </a:r>
          <a:r>
            <a:rPr lang="ru-RU" sz="4000" b="1" kern="1200" dirty="0" err="1" smtClean="0"/>
            <a:t>мікроорганізмів</a:t>
          </a:r>
          <a:endParaRPr lang="ru-RU" sz="4000" b="1" kern="1200" dirty="0"/>
        </a:p>
      </dsp:txBody>
      <dsp:txXfrm>
        <a:off x="3547703" y="141106"/>
        <a:ext cx="5556593" cy="3358245"/>
      </dsp:txXfrm>
    </dsp:sp>
    <dsp:sp modelId="{DFB6203D-F1F9-4943-BDC2-97B58C3201D4}">
      <dsp:nvSpPr>
        <dsp:cNvPr id="0" name=""/>
        <dsp:cNvSpPr/>
      </dsp:nvSpPr>
      <dsp:spPr>
        <a:xfrm>
          <a:off x="2991" y="3602690"/>
          <a:ext cx="2030137" cy="325487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Б</a:t>
          </a:r>
          <a:r>
            <a:rPr lang="ru-RU" sz="1800" b="1" kern="1200" dirty="0" err="1" smtClean="0"/>
            <a:t>і</a:t>
          </a:r>
          <a:r>
            <a:rPr lang="ru-RU" sz="1800" kern="1200" dirty="0" err="1" smtClean="0"/>
            <a:t>отехнолог</a:t>
          </a:r>
          <a:r>
            <a:rPr lang="ru-RU" sz="1800" b="1" kern="1200" dirty="0" err="1" smtClean="0"/>
            <a:t>і</a:t>
          </a:r>
          <a:r>
            <a:rPr lang="ru-RU" sz="1800" kern="1200" dirty="0" err="1" smtClean="0"/>
            <a:t>я</a:t>
          </a:r>
          <a:endParaRPr lang="ru-RU" sz="1800" kern="1200" dirty="0"/>
        </a:p>
      </dsp:txBody>
      <dsp:txXfrm>
        <a:off x="2991" y="3602690"/>
        <a:ext cx="2030137" cy="3254871"/>
      </dsp:txXfrm>
    </dsp:sp>
    <dsp:sp modelId="{4DB3C5F5-D469-472E-B6A0-C6D71D027E1C}">
      <dsp:nvSpPr>
        <dsp:cNvPr id="0" name=""/>
        <dsp:cNvSpPr/>
      </dsp:nvSpPr>
      <dsp:spPr>
        <a:xfrm>
          <a:off x="2033554" y="3602690"/>
          <a:ext cx="1606882" cy="325487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Генна</a:t>
          </a:r>
          <a:r>
            <a:rPr lang="ru-RU" sz="1800" kern="1200" dirty="0" smtClean="0"/>
            <a:t> </a:t>
          </a:r>
          <a:r>
            <a:rPr lang="ru-RU" sz="1800" b="1" kern="1200" dirty="0" err="1" smtClean="0"/>
            <a:t>і</a:t>
          </a:r>
          <a:r>
            <a:rPr lang="ru-RU" sz="1800" kern="1200" dirty="0" err="1" smtClean="0"/>
            <a:t>нженер</a:t>
          </a:r>
          <a:r>
            <a:rPr lang="ru-RU" sz="1800" b="1" kern="1200" dirty="0" err="1" smtClean="0"/>
            <a:t>і</a:t>
          </a:r>
          <a:r>
            <a:rPr lang="ru-RU" sz="1800" kern="1200" dirty="0" err="1" smtClean="0"/>
            <a:t>я</a:t>
          </a:r>
          <a:endParaRPr lang="ru-RU" sz="1800" kern="1200" dirty="0"/>
        </a:p>
      </dsp:txBody>
      <dsp:txXfrm>
        <a:off x="2033554" y="3602690"/>
        <a:ext cx="1606882" cy="3254871"/>
      </dsp:txXfrm>
    </dsp:sp>
    <dsp:sp modelId="{8935B381-2DE9-4C50-995D-354AB1568F64}">
      <dsp:nvSpPr>
        <dsp:cNvPr id="0" name=""/>
        <dsp:cNvSpPr/>
      </dsp:nvSpPr>
      <dsp:spPr>
        <a:xfrm>
          <a:off x="3643305" y="3603113"/>
          <a:ext cx="1894539" cy="325487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Штучний</a:t>
          </a:r>
          <a:r>
            <a:rPr lang="ru-RU" sz="1800" kern="1200" dirty="0" smtClean="0"/>
            <a:t> мутагенез</a:t>
          </a:r>
          <a:endParaRPr lang="ru-RU" sz="1800" kern="1200" dirty="0"/>
        </a:p>
      </dsp:txBody>
      <dsp:txXfrm>
        <a:off x="3643305" y="3603113"/>
        <a:ext cx="1894539" cy="3254871"/>
      </dsp:txXfrm>
    </dsp:sp>
    <dsp:sp modelId="{50E66659-F00B-4B8B-B9E3-6D62FAB0B562}">
      <dsp:nvSpPr>
        <dsp:cNvPr id="0" name=""/>
        <dsp:cNvSpPr/>
      </dsp:nvSpPr>
      <dsp:spPr>
        <a:xfrm>
          <a:off x="5572131" y="3603124"/>
          <a:ext cx="1772270" cy="325487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Клітинна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інженерія</a:t>
          </a:r>
          <a:endParaRPr lang="ru-RU" sz="1800" kern="1200" dirty="0"/>
        </a:p>
      </dsp:txBody>
      <dsp:txXfrm>
        <a:off x="5572131" y="3603124"/>
        <a:ext cx="1772270" cy="3254871"/>
      </dsp:txXfrm>
    </dsp:sp>
    <dsp:sp modelId="{5B231E7C-C9CE-4D31-9241-705228C05701}">
      <dsp:nvSpPr>
        <dsp:cNvPr id="0" name=""/>
        <dsp:cNvSpPr/>
      </dsp:nvSpPr>
      <dsp:spPr>
        <a:xfrm>
          <a:off x="7385460" y="3603124"/>
          <a:ext cx="1758539" cy="325487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Мікро-біологічний</a:t>
          </a:r>
          <a:r>
            <a:rPr lang="ru-RU" sz="1600" kern="1200" dirty="0" smtClean="0"/>
            <a:t> синтез</a:t>
          </a:r>
          <a:endParaRPr lang="ru-RU" sz="1600" kern="1200" dirty="0"/>
        </a:p>
      </dsp:txBody>
      <dsp:txXfrm>
        <a:off x="7385460" y="3603124"/>
        <a:ext cx="1758539" cy="3254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ECCA1-B2B8-4CA9-903B-1ECFBE843B32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9A4A-82C6-49B0-AD91-E0DC79A63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7ABE-85C4-43A3-B0C3-6CEF82878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77087-903D-4118-85BB-B7393318D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C5A675-2232-4D43-BCE1-A75B9F1A087A}" type="datetimeFigureOut">
              <a:rPr lang="ru-RU" smtClean="0"/>
              <a:pPr/>
              <a:t>04.11.2012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26F5C-B739-44D1-A00D-083CC3C4974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bio.info/page.php?id=42" TargetMode="External"/><Relationship Id="rId2" Type="http://schemas.openxmlformats.org/officeDocument/2006/relationships/hyperlink" Target="http://www.ibp-ran.ru/Products/Kaskad_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hportal.ru/" TargetMode="External"/><Relationship Id="rId4" Type="http://schemas.openxmlformats.org/officeDocument/2006/relationships/hyperlink" Target="http://box36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7" descr="i?id=3845551&amp;tov=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3412665"/>
            <a:ext cx="5096225" cy="3445335"/>
          </a:xfr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572560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Мікроорганізми - велика </a:t>
            </a:r>
            <a:r>
              <a:rPr lang="ru-RU" sz="2800" dirty="0" err="1" smtClean="0">
                <a:solidFill>
                  <a:schemeClr val="bg2"/>
                </a:solidFill>
              </a:rPr>
              <a:t>група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переважно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одноклітинних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живих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істот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видимих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тільки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під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мікроскопом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організованих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простіше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ніж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тварини</a:t>
            </a:r>
            <a:r>
              <a:rPr lang="ru-RU" sz="2800" dirty="0" smtClean="0">
                <a:solidFill>
                  <a:schemeClr val="bg2"/>
                </a:solidFill>
              </a:rPr>
              <a:t> та </a:t>
            </a:r>
            <a:r>
              <a:rPr lang="ru-RU" sz="2800" dirty="0" err="1" smtClean="0">
                <a:solidFill>
                  <a:schemeClr val="bg2"/>
                </a:solidFill>
              </a:rPr>
              <a:t>рослини</a:t>
            </a:r>
            <a:r>
              <a:rPr lang="ru-RU" sz="2800" dirty="0" smtClean="0">
                <a:solidFill>
                  <a:schemeClr val="bg2"/>
                </a:solidFill>
              </a:rPr>
              <a:t>.</a:t>
            </a:r>
            <a:endParaRPr lang="ru-RU" sz="2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/>
                </a:solidFill>
              </a:rPr>
              <a:t>            </a:t>
            </a:r>
            <a:r>
              <a:rPr lang="ru-RU" dirty="0" err="1" smtClean="0">
                <a:solidFill>
                  <a:schemeClr val="bg2"/>
                </a:solidFill>
              </a:rPr>
              <a:t>Біотехнологія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785926"/>
            <a:ext cx="5286412" cy="459583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Використання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живих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клітин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біологічних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процесів</a:t>
            </a:r>
            <a:r>
              <a:rPr lang="ru-RU" sz="2800" dirty="0" smtClean="0">
                <a:solidFill>
                  <a:schemeClr val="bg2"/>
                </a:solidFill>
              </a:rPr>
              <a:t> для </a:t>
            </a:r>
            <a:r>
              <a:rPr lang="ru-RU" sz="2800" dirty="0" err="1" smtClean="0">
                <a:solidFill>
                  <a:schemeClr val="bg2"/>
                </a:solidFill>
              </a:rPr>
              <a:t>отримання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речовин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необхідних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людині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називають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Біотехнологія</a:t>
            </a:r>
            <a:r>
              <a:rPr lang="ru-RU" sz="2800" dirty="0" smtClean="0">
                <a:solidFill>
                  <a:schemeClr val="bg2"/>
                </a:solidFill>
              </a:rPr>
              <a:t>.</a:t>
            </a:r>
          </a:p>
          <a:p>
            <a:pPr>
              <a:defRPr/>
            </a:pPr>
            <a:endParaRPr lang="ru-RU" sz="2800" dirty="0" smtClean="0">
              <a:solidFill>
                <a:schemeClr val="bg2"/>
              </a:solidFill>
            </a:endParaRPr>
          </a:p>
          <a:p>
            <a:pPr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Найчастіше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застосовується</a:t>
            </a:r>
            <a:r>
              <a:rPr lang="ru-RU" sz="2800" dirty="0" smtClean="0">
                <a:solidFill>
                  <a:schemeClr val="bg2"/>
                </a:solidFill>
              </a:rPr>
              <a:t> в </a:t>
            </a:r>
            <a:r>
              <a:rPr lang="ru-RU" sz="2800" dirty="0" err="1" smtClean="0">
                <a:solidFill>
                  <a:schemeClr val="bg2"/>
                </a:solidFill>
              </a:rPr>
              <a:t>медицині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харчовій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промисловості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також</a:t>
            </a:r>
            <a:r>
              <a:rPr lang="ru-RU" sz="2800" dirty="0" smtClean="0">
                <a:solidFill>
                  <a:schemeClr val="bg2"/>
                </a:solidFill>
              </a:rPr>
              <a:t> для </a:t>
            </a:r>
            <a:r>
              <a:rPr lang="ru-RU" sz="2800" dirty="0" err="1" smtClean="0">
                <a:solidFill>
                  <a:schemeClr val="bg2"/>
                </a:solidFill>
              </a:rPr>
              <a:t>вирішення</a:t>
            </a:r>
            <a:r>
              <a:rPr lang="ru-RU" sz="2800" dirty="0" smtClean="0">
                <a:solidFill>
                  <a:schemeClr val="bg2"/>
                </a:solidFill>
              </a:rPr>
              <a:t> проблем в </a:t>
            </a:r>
            <a:r>
              <a:rPr lang="ru-RU" sz="2800" dirty="0" err="1" smtClean="0">
                <a:solidFill>
                  <a:schemeClr val="bg2"/>
                </a:solidFill>
              </a:rPr>
              <a:t>галузі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енергетики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охорони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навколишнього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середовища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endParaRPr lang="ru-RU" sz="2800" dirty="0" smtClean="0">
              <a:solidFill>
                <a:schemeClr val="bg2"/>
              </a:solidFill>
            </a:endParaRP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   в </a:t>
            </a:r>
            <a:r>
              <a:rPr lang="ru-RU" sz="2800" dirty="0" err="1" smtClean="0">
                <a:solidFill>
                  <a:schemeClr val="bg2"/>
                </a:solidFill>
              </a:rPr>
              <a:t>наукових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дослідженнях</a:t>
            </a:r>
            <a:r>
              <a:rPr lang="ru-RU" sz="2800" dirty="0" smtClean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12292" name="Picture 8" descr="is?DgbA_KhYz_YcXZZmFQNBE-wiMhk8b0KRsOwvgddChR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46721" y="1785926"/>
            <a:ext cx="3597279" cy="3500462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636"/>
            <a:ext cx="8229600" cy="13843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Одним </a:t>
            </a:r>
            <a:r>
              <a:rPr lang="ru-RU" sz="2800" dirty="0" err="1" smtClean="0">
                <a:solidFill>
                  <a:schemeClr val="bg2"/>
                </a:solidFill>
              </a:rPr>
              <a:t>з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найбільш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поширених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видів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молочнокислих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бактерій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є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smtClean="0">
                <a:solidFill>
                  <a:schemeClr val="bg2"/>
                </a:solidFill>
              </a:rPr>
              <a:t>Streptococcus </a:t>
            </a:r>
            <a:r>
              <a:rPr lang="en-US" sz="2800" dirty="0" err="1" smtClean="0">
                <a:solidFill>
                  <a:schemeClr val="bg2"/>
                </a:solidFill>
              </a:rPr>
              <a:t>lactis</a:t>
            </a:r>
            <a:r>
              <a:rPr lang="en-US" sz="2800" dirty="0" smtClean="0">
                <a:solidFill>
                  <a:schemeClr val="bg2"/>
                </a:solidFill>
              </a:rPr>
              <a:t>. </a:t>
            </a:r>
            <a:r>
              <a:rPr lang="ru-RU" sz="2800" dirty="0" err="1" smtClean="0">
                <a:solidFill>
                  <a:schemeClr val="bg2"/>
                </a:solidFill>
              </a:rPr>
              <a:t>Це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рухома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паличка</a:t>
            </a:r>
            <a:r>
              <a:rPr lang="ru-RU" sz="2800" dirty="0" smtClean="0">
                <a:solidFill>
                  <a:schemeClr val="bg2"/>
                </a:solidFill>
              </a:rPr>
              <a:t>, не </a:t>
            </a:r>
            <a:r>
              <a:rPr lang="ru-RU" sz="2800" dirty="0" err="1" smtClean="0">
                <a:solidFill>
                  <a:schemeClr val="bg2"/>
                </a:solidFill>
              </a:rPr>
              <a:t>утворює</a:t>
            </a:r>
            <a:r>
              <a:rPr lang="ru-RU" sz="2800" dirty="0" smtClean="0">
                <a:solidFill>
                  <a:schemeClr val="bg2"/>
                </a:solidFill>
              </a:rPr>
              <a:t> спор, добре </a:t>
            </a:r>
            <a:r>
              <a:rPr lang="ru-RU" sz="2800" dirty="0" err="1" smtClean="0">
                <a:solidFill>
                  <a:schemeClr val="bg2"/>
                </a:solidFill>
              </a:rPr>
              <a:t>фарбується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аніліновими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барвниками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за </a:t>
            </a:r>
            <a:r>
              <a:rPr lang="ru-RU" sz="2800" dirty="0" err="1" smtClean="0">
                <a:solidFill>
                  <a:schemeClr val="bg2"/>
                </a:solidFill>
              </a:rPr>
              <a:t>Грамом</a:t>
            </a:r>
            <a:r>
              <a:rPr lang="ru-RU" sz="2800" dirty="0" smtClean="0">
                <a:solidFill>
                  <a:schemeClr val="bg2"/>
                </a:solidFill>
              </a:rPr>
              <a:t>, у молодому </a:t>
            </a:r>
            <a:r>
              <a:rPr lang="ru-RU" sz="2800" dirty="0" err="1" smtClean="0">
                <a:solidFill>
                  <a:schemeClr val="bg2"/>
                </a:solidFill>
              </a:rPr>
              <a:t>виді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має</a:t>
            </a:r>
            <a:r>
              <a:rPr lang="ru-RU" sz="2800" dirty="0" smtClean="0">
                <a:solidFill>
                  <a:schemeClr val="bg2"/>
                </a:solidFill>
              </a:rPr>
              <a:t> форму </a:t>
            </a:r>
            <a:r>
              <a:rPr lang="ru-RU" sz="2800" dirty="0" err="1" smtClean="0">
                <a:solidFill>
                  <a:schemeClr val="bg2"/>
                </a:solidFill>
              </a:rPr>
              <a:t>стрептокока</a:t>
            </a:r>
            <a:r>
              <a:rPr lang="ru-RU" sz="2800" dirty="0" smtClean="0">
                <a:solidFill>
                  <a:schemeClr val="bg2"/>
                </a:solidFill>
              </a:rPr>
              <a:t>.</a:t>
            </a:r>
            <a:endParaRPr lang="ru-RU" sz="2800" dirty="0">
              <a:solidFill>
                <a:schemeClr val="bg2"/>
              </a:solidFill>
            </a:endParaRPr>
          </a:p>
        </p:txBody>
      </p:sp>
      <p:pic>
        <p:nvPicPr>
          <p:cNvPr id="9" name="Picture 2" descr="C:\Documents and Settings\я\Рабочий стол\275px-Streptococ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928670"/>
            <a:ext cx="4714876" cy="3286148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57356" y="142852"/>
            <a:ext cx="6872278" cy="928694"/>
          </a:xfrm>
          <a:prstGeom prst="rect">
            <a:avLst/>
          </a:prstGeom>
          <a:noFill/>
          <a:ln>
            <a:noFill/>
          </a:ln>
        </p:spPr>
        <p:txBody>
          <a:bodyPr vert="horz" lIns="0" rIns="0" bIns="0" anchor="b">
            <a:noAutofit/>
          </a:bodyPr>
          <a:lstStyle/>
          <a:p>
            <a:pPr>
              <a:spcBef>
                <a:spcPct val="0"/>
              </a:spcBef>
            </a:pPr>
            <a:r>
              <a:rPr lang="ru-RU" sz="400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ru-RU" sz="4000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Молон</a:t>
            </a:r>
            <a:r>
              <a:rPr lang="en-US" sz="4000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sz="400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бактер</a:t>
            </a:r>
            <a:r>
              <a:rPr lang="en-US" sz="4000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sz="4000" b="1" dirty="0" err="1" smtClean="0">
                <a:solidFill>
                  <a:schemeClr val="bg2"/>
                </a:solidFill>
                <a:latin typeface="+mj-lt"/>
              </a:rPr>
              <a:t>ї</a:t>
            </a:r>
            <a:endParaRPr lang="ru-RU" sz="4000" dirty="0" smtClean="0">
              <a:solidFill>
                <a:schemeClr val="bg2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5105400" y="1785926"/>
            <a:ext cx="403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/>
                </a:solidFill>
              </a:rPr>
              <a:t>У </a:t>
            </a:r>
            <a:r>
              <a:rPr lang="ru-RU" sz="2400" dirty="0" err="1" smtClean="0">
                <a:solidFill>
                  <a:schemeClr val="bg2"/>
                </a:solidFill>
              </a:rPr>
              <a:t>природі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молочнокислі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бактерії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зустрічаються</a:t>
            </a:r>
            <a:r>
              <a:rPr lang="ru-RU" sz="2400" dirty="0" smtClean="0">
                <a:solidFill>
                  <a:schemeClr val="bg2"/>
                </a:solidFill>
              </a:rPr>
              <a:t> на </a:t>
            </a:r>
            <a:r>
              <a:rPr lang="ru-RU" sz="2400" dirty="0" err="1" smtClean="0">
                <a:solidFill>
                  <a:schemeClr val="bg2"/>
                </a:solidFill>
              </a:rPr>
              <a:t>поверхні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рослин</a:t>
            </a:r>
            <a:r>
              <a:rPr lang="ru-RU" sz="2400" dirty="0" smtClean="0">
                <a:solidFill>
                  <a:schemeClr val="bg2"/>
                </a:solidFill>
              </a:rPr>
              <a:t> (</a:t>
            </a:r>
            <a:r>
              <a:rPr lang="ru-RU" sz="2400" dirty="0" err="1" smtClean="0">
                <a:solidFill>
                  <a:schemeClr val="bg2"/>
                </a:solidFill>
              </a:rPr>
              <a:t>наприклад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на</a:t>
            </a:r>
            <a:r>
              <a:rPr lang="ru-RU" sz="2400" dirty="0" smtClean="0">
                <a:solidFill>
                  <a:schemeClr val="bg2"/>
                </a:solidFill>
              </a:rPr>
              <a:t> листках, фруктах, </a:t>
            </a:r>
            <a:r>
              <a:rPr lang="ru-RU" sz="2400" dirty="0" err="1" smtClean="0">
                <a:solidFill>
                  <a:schemeClr val="bg2"/>
                </a:solidFill>
              </a:rPr>
              <a:t>овочах</a:t>
            </a:r>
            <a:r>
              <a:rPr lang="ru-RU" sz="2400" dirty="0" smtClean="0">
                <a:solidFill>
                  <a:schemeClr val="bg2"/>
                </a:solidFill>
              </a:rPr>
              <a:t>, зернах), в </a:t>
            </a:r>
            <a:r>
              <a:rPr lang="ru-RU" sz="2400" dirty="0" err="1" smtClean="0">
                <a:solidFill>
                  <a:schemeClr val="bg2"/>
                </a:solidFill>
              </a:rPr>
              <a:t>молоці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зовнішніх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внутрішніх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епітеліальних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покривах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людини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тварин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птахів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риб</a:t>
            </a:r>
            <a:r>
              <a:rPr lang="ru-RU" sz="2400" dirty="0" smtClean="0">
                <a:solidFill>
                  <a:schemeClr val="bg2"/>
                </a:solidFill>
              </a:rPr>
              <a:t>.</a:t>
            </a:r>
            <a:endParaRPr lang="ru-RU" sz="2400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Documents and Settings\я\Рабочий стол\Widescreen__00463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85926"/>
            <a:ext cx="5072066" cy="47149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714884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bg2"/>
                </a:solidFill>
              </a:rPr>
              <a:t>Молочнокислі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бактерії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відіграють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вирішальну</a:t>
            </a:r>
            <a:r>
              <a:rPr lang="ru-RU" sz="2400" dirty="0" smtClean="0">
                <a:solidFill>
                  <a:schemeClr val="bg2"/>
                </a:solidFill>
              </a:rPr>
              <a:t> роль в </a:t>
            </a:r>
            <a:r>
              <a:rPr lang="ru-RU" sz="2400" dirty="0" err="1" smtClean="0">
                <a:solidFill>
                  <a:schemeClr val="bg2"/>
                </a:solidFill>
              </a:rPr>
              <a:t>технології</a:t>
            </a:r>
            <a:r>
              <a:rPr lang="ru-RU" sz="2400" dirty="0" smtClean="0">
                <a:solidFill>
                  <a:schemeClr val="bg2"/>
                </a:solidFill>
              </a:rPr>
              <a:t> молока, так як вони </a:t>
            </a:r>
            <a:r>
              <a:rPr lang="ru-RU" sz="2400" dirty="0" err="1" smtClean="0">
                <a:solidFill>
                  <a:schemeClr val="bg2"/>
                </a:solidFill>
              </a:rPr>
              <a:t>зброджують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молочний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цукор</a:t>
            </a:r>
            <a:r>
              <a:rPr lang="ru-RU" sz="2400" dirty="0" smtClean="0">
                <a:solidFill>
                  <a:schemeClr val="bg2"/>
                </a:solidFill>
              </a:rPr>
              <a:t> до </a:t>
            </a:r>
            <a:r>
              <a:rPr lang="ru-RU" sz="2400" dirty="0" err="1" smtClean="0">
                <a:solidFill>
                  <a:schemeClr val="bg2"/>
                </a:solidFill>
              </a:rPr>
              <a:t>молочної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кислоти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що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призводить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до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зниження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рН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потім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до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згортання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казеїну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до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придушення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чутливих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до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кислоти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мікробів</a:t>
            </a:r>
            <a:r>
              <a:rPr lang="ru-RU" sz="2400" dirty="0" smtClean="0">
                <a:solidFill>
                  <a:schemeClr val="bg2"/>
                </a:solidFill>
              </a:rPr>
              <a:t>.</a:t>
            </a:r>
            <a:endParaRPr lang="ru-RU" sz="2400" dirty="0">
              <a:solidFill>
                <a:schemeClr val="bg2"/>
              </a:solidFill>
            </a:endParaRPr>
          </a:p>
        </p:txBody>
      </p:sp>
      <p:pic>
        <p:nvPicPr>
          <p:cNvPr id="6" name="Picture 7" descr="C:\Documents and Settings\я\Рабочий стол\bakterii_48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714356"/>
            <a:ext cx="6286544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473700"/>
            <a:ext cx="8229600" cy="138430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bg2"/>
                </a:solidFill>
              </a:rPr>
              <a:t>Ще</a:t>
            </a:r>
            <a:r>
              <a:rPr lang="ru-RU" sz="2800" dirty="0" smtClean="0">
                <a:solidFill>
                  <a:schemeClr val="bg2"/>
                </a:solidFill>
              </a:rPr>
              <a:t> 15 </a:t>
            </a:r>
            <a:r>
              <a:rPr lang="ru-RU" sz="2800" dirty="0" err="1" smtClean="0">
                <a:solidFill>
                  <a:schemeClr val="bg2"/>
                </a:solidFill>
              </a:rPr>
              <a:t>років</a:t>
            </a:r>
            <a:r>
              <a:rPr lang="ru-RU" sz="2800" dirty="0" smtClean="0">
                <a:solidFill>
                  <a:schemeClr val="bg2"/>
                </a:solidFill>
              </a:rPr>
              <a:t> тому про </a:t>
            </a:r>
            <a:r>
              <a:rPr lang="ru-RU" sz="2800" dirty="0" err="1" smtClean="0">
                <a:solidFill>
                  <a:schemeClr val="bg2"/>
                </a:solidFill>
              </a:rPr>
              <a:t>генетично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модифіковані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організми</a:t>
            </a:r>
            <a:r>
              <a:rPr lang="ru-RU" sz="2800" dirty="0" smtClean="0">
                <a:solidFill>
                  <a:schemeClr val="bg2"/>
                </a:solidFill>
              </a:rPr>
              <a:t> (ГМО) мало </a:t>
            </a:r>
            <a:r>
              <a:rPr lang="ru-RU" sz="2800" dirty="0" err="1" smtClean="0">
                <a:solidFill>
                  <a:schemeClr val="bg2"/>
                </a:solidFill>
              </a:rPr>
              <a:t>хто</a:t>
            </a:r>
            <a:r>
              <a:rPr lang="ru-RU" sz="2800" dirty="0" smtClean="0">
                <a:solidFill>
                  <a:schemeClr val="bg2"/>
                </a:solidFill>
              </a:rPr>
              <a:t> знав, </a:t>
            </a:r>
            <a:r>
              <a:rPr lang="ru-RU" sz="2800" dirty="0" err="1" smtClean="0">
                <a:solidFill>
                  <a:schemeClr val="bg2"/>
                </a:solidFill>
              </a:rPr>
              <a:t>сьогодні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продукти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генної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інженерії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можна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зустріти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повселюдно</a:t>
            </a:r>
            <a:r>
              <a:rPr lang="ru-RU" sz="2800" dirty="0" smtClean="0">
                <a:solidFill>
                  <a:schemeClr val="bg2"/>
                </a:solidFill>
              </a:rPr>
              <a:t>. </a:t>
            </a:r>
            <a:r>
              <a:rPr lang="ru-RU" sz="2800" dirty="0" err="1" smtClean="0">
                <a:solidFill>
                  <a:schemeClr val="bg2"/>
                </a:solidFill>
              </a:rPr>
              <a:t>Сучасне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життя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людства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є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неможливим</a:t>
            </a:r>
            <a:r>
              <a:rPr lang="ru-RU" sz="2800" dirty="0" smtClean="0">
                <a:solidFill>
                  <a:schemeClr val="bg2"/>
                </a:solidFill>
              </a:rPr>
              <a:t> без </a:t>
            </a:r>
            <a:r>
              <a:rPr lang="ru-RU" sz="2800" dirty="0" err="1" smtClean="0">
                <a:solidFill>
                  <a:schemeClr val="bg2"/>
                </a:solidFill>
              </a:rPr>
              <a:t>досягнень</a:t>
            </a:r>
            <a:r>
              <a:rPr lang="ru-RU" sz="2800" dirty="0" smtClean="0">
                <a:solidFill>
                  <a:schemeClr val="bg2"/>
                </a:solidFill>
              </a:rPr>
              <a:t> у </a:t>
            </a:r>
            <a:r>
              <a:rPr lang="ru-RU" sz="2800" dirty="0" err="1" smtClean="0">
                <a:solidFill>
                  <a:schemeClr val="bg2"/>
                </a:solidFill>
              </a:rPr>
              <a:t>цій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галузі</a:t>
            </a:r>
            <a:r>
              <a:rPr lang="ru-RU" sz="2800" dirty="0" smtClean="0">
                <a:solidFill>
                  <a:schemeClr val="bg2"/>
                </a:solidFill>
              </a:rPr>
              <a:t> науки.</a:t>
            </a:r>
            <a:endParaRPr lang="ru-RU" sz="2800" dirty="0">
              <a:solidFill>
                <a:schemeClr val="bg2"/>
              </a:solidFill>
            </a:endParaRPr>
          </a:p>
        </p:txBody>
      </p:sp>
      <p:pic>
        <p:nvPicPr>
          <p:cNvPr id="6" name="Picture 3" descr="C:\Documents and Settings\я\Рабочий стол\pic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0"/>
            <a:ext cx="4586290" cy="4500570"/>
          </a:xfrm>
          <a:prstGeom prst="rect">
            <a:avLst/>
          </a:prstGeom>
          <a:noFill/>
        </p:spPr>
      </p:pic>
      <p:pic>
        <p:nvPicPr>
          <p:cNvPr id="7" name="Picture 5" descr="C:\Documents and Settings\я\Рабочий стол\arbuz_10589_148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965624" cy="45005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5992"/>
            <a:ext cx="9144000" cy="1428760"/>
          </a:xfrm>
        </p:spPr>
        <p:txBody>
          <a:bodyPr>
            <a:normAutofit fontScale="90000"/>
          </a:bodyPr>
          <a:lstStyle/>
          <a:p>
            <a:r>
              <a:rPr lang="ru-RU" sz="2700" dirty="0" err="1" smtClean="0">
                <a:solidFill>
                  <a:schemeClr val="bg2"/>
                </a:solidFill>
              </a:rPr>
              <a:t>Генетично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модифікований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організм</a:t>
            </a:r>
            <a:r>
              <a:rPr lang="ru-RU" sz="2700" dirty="0" smtClean="0">
                <a:solidFill>
                  <a:schemeClr val="bg2"/>
                </a:solidFill>
              </a:rPr>
              <a:t> (ГМО) - </a:t>
            </a:r>
            <a:r>
              <a:rPr lang="ru-RU" sz="2700" dirty="0" err="1" smtClean="0">
                <a:solidFill>
                  <a:schemeClr val="bg2"/>
                </a:solidFill>
              </a:rPr>
              <a:t>живий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організм</a:t>
            </a:r>
            <a:r>
              <a:rPr lang="ru-RU" sz="2700" dirty="0" smtClean="0">
                <a:solidFill>
                  <a:schemeClr val="bg2"/>
                </a:solidFill>
              </a:rPr>
              <a:t>,</a:t>
            </a:r>
            <a:br>
              <a:rPr lang="ru-RU" sz="2700" dirty="0" smtClean="0">
                <a:solidFill>
                  <a:schemeClr val="bg2"/>
                </a:solidFill>
              </a:rPr>
            </a:br>
            <a:r>
              <a:rPr lang="ru-RU" sz="2700" dirty="0" smtClean="0">
                <a:solidFill>
                  <a:schemeClr val="bg2"/>
                </a:solidFill>
              </a:rPr>
              <a:t>                                                                                     генотип </a:t>
            </a:r>
            <a:r>
              <a:rPr lang="ru-RU" sz="2700" dirty="0" err="1" smtClean="0">
                <a:solidFill>
                  <a:schemeClr val="bg2"/>
                </a:solidFill>
              </a:rPr>
              <a:t>якого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був</a:t>
            </a:r>
            <a:r>
              <a:rPr lang="ru-RU" sz="2700" dirty="0" smtClean="0">
                <a:solidFill>
                  <a:schemeClr val="bg2"/>
                </a:solidFill>
              </a:rPr>
              <a:t>  </a:t>
            </a:r>
            <a:br>
              <a:rPr lang="ru-RU" sz="2700" dirty="0" smtClean="0">
                <a:solidFill>
                  <a:schemeClr val="bg2"/>
                </a:solidFill>
              </a:rPr>
            </a:br>
            <a:r>
              <a:rPr lang="ru-RU" sz="2700" dirty="0" smtClean="0">
                <a:solidFill>
                  <a:schemeClr val="bg2"/>
                </a:solidFill>
              </a:rPr>
              <a:t>                                                                                     штучно </a:t>
            </a:r>
            <a:r>
              <a:rPr lang="ru-RU" sz="2700" dirty="0" err="1" smtClean="0">
                <a:solidFill>
                  <a:schemeClr val="bg2"/>
                </a:solidFill>
              </a:rPr>
              <a:t>змінений</a:t>
            </a:r>
            <a:r>
              <a:rPr lang="ru-RU" sz="2700" dirty="0" smtClean="0">
                <a:solidFill>
                  <a:schemeClr val="bg2"/>
                </a:solidFill>
              </a:rPr>
              <a:t> за </a:t>
            </a:r>
            <a:br>
              <a:rPr lang="ru-RU" sz="2700" dirty="0" smtClean="0">
                <a:solidFill>
                  <a:schemeClr val="bg2"/>
                </a:solidFill>
              </a:rPr>
            </a:br>
            <a:r>
              <a:rPr lang="ru-RU" sz="2700" dirty="0" smtClean="0">
                <a:solidFill>
                  <a:schemeClr val="bg2"/>
                </a:solidFill>
              </a:rPr>
              <a:t>                                                                                     </a:t>
            </a:r>
            <a:r>
              <a:rPr lang="ru-RU" sz="2700" dirty="0" err="1" smtClean="0">
                <a:solidFill>
                  <a:schemeClr val="bg2"/>
                </a:solidFill>
              </a:rPr>
              <a:t>допомогою</a:t>
            </a:r>
            <a:r>
              <a:rPr lang="ru-RU" sz="2700" dirty="0" smtClean="0">
                <a:solidFill>
                  <a:schemeClr val="bg2"/>
                </a:solidFill>
              </a:rPr>
              <a:t>   </a:t>
            </a:r>
            <a:r>
              <a:rPr lang="ru-RU" sz="2700" dirty="0" err="1" smtClean="0">
                <a:solidFill>
                  <a:schemeClr val="bg2"/>
                </a:solidFill>
              </a:rPr>
              <a:t>методів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br>
              <a:rPr lang="ru-RU" sz="2700" dirty="0" smtClean="0">
                <a:solidFill>
                  <a:schemeClr val="bg2"/>
                </a:solidFill>
              </a:rPr>
            </a:br>
            <a:r>
              <a:rPr lang="ru-RU" sz="2700" dirty="0" smtClean="0">
                <a:solidFill>
                  <a:schemeClr val="bg2"/>
                </a:solidFill>
              </a:rPr>
              <a:t>                                                                                     </a:t>
            </a:r>
            <a:r>
              <a:rPr lang="ru-RU" sz="2700" dirty="0" err="1" smtClean="0">
                <a:solidFill>
                  <a:schemeClr val="bg2"/>
                </a:solidFill>
              </a:rPr>
              <a:t>генної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інженерії</a:t>
            </a:r>
            <a:r>
              <a:rPr lang="ru-RU" sz="2700" dirty="0" smtClean="0">
                <a:solidFill>
                  <a:schemeClr val="bg2"/>
                </a:solidFill>
              </a:rPr>
              <a:t>. </a:t>
            </a:r>
            <a:br>
              <a:rPr lang="ru-RU" sz="2700" dirty="0" smtClean="0">
                <a:solidFill>
                  <a:schemeClr val="bg2"/>
                </a:solidFill>
              </a:rPr>
            </a:br>
            <a:r>
              <a:rPr lang="ru-RU" sz="2700" dirty="0" smtClean="0">
                <a:solidFill>
                  <a:schemeClr val="bg2"/>
                </a:solidFill>
              </a:rPr>
              <a:t>                                                                                     Так</a:t>
            </a:r>
            <a:r>
              <a:rPr lang="en-US" sz="2700" dirty="0" err="1" smtClean="0">
                <a:solidFill>
                  <a:schemeClr val="bg2"/>
                </a:solidFill>
              </a:rPr>
              <a:t>i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зміни</a:t>
            </a:r>
            <a:r>
              <a:rPr lang="ru-RU" sz="2700" dirty="0" smtClean="0">
                <a:solidFill>
                  <a:schemeClr val="bg2"/>
                </a:solidFill>
              </a:rPr>
              <a:t>, як правило, </a:t>
            </a:r>
            <a:r>
              <a:rPr lang="en-US" sz="2700" dirty="0" smtClean="0">
                <a:solidFill>
                  <a:schemeClr val="bg2"/>
                </a:solidFill>
              </a:rPr>
              <a:t/>
            </a:r>
            <a:br>
              <a:rPr lang="en-US" sz="2700" dirty="0" smtClean="0">
                <a:solidFill>
                  <a:schemeClr val="bg2"/>
                </a:solidFill>
              </a:rPr>
            </a:br>
            <a:r>
              <a:rPr lang="en-US" sz="2700" dirty="0" smtClean="0">
                <a:solidFill>
                  <a:schemeClr val="bg2"/>
                </a:solidFill>
              </a:rPr>
              <a:t>                                                                                     </a:t>
            </a:r>
            <a:r>
              <a:rPr lang="ru-RU" sz="2700" dirty="0" err="1" smtClean="0">
                <a:solidFill>
                  <a:schemeClr val="bg2"/>
                </a:solidFill>
              </a:rPr>
              <a:t>проводяться</a:t>
            </a:r>
            <a:r>
              <a:rPr lang="ru-RU" sz="2700" dirty="0" smtClean="0">
                <a:solidFill>
                  <a:schemeClr val="bg2"/>
                </a:solidFill>
              </a:rPr>
              <a:t> в </a:t>
            </a:r>
            <a:r>
              <a:rPr lang="ru-RU" sz="2700" dirty="0" err="1" smtClean="0">
                <a:solidFill>
                  <a:schemeClr val="bg2"/>
                </a:solidFill>
              </a:rPr>
              <a:t>наукових</a:t>
            </a:r>
            <a:r>
              <a:rPr lang="en-US" sz="2700" dirty="0" smtClean="0">
                <a:solidFill>
                  <a:schemeClr val="bg2"/>
                </a:solidFill>
              </a:rPr>
              <a:t/>
            </a:r>
            <a:br>
              <a:rPr lang="en-US" sz="2700" dirty="0" smtClean="0">
                <a:solidFill>
                  <a:schemeClr val="bg2"/>
                </a:solidFill>
              </a:rPr>
            </a:b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en-US" sz="2700" dirty="0" smtClean="0">
                <a:solidFill>
                  <a:schemeClr val="bg2"/>
                </a:solidFill>
              </a:rPr>
              <a:t>                                                                                    </a:t>
            </a:r>
            <a:r>
              <a:rPr lang="ru-RU" sz="2700" dirty="0" err="1" smtClean="0">
                <a:solidFill>
                  <a:schemeClr val="bg2"/>
                </a:solidFill>
              </a:rPr>
              <a:t>чи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господарських</a:t>
            </a:r>
            <a:r>
              <a:rPr lang="ru-RU" sz="2700" dirty="0" smtClean="0">
                <a:solidFill>
                  <a:schemeClr val="bg2"/>
                </a:solidFill>
              </a:rPr>
              <a:t> </a:t>
            </a:r>
            <a:r>
              <a:rPr lang="ru-RU" sz="2700" dirty="0" err="1" smtClean="0">
                <a:solidFill>
                  <a:schemeClr val="bg2"/>
                </a:solidFill>
              </a:rPr>
              <a:t>цілях</a:t>
            </a:r>
            <a:r>
              <a:rPr lang="ru-RU" sz="2700" dirty="0" smtClean="0">
                <a:solidFill>
                  <a:schemeClr val="bg2"/>
                </a:solidFill>
              </a:rPr>
              <a:t>. </a:t>
            </a:r>
            <a:r>
              <a:rPr lang="ru-RU" sz="2000" dirty="0" smtClean="0">
                <a:solidFill>
                  <a:schemeClr val="bg2"/>
                </a:solidFill>
              </a:rPr>
              <a:t/>
            </a:r>
            <a:br>
              <a:rPr lang="ru-RU" sz="2000" dirty="0" smtClean="0">
                <a:solidFill>
                  <a:schemeClr val="bg2"/>
                </a:solidFill>
              </a:rPr>
            </a:b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10" name="Текст 2"/>
          <p:cNvSpPr>
            <a:spLocks noGrp="1"/>
          </p:cNvSpPr>
          <p:nvPr>
            <p:ph type="body" sz="half" idx="1"/>
          </p:nvPr>
        </p:nvSpPr>
        <p:spPr>
          <a:xfrm>
            <a:off x="142844" y="5715016"/>
            <a:ext cx="9001156" cy="114298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bg2"/>
                </a:solidFill>
              </a:rPr>
              <a:t>Основним</a:t>
            </a:r>
            <a:r>
              <a:rPr lang="ru-RU" dirty="0" smtClean="0">
                <a:solidFill>
                  <a:schemeClr val="bg2"/>
                </a:solidFill>
              </a:rPr>
              <a:t> видом </a:t>
            </a:r>
            <a:r>
              <a:rPr lang="ru-RU" dirty="0" err="1" smtClean="0">
                <a:solidFill>
                  <a:schemeClr val="bg2"/>
                </a:solidFill>
              </a:rPr>
              <a:t>генетичної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модифікації</a:t>
            </a:r>
            <a:r>
              <a:rPr lang="ru-RU" dirty="0" smtClean="0">
                <a:solidFill>
                  <a:schemeClr val="bg2"/>
                </a:solidFill>
              </a:rPr>
              <a:t> зараз  </a:t>
            </a:r>
            <a:r>
              <a:rPr lang="ru-RU" dirty="0" err="1" smtClean="0">
                <a:solidFill>
                  <a:schemeClr val="bg2"/>
                </a:solidFill>
              </a:rPr>
              <a:t>є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використання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трансгенів</a:t>
            </a:r>
            <a:r>
              <a:rPr lang="ru-RU" dirty="0" smtClean="0">
                <a:solidFill>
                  <a:schemeClr val="bg2"/>
                </a:solidFill>
              </a:rPr>
              <a:t> для </a:t>
            </a:r>
            <a:r>
              <a:rPr lang="ru-RU" dirty="0" err="1" smtClean="0">
                <a:solidFill>
                  <a:schemeClr val="bg2"/>
                </a:solidFill>
              </a:rPr>
              <a:t>створення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трансгенних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організмів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  <a:endParaRPr lang="ru-RU" sz="2000" dirty="0"/>
          </a:p>
        </p:txBody>
      </p:sp>
      <p:pic>
        <p:nvPicPr>
          <p:cNvPr id="5" name="Picture 4" descr="C:\Documents and Settings\я\Рабочий стол\gm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5500694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2143140"/>
          </a:xfrm>
        </p:spPr>
        <p:txBody>
          <a:bodyPr>
            <a:normAutofit/>
          </a:bodyPr>
          <a:lstStyle/>
          <a:p>
            <a:pPr lvl="0"/>
            <a:r>
              <a:rPr lang="ru-RU" sz="2400" dirty="0" err="1" smtClean="0">
                <a:solidFill>
                  <a:schemeClr val="bg2"/>
                </a:solidFill>
              </a:rPr>
              <a:t>Вакцини</a:t>
            </a:r>
            <a:r>
              <a:rPr lang="ru-RU" sz="2400" dirty="0" smtClean="0">
                <a:solidFill>
                  <a:schemeClr val="bg2"/>
                </a:solidFill>
              </a:rPr>
              <a:t> (лат. </a:t>
            </a:r>
            <a:r>
              <a:rPr lang="en-US" sz="2400" dirty="0" err="1" smtClean="0">
                <a:solidFill>
                  <a:schemeClr val="bg2"/>
                </a:solidFill>
              </a:rPr>
              <a:t>vaccinus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коров'ячий</a:t>
            </a:r>
            <a:r>
              <a:rPr lang="ru-RU" sz="2400" dirty="0" smtClean="0">
                <a:solidFill>
                  <a:schemeClr val="bg2"/>
                </a:solidFill>
              </a:rPr>
              <a:t>) - </a:t>
            </a:r>
            <a:r>
              <a:rPr lang="ru-RU" sz="2400" dirty="0" err="1" smtClean="0">
                <a:solidFill>
                  <a:schemeClr val="bg2"/>
                </a:solidFill>
              </a:rPr>
              <a:t>препарати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одержані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з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мікроорганізмів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або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продуктів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їхньої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життєдіяльності</a:t>
            </a:r>
            <a:r>
              <a:rPr lang="ru-RU" sz="2400" dirty="0" smtClean="0">
                <a:solidFill>
                  <a:schemeClr val="bg2"/>
                </a:solidFill>
              </a:rPr>
              <a:t>; </a:t>
            </a:r>
            <a:r>
              <a:rPr lang="ru-RU" sz="2400" dirty="0" err="1" smtClean="0">
                <a:solidFill>
                  <a:schemeClr val="bg2"/>
                </a:solidFill>
              </a:rPr>
              <a:t>застосовуються</a:t>
            </a:r>
            <a:r>
              <a:rPr lang="ru-RU" sz="2400" dirty="0" smtClean="0">
                <a:solidFill>
                  <a:schemeClr val="bg2"/>
                </a:solidFill>
              </a:rPr>
              <a:t> для </a:t>
            </a:r>
            <a:r>
              <a:rPr lang="ru-RU" sz="2400" dirty="0" err="1" smtClean="0">
                <a:solidFill>
                  <a:schemeClr val="bg2"/>
                </a:solidFill>
              </a:rPr>
              <a:t>активної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імунізації</a:t>
            </a:r>
            <a:r>
              <a:rPr lang="ru-RU" sz="2400" dirty="0" smtClean="0">
                <a:solidFill>
                  <a:schemeClr val="bg2"/>
                </a:solidFill>
              </a:rPr>
              <a:t> людей </a:t>
            </a:r>
            <a:r>
              <a:rPr lang="ru-RU" sz="2400" dirty="0" err="1" smtClean="0">
                <a:solidFill>
                  <a:schemeClr val="bg2"/>
                </a:solidFill>
              </a:rPr>
              <a:t>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тварин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з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профілактичною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і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лікувальною</a:t>
            </a:r>
            <a:r>
              <a:rPr lang="ru-RU" sz="2400" dirty="0" smtClean="0">
                <a:solidFill>
                  <a:schemeClr val="bg2"/>
                </a:solidFill>
              </a:rPr>
              <a:t> метою. </a:t>
            </a:r>
            <a:r>
              <a:rPr lang="en-US" sz="2400" dirty="0" smtClean="0">
                <a:solidFill>
                  <a:schemeClr val="bg2"/>
                </a:solidFill>
              </a:rPr>
              <a:t/>
            </a:r>
            <a:br>
              <a:rPr lang="en-US" sz="2400" dirty="0" smtClean="0">
                <a:solidFill>
                  <a:schemeClr val="bg2"/>
                </a:solidFill>
              </a:rPr>
            </a:br>
            <a:endParaRPr lang="ru-RU" sz="2400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14282" y="4786322"/>
            <a:ext cx="8534400" cy="192882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Основним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діючим</a:t>
            </a:r>
            <a:r>
              <a:rPr lang="ru-RU" sz="2500" dirty="0" smtClean="0">
                <a:solidFill>
                  <a:schemeClr val="bg2"/>
                </a:solidFill>
              </a:rPr>
              <a:t> початком </a:t>
            </a:r>
            <a:r>
              <a:rPr lang="ru-RU" sz="2500" dirty="0" err="1" smtClean="0">
                <a:solidFill>
                  <a:schemeClr val="bg2"/>
                </a:solidFill>
              </a:rPr>
              <a:t>кожної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вакцини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є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іммуноген</a:t>
            </a:r>
            <a:r>
              <a:rPr lang="ru-RU" sz="2500" dirty="0" smtClean="0">
                <a:solidFill>
                  <a:schemeClr val="bg2"/>
                </a:solidFill>
              </a:rPr>
              <a:t>, </a:t>
            </a:r>
            <a:r>
              <a:rPr lang="ru-RU" sz="2500" dirty="0" err="1" smtClean="0">
                <a:solidFill>
                  <a:schemeClr val="bg2"/>
                </a:solidFill>
              </a:rPr>
              <a:t>тобто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корпускулярна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чи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розчинена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субстанція</a:t>
            </a:r>
            <a:r>
              <a:rPr lang="ru-RU" sz="2500" dirty="0" smtClean="0">
                <a:solidFill>
                  <a:schemeClr val="bg2"/>
                </a:solidFill>
              </a:rPr>
              <a:t>, </a:t>
            </a:r>
            <a:r>
              <a:rPr lang="ru-RU" sz="2500" dirty="0" err="1" smtClean="0">
                <a:solidFill>
                  <a:schemeClr val="bg2"/>
                </a:solidFill>
              </a:rPr>
              <a:t>що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несе</a:t>
            </a:r>
            <a:r>
              <a:rPr lang="ru-RU" sz="2500" dirty="0" smtClean="0">
                <a:solidFill>
                  <a:schemeClr val="bg2"/>
                </a:solidFill>
              </a:rPr>
              <a:t> на </a:t>
            </a:r>
            <a:r>
              <a:rPr lang="ru-RU" sz="2500" dirty="0" err="1" smtClean="0">
                <a:solidFill>
                  <a:schemeClr val="bg2"/>
                </a:solidFill>
              </a:rPr>
              <a:t>собі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хімічні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структури</a:t>
            </a:r>
            <a:r>
              <a:rPr lang="ru-RU" sz="2500" dirty="0" smtClean="0">
                <a:solidFill>
                  <a:schemeClr val="bg2"/>
                </a:solidFill>
              </a:rPr>
              <a:t>, </a:t>
            </a:r>
            <a:r>
              <a:rPr lang="ru-RU" sz="2500" dirty="0" err="1" smtClean="0">
                <a:solidFill>
                  <a:schemeClr val="bg2"/>
                </a:solidFill>
              </a:rPr>
              <a:t>аналогічні</a:t>
            </a:r>
            <a:r>
              <a:rPr lang="ru-RU" sz="2500" dirty="0" smtClean="0">
                <a:solidFill>
                  <a:schemeClr val="bg2"/>
                </a:solidFill>
              </a:rPr>
              <a:t> компонентам </a:t>
            </a:r>
            <a:r>
              <a:rPr lang="ru-RU" sz="2500" dirty="0" err="1" smtClean="0">
                <a:solidFill>
                  <a:schemeClr val="bg2"/>
                </a:solidFill>
              </a:rPr>
              <a:t>збудника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захворювання</a:t>
            </a:r>
            <a:r>
              <a:rPr lang="ru-RU" sz="2500" dirty="0" smtClean="0">
                <a:solidFill>
                  <a:schemeClr val="bg2"/>
                </a:solidFill>
              </a:rPr>
              <a:t>, </a:t>
            </a:r>
            <a:r>
              <a:rPr lang="ru-RU" sz="2500" dirty="0" err="1" smtClean="0">
                <a:solidFill>
                  <a:schemeClr val="bg2"/>
                </a:solidFill>
              </a:rPr>
              <a:t>відповідальним</a:t>
            </a:r>
            <a:r>
              <a:rPr lang="ru-RU" sz="2500" dirty="0" smtClean="0">
                <a:solidFill>
                  <a:schemeClr val="bg2"/>
                </a:solidFill>
              </a:rPr>
              <a:t> за </a:t>
            </a:r>
            <a:r>
              <a:rPr lang="ru-RU" sz="2500" dirty="0" err="1" smtClean="0">
                <a:solidFill>
                  <a:schemeClr val="bg2"/>
                </a:solidFill>
              </a:rPr>
              <a:t>вироблення</a:t>
            </a:r>
            <a:r>
              <a:rPr lang="ru-RU" sz="2500" dirty="0" smtClean="0">
                <a:solidFill>
                  <a:schemeClr val="bg2"/>
                </a:solidFill>
              </a:rPr>
              <a:t> </a:t>
            </a:r>
            <a:r>
              <a:rPr lang="ru-RU" sz="2500" dirty="0" err="1" smtClean="0">
                <a:solidFill>
                  <a:schemeClr val="bg2"/>
                </a:solidFill>
              </a:rPr>
              <a:t>імунітету</a:t>
            </a:r>
            <a:r>
              <a:rPr lang="ru-RU" sz="2500" dirty="0" smtClean="0">
                <a:solidFill>
                  <a:schemeClr val="bg2"/>
                </a:solidFill>
              </a:rPr>
              <a:t>.</a:t>
            </a:r>
            <a:endParaRPr kumimoji="0" lang="ru-RU" sz="25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C:\Documents and Settings\я\Рабочий стол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214554"/>
            <a:ext cx="6858048" cy="2865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8423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2"/>
                </a:solidFill>
              </a:rPr>
              <a:t>          </a:t>
            </a:r>
            <a:r>
              <a:rPr lang="ru-RU" sz="6000" dirty="0" err="1" smtClean="0">
                <a:solidFill>
                  <a:schemeClr val="bg2"/>
                </a:solidFill>
              </a:rPr>
              <a:t>Види</a:t>
            </a:r>
            <a:r>
              <a:rPr lang="ru-RU" sz="6000" dirty="0" smtClean="0">
                <a:solidFill>
                  <a:schemeClr val="bg2"/>
                </a:solidFill>
              </a:rPr>
              <a:t> вакцин</a:t>
            </a:r>
            <a:endParaRPr lang="ru-RU" sz="6000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"/>
          </p:nvPr>
        </p:nvSpPr>
        <p:spPr>
          <a:xfrm>
            <a:off x="0" y="3786190"/>
            <a:ext cx="9001156" cy="307181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err="1" smtClean="0">
                <a:solidFill>
                  <a:schemeClr val="bg2"/>
                </a:solidFill>
              </a:rPr>
              <a:t>Залежно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від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природи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іммуногена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вакцини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розділяються</a:t>
            </a:r>
            <a:r>
              <a:rPr lang="ru-RU" sz="2800" dirty="0" smtClean="0">
                <a:solidFill>
                  <a:schemeClr val="bg2"/>
                </a:solidFill>
              </a:rPr>
              <a:t> на:</a:t>
            </a:r>
          </a:p>
          <a:p>
            <a:r>
              <a:rPr lang="ru-RU" sz="2800" dirty="0" err="1" smtClean="0">
                <a:solidFill>
                  <a:schemeClr val="bg2"/>
                </a:solidFill>
              </a:rPr>
              <a:t>Цельномікробние</a:t>
            </a:r>
            <a:endParaRPr lang="ru-RU" sz="2800" dirty="0" smtClean="0">
              <a:solidFill>
                <a:schemeClr val="bg2"/>
              </a:solidFill>
            </a:endParaRPr>
          </a:p>
          <a:p>
            <a:r>
              <a:rPr lang="ru-RU" sz="2800" dirty="0" err="1" smtClean="0">
                <a:solidFill>
                  <a:schemeClr val="bg2"/>
                </a:solidFill>
              </a:rPr>
              <a:t>Субмікробні</a:t>
            </a:r>
            <a:endParaRPr lang="ru-RU" sz="2800" dirty="0" smtClean="0">
              <a:solidFill>
                <a:schemeClr val="bg2"/>
              </a:solidFill>
            </a:endParaRPr>
          </a:p>
          <a:p>
            <a:r>
              <a:rPr lang="ru-RU" sz="2800" dirty="0" err="1" smtClean="0">
                <a:solidFill>
                  <a:schemeClr val="bg2"/>
                </a:solidFill>
              </a:rPr>
              <a:t>Генно-інженерні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вакцини</a:t>
            </a:r>
            <a:endParaRPr lang="ru-RU" sz="2800" dirty="0" smtClean="0">
              <a:solidFill>
                <a:schemeClr val="bg2"/>
              </a:solidFill>
            </a:endParaRPr>
          </a:p>
          <a:p>
            <a:r>
              <a:rPr lang="ru-RU" sz="2800" dirty="0" err="1" smtClean="0">
                <a:solidFill>
                  <a:schemeClr val="bg2"/>
                </a:solidFill>
              </a:rPr>
              <a:t>Химерні</a:t>
            </a:r>
            <a:endParaRPr lang="ru-RU" sz="2800" dirty="0" smtClean="0">
              <a:solidFill>
                <a:schemeClr val="bg2"/>
              </a:solidFill>
            </a:endParaRPr>
          </a:p>
          <a:p>
            <a:r>
              <a:rPr lang="ru-RU" sz="2800" dirty="0" err="1" smtClean="0">
                <a:solidFill>
                  <a:schemeClr val="bg2"/>
                </a:solidFill>
              </a:rPr>
              <a:t>Синтетичні</a:t>
            </a:r>
            <a:endParaRPr lang="ru-RU" dirty="0"/>
          </a:p>
        </p:txBody>
      </p:sp>
      <p:pic>
        <p:nvPicPr>
          <p:cNvPr id="2050" name="Picture 2" descr="C:\Documents and Settings\я\Рабочий стол\big_35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285860"/>
            <a:ext cx="5786478" cy="2571768"/>
          </a:xfrm>
          <a:prstGeom prst="rect">
            <a:avLst/>
          </a:prstGeom>
          <a:noFill/>
        </p:spPr>
      </p:pic>
      <p:pic>
        <p:nvPicPr>
          <p:cNvPr id="2051" name="Picture 3" descr="C:\Documents and Settings\я\Рабочий стол\07_01_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8075" y="4262438"/>
            <a:ext cx="3725891" cy="2452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3843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bg2"/>
                </a:solidFill>
              </a:rPr>
              <a:t>Мутація</a:t>
            </a:r>
            <a:r>
              <a:rPr lang="ru-RU" sz="2400" dirty="0" smtClean="0">
                <a:solidFill>
                  <a:schemeClr val="bg2"/>
                </a:solidFill>
              </a:rPr>
              <a:t> - </a:t>
            </a:r>
            <a:r>
              <a:rPr lang="ru-RU" sz="2400" dirty="0" err="1" smtClean="0">
                <a:solidFill>
                  <a:schemeClr val="bg2"/>
                </a:solidFill>
              </a:rPr>
              <a:t>стійка</a:t>
            </a:r>
            <a:r>
              <a:rPr lang="ru-RU" sz="2400" dirty="0" smtClean="0">
                <a:solidFill>
                  <a:schemeClr val="bg2"/>
                </a:solidFill>
              </a:rPr>
              <a:t> (</a:t>
            </a:r>
            <a:r>
              <a:rPr lang="ru-RU" sz="2400" dirty="0" err="1" smtClean="0">
                <a:solidFill>
                  <a:schemeClr val="bg2"/>
                </a:solidFill>
              </a:rPr>
              <a:t>тобто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така</a:t>
            </a:r>
            <a:r>
              <a:rPr lang="ru-RU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що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може</a:t>
            </a:r>
            <a:r>
              <a:rPr lang="ru-RU" sz="2400" dirty="0" smtClean="0">
                <a:solidFill>
                  <a:schemeClr val="bg2"/>
                </a:solidFill>
              </a:rPr>
              <a:t> бути </a:t>
            </a:r>
            <a:r>
              <a:rPr lang="ru-RU" sz="2400" dirty="0" err="1" smtClean="0">
                <a:solidFill>
                  <a:schemeClr val="bg2"/>
                </a:solidFill>
              </a:rPr>
              <a:t>успадкована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нащадками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даної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клітини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або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організму</a:t>
            </a:r>
            <a:r>
              <a:rPr lang="ru-RU" sz="2400" dirty="0" smtClean="0">
                <a:solidFill>
                  <a:schemeClr val="bg2"/>
                </a:solidFill>
              </a:rPr>
              <a:t>) </a:t>
            </a:r>
            <a:r>
              <a:rPr lang="ru-RU" sz="2400" dirty="0" err="1" smtClean="0">
                <a:solidFill>
                  <a:schemeClr val="bg2"/>
                </a:solidFill>
              </a:rPr>
              <a:t>зміна</a:t>
            </a:r>
            <a:r>
              <a:rPr lang="ru-RU" sz="2400" dirty="0" smtClean="0">
                <a:solidFill>
                  <a:schemeClr val="bg2"/>
                </a:solidFill>
              </a:rPr>
              <a:t> генотипу, </a:t>
            </a:r>
            <a:r>
              <a:rPr lang="ru-RU" sz="2400" dirty="0" err="1" smtClean="0">
                <a:solidFill>
                  <a:schemeClr val="bg2"/>
                </a:solidFill>
              </a:rPr>
              <a:t>що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відбуваеться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під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впливом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зовнішнього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або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внутрішнього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середовища</a:t>
            </a:r>
            <a:r>
              <a:rPr lang="ru-RU" sz="2400" dirty="0" smtClean="0">
                <a:solidFill>
                  <a:schemeClr val="bg2"/>
                </a:solidFill>
              </a:rPr>
              <a:t>. </a:t>
            </a:r>
            <a:r>
              <a:rPr lang="ru-RU" sz="2400" dirty="0" err="1" smtClean="0">
                <a:solidFill>
                  <a:schemeClr val="bg2"/>
                </a:solidFill>
              </a:rPr>
              <a:t>Процес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виникнення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мутацій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отримав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назву</a:t>
            </a:r>
            <a:r>
              <a:rPr lang="ru-RU" sz="2400" dirty="0" smtClean="0">
                <a:solidFill>
                  <a:schemeClr val="bg2"/>
                </a:solidFill>
              </a:rPr>
              <a:t> мутагенезу.</a:t>
            </a:r>
            <a:endParaRPr lang="ru-RU" sz="2400" dirty="0">
              <a:solidFill>
                <a:schemeClr val="bg2"/>
              </a:solidFill>
            </a:endParaRPr>
          </a:p>
        </p:txBody>
      </p:sp>
      <p:pic>
        <p:nvPicPr>
          <p:cNvPr id="5" name="Picture 2" descr="C:\Documents and Settings\я\Рабочий стол\COEL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39945"/>
            <a:ext cx="4500594" cy="4518055"/>
          </a:xfrm>
          <a:prstGeom prst="rect">
            <a:avLst/>
          </a:prstGeom>
          <a:noFill/>
        </p:spPr>
      </p:pic>
      <p:pic>
        <p:nvPicPr>
          <p:cNvPr id="6" name="Picture 8" descr="C:\Documents and Settings\я\Рабочий стол\vsjaka_bjaka-1159042249_i_76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357430"/>
            <a:ext cx="4071934" cy="45005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357430"/>
            <a:ext cx="4357718" cy="1928826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hlinkClick r:id="rId2"/>
              </a:rPr>
              <a:t>http://www.ibp-ran.ru/Products/Kaskad_R.htm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  <a:hlinkClick r:id="rId3"/>
              </a:rPr>
              <a:t>http://sbio.info/page.php?id=42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rgbClr val="FFFF00"/>
                </a:solidFill>
                <a:hlinkClick r:id="rId4"/>
              </a:rPr>
              <a:t>http://box36.ru</a:t>
            </a:r>
            <a:endParaRPr lang="en-US" sz="1200" dirty="0" smtClean="0">
              <a:solidFill>
                <a:srgbClr val="FFFF00"/>
              </a:solidFill>
            </a:endParaRPr>
          </a:p>
          <a:p>
            <a:r>
              <a:rPr lang="en-US" sz="1200" dirty="0" smtClean="0">
                <a:solidFill>
                  <a:srgbClr val="FFFF00"/>
                </a:solidFill>
                <a:hlinkClick r:id="rId5"/>
              </a:rPr>
              <a:t>http://www.uchportal.ru</a:t>
            </a:r>
            <a:endParaRPr lang="ru-RU" sz="1200" dirty="0" smtClean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1714488"/>
            <a:ext cx="1929954" cy="23458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1000108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Список использованных материалов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714752"/>
            <a:ext cx="8229600" cy="1697031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Мікроорганізми </a:t>
            </a:r>
            <a:r>
              <a:rPr lang="ru-RU" sz="2800" dirty="0" err="1" smtClean="0">
                <a:solidFill>
                  <a:schemeClr val="bg2"/>
                </a:solidFill>
              </a:rPr>
              <a:t>відіграють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винятково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важливу</a:t>
            </a:r>
            <a:r>
              <a:rPr lang="ru-RU" sz="2800" dirty="0" smtClean="0">
                <a:solidFill>
                  <a:schemeClr val="bg2"/>
                </a:solidFill>
              </a:rPr>
              <a:t> роль у </a:t>
            </a:r>
            <a:r>
              <a:rPr lang="ru-RU" sz="2800" dirty="0" err="1" smtClean="0">
                <a:solidFill>
                  <a:schemeClr val="bg2"/>
                </a:solidFill>
              </a:rPr>
              <a:t>біосфері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господарської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діяльності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людини</a:t>
            </a:r>
            <a:r>
              <a:rPr lang="ru-RU" sz="2800" dirty="0" smtClean="0">
                <a:solidFill>
                  <a:schemeClr val="bg2"/>
                </a:solidFill>
              </a:rPr>
              <a:t>. З </a:t>
            </a:r>
            <a:r>
              <a:rPr lang="ru-RU" sz="2800" dirty="0" err="1" smtClean="0">
                <a:solidFill>
                  <a:schemeClr val="bg2"/>
                </a:solidFill>
              </a:rPr>
              <a:t>більш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ніж</a:t>
            </a:r>
            <a:r>
              <a:rPr lang="ru-RU" sz="2800" dirty="0" smtClean="0">
                <a:solidFill>
                  <a:schemeClr val="bg2"/>
                </a:solidFill>
              </a:rPr>
              <a:t> 100 тис. </a:t>
            </a:r>
            <a:r>
              <a:rPr lang="ru-RU" sz="2800" dirty="0" err="1" smtClean="0">
                <a:solidFill>
                  <a:schemeClr val="bg2"/>
                </a:solidFill>
              </a:rPr>
              <a:t>видів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відомих</a:t>
            </a:r>
            <a:r>
              <a:rPr lang="ru-RU" sz="2800" dirty="0" smtClean="0">
                <a:solidFill>
                  <a:schemeClr val="bg2"/>
                </a:solidFill>
              </a:rPr>
              <a:t> в </a:t>
            </a:r>
            <a:r>
              <a:rPr lang="ru-RU" sz="2800" dirty="0" err="1" smtClean="0">
                <a:solidFill>
                  <a:schemeClr val="bg2"/>
                </a:solidFill>
              </a:rPr>
              <a:t>природі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мікроорганізмів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людиною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використовується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кілька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сотень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це</a:t>
            </a:r>
            <a:r>
              <a:rPr lang="ru-RU" sz="2800" dirty="0" smtClean="0">
                <a:solidFill>
                  <a:schemeClr val="bg2"/>
                </a:solidFill>
              </a:rPr>
              <a:t> число </a:t>
            </a:r>
            <a:r>
              <a:rPr lang="ru-RU" sz="2800" dirty="0" err="1" smtClean="0">
                <a:solidFill>
                  <a:schemeClr val="bg2"/>
                </a:solidFill>
              </a:rPr>
              <a:t>зростає</a:t>
            </a:r>
            <a:r>
              <a:rPr lang="ru-RU" sz="2800" dirty="0" smtClean="0">
                <a:solidFill>
                  <a:schemeClr val="bg2"/>
                </a:solidFill>
              </a:rPr>
              <a:t>.</a:t>
            </a:r>
            <a:endParaRPr lang="ru-RU" sz="2800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Documents and Settings\я\Рабочий стол\asepsis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714356"/>
            <a:ext cx="5021071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З </a:t>
            </a:r>
            <a:r>
              <a:rPr lang="ru-RU" dirty="0" err="1" smtClean="0">
                <a:solidFill>
                  <a:schemeClr val="bg2"/>
                </a:solidFill>
              </a:rPr>
              <a:t>якою</a:t>
            </a:r>
            <a:r>
              <a:rPr lang="ru-RU" dirty="0" smtClean="0">
                <a:solidFill>
                  <a:schemeClr val="bg2"/>
                </a:solidFill>
              </a:rPr>
              <a:t> метою </a:t>
            </a:r>
            <a:r>
              <a:rPr lang="ru-RU" dirty="0" err="1" smtClean="0">
                <a:solidFill>
                  <a:schemeClr val="bg2"/>
                </a:solidFill>
              </a:rPr>
              <a:t>використовують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мікроорганізми</a:t>
            </a:r>
            <a:r>
              <a:rPr lang="ru-RU" dirty="0" smtClean="0">
                <a:solidFill>
                  <a:schemeClr val="bg2"/>
                </a:solidFill>
              </a:rPr>
              <a:t>?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7170" name="Picture 2" descr="F:\МОИ ДОКУМЕНТЫ-2\картинки биология\грибы\плесневые грибы, дрожжи\пеницилл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500438"/>
            <a:ext cx="3143240" cy="3168916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5214950"/>
            <a:ext cx="5857884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>
                <a:solidFill>
                  <a:schemeClr val="bg2"/>
                </a:solidFill>
              </a:rPr>
              <a:t>Виробництво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ліків-антибіотиків</a:t>
            </a:r>
            <a:r>
              <a:rPr lang="ru-RU" sz="2800" dirty="0" smtClean="0">
                <a:solidFill>
                  <a:schemeClr val="bg2"/>
                </a:solidFill>
              </a:rPr>
              <a:t>;</a:t>
            </a:r>
          </a:p>
          <a:p>
            <a:r>
              <a:rPr lang="ru-RU" sz="2800" dirty="0" smtClean="0">
                <a:solidFill>
                  <a:schemeClr val="bg2"/>
                </a:solidFill>
              </a:rPr>
              <a:t>Синтез БАВ - </a:t>
            </a:r>
            <a:r>
              <a:rPr lang="ru-RU" sz="2800" dirty="0" err="1" smtClean="0">
                <a:solidFill>
                  <a:schemeClr val="bg2"/>
                </a:solidFill>
              </a:rPr>
              <a:t>ферментів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вітамінів</a:t>
            </a:r>
            <a:r>
              <a:rPr lang="ru-RU" sz="2800" dirty="0" smtClean="0">
                <a:solidFill>
                  <a:schemeClr val="bg2"/>
                </a:solidFill>
              </a:rPr>
              <a:t>;</a:t>
            </a:r>
          </a:p>
          <a:p>
            <a:r>
              <a:rPr lang="ru-RU" sz="2800" dirty="0" err="1" smtClean="0">
                <a:solidFill>
                  <a:schemeClr val="bg2"/>
                </a:solidFill>
              </a:rPr>
              <a:t>Виробництво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кормів</a:t>
            </a:r>
            <a:r>
              <a:rPr lang="ru-RU" sz="2800" dirty="0" smtClean="0">
                <a:solidFill>
                  <a:schemeClr val="bg2"/>
                </a:solidFill>
              </a:rPr>
              <a:t> для </a:t>
            </a:r>
            <a:r>
              <a:rPr lang="ru-RU" sz="2800" dirty="0" err="1" smtClean="0">
                <a:solidFill>
                  <a:schemeClr val="bg2"/>
                </a:solidFill>
              </a:rPr>
              <a:t>тварин</a:t>
            </a:r>
            <a:endParaRPr lang="ru-RU" sz="28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поживних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речовин</a:t>
            </a:r>
            <a:r>
              <a:rPr lang="ru-RU" sz="2800" dirty="0" smtClean="0">
                <a:solidFill>
                  <a:schemeClr val="bg2"/>
                </a:solidFill>
              </a:rPr>
              <a:t>;</a:t>
            </a:r>
          </a:p>
          <a:p>
            <a:r>
              <a:rPr lang="ru-RU" sz="2800" dirty="0" smtClean="0">
                <a:solidFill>
                  <a:schemeClr val="bg2"/>
                </a:solidFill>
              </a:rPr>
              <a:t>Синтез </a:t>
            </a:r>
            <a:r>
              <a:rPr lang="ru-RU" sz="2800" dirty="0" err="1" smtClean="0">
                <a:solidFill>
                  <a:schemeClr val="bg2"/>
                </a:solidFill>
              </a:rPr>
              <a:t>харчових</a:t>
            </a:r>
            <a:r>
              <a:rPr lang="ru-RU" sz="2800" dirty="0" smtClean="0">
                <a:solidFill>
                  <a:schemeClr val="bg2"/>
                </a:solidFill>
              </a:rPr>
              <a:t> добавок;</a:t>
            </a:r>
          </a:p>
          <a:p>
            <a:r>
              <a:rPr lang="ru-RU" sz="2800" dirty="0" err="1" smtClean="0">
                <a:solidFill>
                  <a:schemeClr val="bg2"/>
                </a:solidFill>
              </a:rPr>
              <a:t>Молочна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промисловість</a:t>
            </a:r>
            <a:r>
              <a:rPr lang="ru-RU" sz="2800" dirty="0" smtClean="0">
                <a:solidFill>
                  <a:schemeClr val="bg2"/>
                </a:solidFill>
              </a:rPr>
              <a:t>;</a:t>
            </a:r>
          </a:p>
          <a:p>
            <a:r>
              <a:rPr lang="ru-RU" sz="2800" dirty="0" err="1" smtClean="0">
                <a:solidFill>
                  <a:schemeClr val="bg2"/>
                </a:solidFill>
              </a:rPr>
              <a:t>Виготовлення</a:t>
            </a:r>
            <a:r>
              <a:rPr lang="ru-RU" sz="2800" dirty="0" smtClean="0">
                <a:solidFill>
                  <a:schemeClr val="bg2"/>
                </a:solidFill>
              </a:rPr>
              <a:t> вакцин.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>
                <a:solidFill>
                  <a:schemeClr val="bg2"/>
                </a:solidFill>
              </a:rPr>
              <a:t>Властивості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мікроорганізмів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16113"/>
            <a:ext cx="5535620" cy="469265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Мікроорганізмам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властива</a:t>
            </a:r>
            <a:endParaRPr lang="ru-RU" sz="2800" dirty="0" smtClean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спадкова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мінливість</a:t>
            </a:r>
            <a:r>
              <a:rPr lang="ru-RU" sz="2800" dirty="0" smtClean="0">
                <a:solidFill>
                  <a:schemeClr val="bg2"/>
                </a:solidFill>
              </a:rPr>
              <a:t> - </a:t>
            </a:r>
            <a:r>
              <a:rPr lang="ru-RU" sz="2800" dirty="0" err="1" smtClean="0">
                <a:solidFill>
                  <a:schemeClr val="bg2"/>
                </a:solidFill>
              </a:rPr>
              <a:t>мутація</a:t>
            </a:r>
            <a:r>
              <a:rPr lang="ru-RU" sz="2800" dirty="0" smtClean="0">
                <a:solidFill>
                  <a:schemeClr val="bg2"/>
                </a:solidFill>
              </a:rPr>
              <a:t>. За </a:t>
            </a:r>
            <a:r>
              <a:rPr lang="ru-RU" sz="2800" dirty="0" err="1" smtClean="0">
                <a:solidFill>
                  <a:schemeClr val="bg2"/>
                </a:solidFill>
              </a:rPr>
              <a:t>допомогою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відбору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мутацій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створюються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активні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штами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цінні</a:t>
            </a:r>
            <a:r>
              <a:rPr lang="ru-RU" sz="2800" dirty="0" smtClean="0">
                <a:solidFill>
                  <a:schemeClr val="bg2"/>
                </a:solidFill>
              </a:rPr>
              <a:t> для </a:t>
            </a:r>
            <a:r>
              <a:rPr lang="ru-RU" sz="2800" dirty="0" err="1" smtClean="0">
                <a:solidFill>
                  <a:schemeClr val="bg2"/>
                </a:solidFill>
              </a:rPr>
              <a:t>людини</a:t>
            </a:r>
            <a:r>
              <a:rPr lang="ru-RU" sz="2800" dirty="0" smtClean="0">
                <a:solidFill>
                  <a:schemeClr val="bg2"/>
                </a:solidFill>
              </a:rPr>
              <a:t>. Особливо широко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успішно</a:t>
            </a:r>
            <a:r>
              <a:rPr lang="ru-RU" sz="2800" dirty="0" smtClean="0">
                <a:solidFill>
                  <a:schemeClr val="bg2"/>
                </a:solidFill>
              </a:rPr>
              <a:t> у </a:t>
            </a:r>
            <a:r>
              <a:rPr lang="ru-RU" sz="2800" dirty="0" err="1" smtClean="0">
                <a:solidFill>
                  <a:schemeClr val="bg2"/>
                </a:solidFill>
              </a:rPr>
              <a:t>створенні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нових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штамів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використовується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штучний</a:t>
            </a:r>
            <a:r>
              <a:rPr lang="ru-RU" sz="2800" dirty="0" smtClean="0">
                <a:solidFill>
                  <a:schemeClr val="bg2"/>
                </a:solidFill>
              </a:rPr>
              <a:t> мутагенез.</a:t>
            </a:r>
          </a:p>
        </p:txBody>
      </p:sp>
      <p:pic>
        <p:nvPicPr>
          <p:cNvPr id="5124" name="Picture 10" descr="i?id=47717925&amp;tov=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83253" y="1928802"/>
            <a:ext cx="3460747" cy="3929062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dirty="0" err="1" smtClean="0">
                <a:solidFill>
                  <a:schemeClr val="bg2"/>
                </a:solidFill>
              </a:rPr>
              <a:t>Особливості</a:t>
            </a:r>
            <a:r>
              <a:rPr lang="ru-RU" sz="4000" dirty="0" smtClean="0">
                <a:solidFill>
                  <a:schemeClr val="bg2"/>
                </a:solidFill>
              </a:rPr>
              <a:t> </a:t>
            </a:r>
            <a:r>
              <a:rPr lang="ru-RU" sz="4000" dirty="0" err="1" smtClean="0">
                <a:solidFill>
                  <a:schemeClr val="bg2"/>
                </a:solidFill>
              </a:rPr>
              <a:t>мікроорганізмів</a:t>
            </a:r>
            <a:r>
              <a:rPr lang="ru-RU" sz="4000" dirty="0" smtClean="0">
                <a:solidFill>
                  <a:schemeClr val="bg2"/>
                </a:solidFill>
              </a:rPr>
              <a:t>, як </a:t>
            </a:r>
            <a:r>
              <a:rPr lang="ru-RU" sz="4000" dirty="0" err="1" smtClean="0">
                <a:solidFill>
                  <a:schemeClr val="bg2"/>
                </a:solidFill>
              </a:rPr>
              <a:t>об'єктів</a:t>
            </a:r>
            <a:r>
              <a:rPr lang="ru-RU" sz="4000" dirty="0" smtClean="0">
                <a:solidFill>
                  <a:schemeClr val="bg2"/>
                </a:solidFill>
              </a:rPr>
              <a:t> </a:t>
            </a:r>
            <a:r>
              <a:rPr lang="ru-RU" sz="4000" dirty="0" err="1" smtClean="0">
                <a:solidFill>
                  <a:schemeClr val="bg2"/>
                </a:solidFill>
              </a:rPr>
              <a:t>селекції</a:t>
            </a:r>
            <a:r>
              <a:rPr lang="ru-RU" sz="4000" dirty="0" smtClean="0">
                <a:solidFill>
                  <a:schemeClr val="bg2"/>
                </a:solidFill>
              </a:rPr>
              <a:t>.</a:t>
            </a:r>
            <a:endParaRPr lang="ru-RU" sz="400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43050"/>
            <a:ext cx="6900850" cy="521495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Використання</a:t>
            </a:r>
            <a:r>
              <a:rPr lang="ru-RU" sz="2800" dirty="0" smtClean="0">
                <a:solidFill>
                  <a:schemeClr val="bg2"/>
                </a:solidFill>
              </a:rPr>
              <a:t> для </a:t>
            </a:r>
            <a:r>
              <a:rPr lang="ru-RU" sz="2800" dirty="0" err="1" smtClean="0">
                <a:solidFill>
                  <a:schemeClr val="bg2"/>
                </a:solidFill>
              </a:rPr>
              <a:t>харчування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органічних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відходів</a:t>
            </a:r>
            <a:r>
              <a:rPr lang="ru-RU" sz="2800" dirty="0" smtClean="0">
                <a:solidFill>
                  <a:schemeClr val="bg2"/>
                </a:solidFill>
              </a:rPr>
              <a:t>; 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Астрономічна</a:t>
            </a:r>
            <a:r>
              <a:rPr lang="ru-RU" sz="2800" dirty="0" smtClean="0">
                <a:solidFill>
                  <a:schemeClr val="bg2"/>
                </a:solidFill>
              </a:rPr>
              <a:t> за </a:t>
            </a:r>
            <a:r>
              <a:rPr lang="ru-RU" sz="2800" dirty="0" err="1" smtClean="0">
                <a:solidFill>
                  <a:schemeClr val="bg2"/>
                </a:solidFill>
              </a:rPr>
              <a:t>чисельністю</a:t>
            </a:r>
            <a:r>
              <a:rPr lang="ru-RU" sz="2800" dirty="0" smtClean="0">
                <a:solidFill>
                  <a:schemeClr val="bg2"/>
                </a:solidFill>
              </a:rPr>
              <a:t> потомство; 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 </a:t>
            </a:r>
            <a:r>
              <a:rPr lang="ru-RU" sz="2800" dirty="0" err="1" smtClean="0">
                <a:solidFill>
                  <a:schemeClr val="bg2"/>
                </a:solidFill>
              </a:rPr>
              <a:t>Спрощена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організація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структури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білка</a:t>
            </a:r>
            <a:r>
              <a:rPr lang="ru-RU" sz="2800" dirty="0" smtClean="0">
                <a:solidFill>
                  <a:schemeClr val="bg2"/>
                </a:solidFill>
              </a:rPr>
              <a:t>; 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Мікроскопічні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розміри</a:t>
            </a:r>
            <a:r>
              <a:rPr lang="ru-RU" sz="2800" dirty="0" smtClean="0">
                <a:solidFill>
                  <a:schemeClr val="bg2"/>
                </a:solidFill>
              </a:rPr>
              <a:t>;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Виключно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висока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швидкість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розмноження</a:t>
            </a:r>
            <a:r>
              <a:rPr lang="ru-RU" sz="2800" dirty="0" smtClean="0">
                <a:solidFill>
                  <a:schemeClr val="bg2"/>
                </a:solidFill>
              </a:rPr>
              <a:t>;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Переважна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гаплоїдність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або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навпаки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високий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рівень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поліплодії</a:t>
            </a:r>
            <a:r>
              <a:rPr lang="ru-RU" sz="2800" dirty="0" smtClean="0">
                <a:solidFill>
                  <a:schemeClr val="bg2"/>
                </a:solidFill>
              </a:rPr>
              <a:t>;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Здатність</a:t>
            </a:r>
            <a:r>
              <a:rPr lang="ru-RU" sz="2800" dirty="0" smtClean="0">
                <a:solidFill>
                  <a:schemeClr val="bg2"/>
                </a:solidFill>
              </a:rPr>
              <a:t> в </a:t>
            </a:r>
            <a:r>
              <a:rPr lang="ru-RU" sz="2800" dirty="0" err="1" smtClean="0">
                <a:solidFill>
                  <a:schemeClr val="bg2"/>
                </a:solidFill>
              </a:rPr>
              <a:t>несприятливих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умовах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переходити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анабіоз</a:t>
            </a:r>
            <a:r>
              <a:rPr lang="ru-RU" sz="2800" dirty="0" smtClean="0">
                <a:solidFill>
                  <a:schemeClr val="bg2"/>
                </a:solidFill>
              </a:rPr>
              <a:t>; 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schemeClr val="bg2"/>
                </a:solidFill>
              </a:rPr>
              <a:t>Здатність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переносити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високі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дози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мутагенів</a:t>
            </a:r>
            <a:r>
              <a:rPr lang="ru-RU" sz="2800" smtClean="0">
                <a:solidFill>
                  <a:schemeClr val="bg2"/>
                </a:solidFill>
              </a:rPr>
              <a:t>. </a:t>
            </a:r>
            <a:endParaRPr lang="ru-RU" sz="2800" dirty="0" smtClean="0">
              <a:solidFill>
                <a:schemeClr val="bg2"/>
              </a:solidFill>
            </a:endParaRPr>
          </a:p>
        </p:txBody>
      </p:sp>
      <p:pic>
        <p:nvPicPr>
          <p:cNvPr id="6149" name="Picture 6" descr="i?id=23551260&amp;tov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714488"/>
            <a:ext cx="214313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я\Рабочий стол\lactobacillus_acidophilus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572008"/>
            <a:ext cx="2285984" cy="17811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Саша\Мои документы\bio297i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3500430" cy="34289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/>
                </a:solidFill>
              </a:rPr>
              <a:t>           </a:t>
            </a:r>
            <a:r>
              <a:rPr lang="ru-RU" dirty="0" err="1" smtClean="0">
                <a:solidFill>
                  <a:schemeClr val="bg2"/>
                </a:solidFill>
              </a:rPr>
              <a:t>Генна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інженерія</a:t>
            </a:r>
            <a:r>
              <a:rPr lang="ru-RU" dirty="0" smtClean="0">
                <a:solidFill>
                  <a:schemeClr val="bg2"/>
                </a:solidFill>
              </a:rPr>
              <a:t>.    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5429256" cy="41148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sz="3200" dirty="0" err="1" smtClean="0">
                <a:solidFill>
                  <a:schemeClr val="bg2"/>
                </a:solidFill>
              </a:rPr>
              <a:t>Являє</a:t>
            </a:r>
            <a:r>
              <a:rPr lang="ru-RU" sz="3200" dirty="0" smtClean="0">
                <a:solidFill>
                  <a:schemeClr val="bg2"/>
                </a:solidFill>
              </a:rPr>
              <a:t> собою </a:t>
            </a:r>
            <a:r>
              <a:rPr lang="ru-RU" sz="3200" dirty="0" err="1" smtClean="0">
                <a:solidFill>
                  <a:schemeClr val="bg2"/>
                </a:solidFill>
              </a:rPr>
              <a:t>цілеспрямовані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маніпуляції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з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генетичним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матеріалом</a:t>
            </a:r>
            <a:r>
              <a:rPr lang="ru-RU" sz="3200" dirty="0" smtClean="0">
                <a:solidFill>
                  <a:schemeClr val="bg2"/>
                </a:solidFill>
              </a:rPr>
              <a:t> в </a:t>
            </a:r>
            <a:r>
              <a:rPr lang="ru-RU" sz="3200" dirty="0" err="1" smtClean="0">
                <a:solidFill>
                  <a:schemeClr val="bg2"/>
                </a:solidFill>
              </a:rPr>
              <a:t>клітинах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мікроорганізмів</a:t>
            </a:r>
            <a:r>
              <a:rPr lang="ru-RU" sz="3200" dirty="0" smtClean="0">
                <a:solidFill>
                  <a:schemeClr val="bg2"/>
                </a:solidFill>
              </a:rPr>
              <a:t> - </a:t>
            </a:r>
            <a:r>
              <a:rPr lang="ru-RU" sz="3200" dirty="0" err="1" smtClean="0">
                <a:solidFill>
                  <a:schemeClr val="bg2"/>
                </a:solidFill>
              </a:rPr>
              <a:t>це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сукупність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методів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впливу</a:t>
            </a:r>
            <a:r>
              <a:rPr lang="ru-RU" sz="3200" dirty="0" smtClean="0">
                <a:solidFill>
                  <a:schemeClr val="bg2"/>
                </a:solidFill>
              </a:rPr>
              <a:t> на ДНК, </a:t>
            </a:r>
            <a:r>
              <a:rPr lang="ru-RU" sz="3200" dirty="0" err="1" smtClean="0">
                <a:solidFill>
                  <a:schemeClr val="bg2"/>
                </a:solidFill>
              </a:rPr>
              <a:t>що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дозволяють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переносити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спадкову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інформацію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err="1" smtClean="0">
                <a:solidFill>
                  <a:schemeClr val="bg2"/>
                </a:solidFill>
              </a:rPr>
              <a:t>з</a:t>
            </a:r>
            <a:r>
              <a:rPr lang="ru-RU" sz="3200" dirty="0" smtClean="0">
                <a:solidFill>
                  <a:schemeClr val="bg2"/>
                </a:solidFill>
              </a:rPr>
              <a:t> одного </a:t>
            </a:r>
            <a:r>
              <a:rPr lang="ru-RU" sz="3200" dirty="0" err="1" smtClean="0">
                <a:solidFill>
                  <a:schemeClr val="bg2"/>
                </a:solidFill>
              </a:rPr>
              <a:t>організму</a:t>
            </a:r>
            <a:r>
              <a:rPr lang="ru-RU" sz="3200" dirty="0" smtClean="0">
                <a:solidFill>
                  <a:schemeClr val="bg2"/>
                </a:solidFill>
              </a:rPr>
              <a:t> в </a:t>
            </a:r>
            <a:r>
              <a:rPr lang="ru-RU" sz="3200" dirty="0" err="1" smtClean="0">
                <a:solidFill>
                  <a:schemeClr val="bg2"/>
                </a:solidFill>
              </a:rPr>
              <a:t>інший</a:t>
            </a:r>
            <a:r>
              <a:rPr lang="ru-RU" sz="3200" dirty="0" smtClean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6" name="Picture 18" descr="i?id=4648408&amp;tov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28802"/>
            <a:ext cx="2959382" cy="345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92100"/>
            <a:ext cx="8543956" cy="993760"/>
          </a:xfrm>
        </p:spPr>
        <p:txBody>
          <a:bodyPr/>
          <a:lstStyle/>
          <a:p>
            <a:pPr>
              <a:defRPr/>
            </a:pPr>
            <a:r>
              <a:rPr lang="ru-RU" sz="4000" dirty="0" err="1" smtClean="0">
                <a:solidFill>
                  <a:schemeClr val="bg2">
                    <a:lumMod val="90000"/>
                  </a:schemeClr>
                </a:solidFill>
              </a:rPr>
              <a:t>Отримання</a:t>
            </a:r>
            <a:r>
              <a:rPr lang="ru-RU" sz="4000" dirty="0" smtClean="0">
                <a:solidFill>
                  <a:schemeClr val="bg2">
                    <a:lumMod val="90000"/>
                  </a:schemeClr>
                </a:solidFill>
              </a:rPr>
              <a:t> та передача </a:t>
            </a:r>
            <a:r>
              <a:rPr lang="ru-RU" sz="4000" dirty="0" err="1" smtClean="0">
                <a:solidFill>
                  <a:schemeClr val="bg2">
                    <a:lumMod val="90000"/>
                  </a:schemeClr>
                </a:solidFill>
              </a:rPr>
              <a:t>гібридної</a:t>
            </a:r>
            <a:r>
              <a:rPr lang="ru-RU" sz="4000" dirty="0" smtClean="0">
                <a:solidFill>
                  <a:schemeClr val="bg2">
                    <a:lumMod val="90000"/>
                  </a:schemeClr>
                </a:solidFill>
              </a:rPr>
              <a:t> ДНК.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43050"/>
            <a:ext cx="9144000" cy="542928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1 - сегмент ДНК,            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призначений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для                                        465757577752341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переносу;                      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2 - ДНК донора;            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3 - ДНК донора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          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включеної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неї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нової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 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ДНК1 (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гібридна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ДНК -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Донор)                            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4 -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бактеріальна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ДНК;                        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5 -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кільцева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ДНК в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клітині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бактерії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;                                   1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6-гібридна ДНК в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клітинах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наступних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поколінь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.           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6842" y="5929330"/>
            <a:ext cx="357158" cy="9286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57620" y="1285860"/>
            <a:ext cx="5286380" cy="4500594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 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Клітинна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інженерія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4786314" cy="4381520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  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Це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метод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  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конструювання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клітин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нового типу шляхом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гібридизації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їх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вмісту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Клітинна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інженерія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дозволяє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поєднувати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одній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клітці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спадкові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матеріали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дуже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далеких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видів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навіть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належать до </a:t>
            </a:r>
            <a:r>
              <a:rPr lang="ru-RU" sz="2800" dirty="0" err="1" smtClean="0">
                <a:solidFill>
                  <a:schemeClr val="bg2">
                    <a:lumMod val="90000"/>
                  </a:schemeClr>
                </a:solidFill>
              </a:rPr>
              <a:t>різних</a:t>
            </a: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 царств.</a:t>
            </a:r>
          </a:p>
        </p:txBody>
      </p:sp>
      <p:pic>
        <p:nvPicPr>
          <p:cNvPr id="11268" name="Picture 14" descr="is?zdNP4tJXH9JNNbIb_1bGW4Hocezg7I1PIdlhrREKQC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1844675"/>
            <a:ext cx="3889375" cy="3798904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640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Мікроорганізми - велика група переважно одноклітинних живих істот, видимих тільки під мікроскопом і організованих простіше, ніж тварини та рослини.</vt:lpstr>
      <vt:lpstr>Слайд 2</vt:lpstr>
      <vt:lpstr>З якою метою використовують мікроорганізми?</vt:lpstr>
      <vt:lpstr>Властивості мікроорганізмів.</vt:lpstr>
      <vt:lpstr>Особливості мікроорганізмів, як об'єктів селекції.</vt:lpstr>
      <vt:lpstr>Слайд 6</vt:lpstr>
      <vt:lpstr>           Генна інженерія.    </vt:lpstr>
      <vt:lpstr>Отримання та передача гібридної ДНК.</vt:lpstr>
      <vt:lpstr>         Клітинна інженерія.</vt:lpstr>
      <vt:lpstr>            Біотехнологія.</vt:lpstr>
      <vt:lpstr>Одним з найбільш поширених видів молочнокислих бактерій є Streptococcus lactis. Це рухома паличка, не утворює спор, добре фарбується аніліновими барвниками і за Грамом, у молодому виді має форму стрептокока.</vt:lpstr>
      <vt:lpstr>Слайд 12</vt:lpstr>
      <vt:lpstr>Слайд 13</vt:lpstr>
      <vt:lpstr>Ще 15 років тому про генетично модифіковані організми (ГМО) мало хто знав, сьогодні продукти генної інженерії можна зустріти повселюдно. Сучасне життя людства є неможливим без досягнень у цій галузі науки.</vt:lpstr>
      <vt:lpstr>Генетично модифікований організм (ГМО) - живий організм,                                                                                      генотип якого був                                                                                        штучно змінений за                                                                                       допомогою   методів                                                                                       генної інженерії.                                                                                       Такi зміни, як правило,                                                                                       проводяться в наукових                                                                                      чи господарських цілях.  </vt:lpstr>
      <vt:lpstr>Вакцини (лат. vaccinus коров'ячий) - препарати, одержані з мікроорганізмів або продуктів їхньої життєдіяльності; застосовуються для активної імунізації людей і тварин з профілактичною і лікувальною метою.  </vt:lpstr>
      <vt:lpstr>          Види вакцин</vt:lpstr>
      <vt:lpstr>Мутація - стійка (тобто така, що може бути успадкована нащадками даної клітини або організму) зміна генотипу, що відбуваеться під впливом зовнішнього або внутрішнього середовища. Процес виникнення мутацій отримав назву мутагенезу.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КАСКАДНО-ПРОТОЧНОГО КУЛЬТИВИРОВАНИЯ МИКРООРГАНИЗМОВ С ИНТЕРАКТИВНЫМ УПРАВЛЕНИЕМ "КАСКАД"</dc:title>
  <dc:creator>Admin</dc:creator>
  <cp:lastModifiedBy>user</cp:lastModifiedBy>
  <cp:revision>38</cp:revision>
  <dcterms:created xsi:type="dcterms:W3CDTF">2009-10-24T15:51:23Z</dcterms:created>
  <dcterms:modified xsi:type="dcterms:W3CDTF">2012-11-04T15:35:27Z</dcterms:modified>
</cp:coreProperties>
</file>