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83" r:id="rId2"/>
    <p:sldId id="280" r:id="rId3"/>
    <p:sldId id="279" r:id="rId4"/>
    <p:sldId id="282" r:id="rId5"/>
    <p:sldId id="287" r:id="rId6"/>
    <p:sldId id="281" r:id="rId7"/>
    <p:sldId id="263" r:id="rId8"/>
    <p:sldId id="260" r:id="rId9"/>
    <p:sldId id="266" r:id="rId10"/>
    <p:sldId id="261" r:id="rId11"/>
    <p:sldId id="265" r:id="rId12"/>
    <p:sldId id="264" r:id="rId13"/>
    <p:sldId id="268" r:id="rId14"/>
    <p:sldId id="262" r:id="rId15"/>
    <p:sldId id="273" r:id="rId16"/>
    <p:sldId id="256" r:id="rId17"/>
    <p:sldId id="274" r:id="rId18"/>
    <p:sldId id="272" r:id="rId19"/>
    <p:sldId id="275" r:id="rId20"/>
    <p:sldId id="284" r:id="rId21"/>
    <p:sldId id="285" r:id="rId22"/>
    <p:sldId id="267" r:id="rId23"/>
    <p:sldId id="276" r:id="rId24"/>
    <p:sldId id="269" r:id="rId25"/>
    <p:sldId id="271" r:id="rId26"/>
    <p:sldId id="277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D8F9839-BCA6-48ED-B84E-6C27FC373678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EC2C3D-BDCA-42BB-B238-0A3DF8A812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190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48FE42-F822-4B68-AAA1-F49B8D668B4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6FF206-50D4-4183-92BF-CB9B5778B8B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8BEA-7C71-498C-8C37-3221548F3260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AF745-7B3D-46B3-A814-B22DF1C469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F3702-0776-4E1D-B7BE-F9816ADD1C0E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FE9CB-4F40-406D-B6FB-B008F74536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AD404-686B-4F89-A940-A49B4B34DF10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C73-70A2-418B-8983-FA10208FCF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6CF63-0056-4B2F-8E63-2E2B0B985BD5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098A4-2A26-4130-B054-D0ECD94F68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FEAA8-D635-45E7-8E29-73283EFC0FE0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4FA4E-7B15-4DDA-95A9-339BAA216A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9B098-00D0-48B4-AA50-65079B29A03D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C1910-2BF2-4BA8-AEC9-47BCB95B68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2EC95-1F72-456F-993A-2CA31699F2D0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E043B-902F-464E-9AF6-2C61B225F4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D01D-E989-471E-B814-C8838876B0DF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96231-3F84-4290-86AD-3115F248DE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C0AA7-4F06-487E-AB11-2EA6BD9C1AB3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D2C11-D094-49A7-ADFD-068421A1D9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D2009-798F-4F5C-9BE7-5D48437E8570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1DB6C-63D4-478C-8362-6D934A2F69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F3A85-78B9-474C-9D1E-5E3FD01DA327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22719-E158-4099-A9B8-F96DD65931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E870F6-EC6D-4A37-877F-74CD1153C8D7}" type="datetimeFigureOut">
              <a:rPr lang="ru-RU"/>
              <a:pPr>
                <a:defRPr/>
              </a:pPr>
              <a:t>28.02.2012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A6FF3F-FB41-4971-B37F-6F7BEEFE77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76600" y="5516563"/>
            <a:ext cx="5635625" cy="882650"/>
          </a:xfrm>
        </p:spPr>
        <p:txBody>
          <a:bodyPr/>
          <a:lstStyle/>
          <a:p>
            <a:r>
              <a:rPr lang="uk-UA" smtClean="0"/>
              <a:t>Підготував вчитель Грищенко І.В.</a:t>
            </a:r>
          </a:p>
          <a:p>
            <a:r>
              <a:rPr lang="uk-UA" smtClean="0"/>
              <a:t>                    2012 рік</a:t>
            </a:r>
            <a:endParaRPr 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175351" cy="3521359"/>
          </a:xfrm>
        </p:spPr>
        <p:txBody>
          <a:bodyPr/>
          <a:lstStyle/>
          <a:p>
            <a:pPr marL="18288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uk-UA" dirty="0" smtClean="0"/>
              <a:t>Презентація до </a:t>
            </a:r>
            <a:r>
              <a:rPr lang="uk-UA" sz="4800" dirty="0" smtClean="0"/>
              <a:t>уроку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uk-UA" sz="4800" dirty="0" smtClean="0">
                <a:effectLst/>
              </a:rPr>
              <a:t> </a:t>
            </a:r>
            <a:r>
              <a:rPr lang="uk-UA" sz="4800" dirty="0">
                <a:effectLst/>
              </a:rPr>
              <a:t>«Клас Плазуни. Особливості будови і життєдіяльності»</a:t>
            </a:r>
            <a:r>
              <a:rPr lang="ru-RU" sz="4800" dirty="0">
                <a:effectLst/>
              </a:rPr>
              <a:t/>
            </a:r>
            <a:br>
              <a:rPr lang="ru-RU" sz="4800" dirty="0">
                <a:effectLst/>
              </a:rPr>
            </a:b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4076" y="5517232"/>
            <a:ext cx="2673575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Скелет</a:t>
            </a:r>
            <a:endParaRPr lang="ru-RU" dirty="0"/>
          </a:p>
        </p:txBody>
      </p:sp>
      <p:pic>
        <p:nvPicPr>
          <p:cNvPr id="22530" name="Picture 3" descr="00003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63" y="476250"/>
            <a:ext cx="8428037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6"/>
          <p:cNvSpPr>
            <a:spLocks noChangeArrowheads="1"/>
          </p:cNvSpPr>
          <p:nvPr/>
        </p:nvSpPr>
        <p:spPr bwMode="auto">
          <a:xfrm>
            <a:off x="0" y="4564063"/>
            <a:ext cx="614362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>
              <a:lnSpc>
                <a:spcPct val="80000"/>
              </a:lnSpc>
            </a:pPr>
            <a:r>
              <a:rPr lang="ru-RU" sz="2400" b="1">
                <a:latin typeface="Trebuchet MS" pitchFamily="34" charset="0"/>
              </a:rPr>
              <a:t>У скелеті плазунів виділяють відділи</a:t>
            </a:r>
            <a:r>
              <a:rPr lang="ru-RU" sz="2400">
                <a:latin typeface="Trebuchet MS" pitchFamily="34" charset="0"/>
              </a:rPr>
              <a:t>: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Череп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Хребет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Ребра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Кінцівки (с</a:t>
            </a:r>
            <a:r>
              <a:rPr lang="uk-UA" sz="2400">
                <a:latin typeface="Trebuchet MS" pitchFamily="34" charset="0"/>
              </a:rPr>
              <a:t>келети передніх і задніх кінцівок (крім змій)</a:t>
            </a:r>
            <a:endParaRPr lang="ru-RU" sz="2400">
              <a:latin typeface="Trebuchet M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0338" y="3244850"/>
            <a:ext cx="18526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Шийний відділ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5088" y="1482725"/>
            <a:ext cx="9271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125" y="1879600"/>
            <a:ext cx="1474788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056063" y="3244850"/>
            <a:ext cx="171926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грудна клітка</a:t>
            </a:r>
          </a:p>
        </p:txBody>
      </p:sp>
      <p:sp>
        <p:nvSpPr>
          <p:cNvPr id="22536" name="Line 24"/>
          <p:cNvSpPr>
            <a:spLocks noChangeShapeType="1"/>
          </p:cNvSpPr>
          <p:nvPr/>
        </p:nvSpPr>
        <p:spPr bwMode="auto">
          <a:xfrm flipH="1" flipV="1">
            <a:off x="3959225" y="2884488"/>
            <a:ext cx="431800" cy="3603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886450" y="4664075"/>
            <a:ext cx="294005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Хвостовий відділ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 flipV="1">
            <a:off x="4970463" y="4149725"/>
            <a:ext cx="1173162" cy="7143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7" name="AutoShape 9"/>
          <p:cNvSpPr>
            <a:spLocks/>
          </p:cNvSpPr>
          <p:nvPr/>
        </p:nvSpPr>
        <p:spPr bwMode="auto">
          <a:xfrm rot="5400000">
            <a:off x="3093244" y="1077119"/>
            <a:ext cx="360363" cy="720725"/>
          </a:xfrm>
          <a:prstGeom prst="leftBrace">
            <a:avLst>
              <a:gd name="adj1" fmla="val 16667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2460625" y="836613"/>
            <a:ext cx="736600" cy="3460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1663" y="466725"/>
            <a:ext cx="18891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Грудний відділ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2254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5863" y="1098550"/>
            <a:ext cx="27908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9775" y="550863"/>
            <a:ext cx="8413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397125" y="98425"/>
            <a:ext cx="24749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поперековий  відділ</a:t>
            </a:r>
          </a:p>
        </p:txBody>
      </p:sp>
      <p:pic>
        <p:nvPicPr>
          <p:cNvPr id="2254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4663" y="415925"/>
            <a:ext cx="7747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25617">
            <a:off x="6738938" y="363538"/>
            <a:ext cx="7747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6842125" y="46038"/>
            <a:ext cx="19192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крижовй відділ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157192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Кровоносна система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692150"/>
            <a:ext cx="7561262" cy="3744913"/>
          </a:xfrm>
        </p:spPr>
      </p:pic>
      <p:sp useBgFill="1"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3132138" y="3500438"/>
            <a:ext cx="1584325" cy="147796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Trebuchet MS" pitchFamily="34" charset="0"/>
              </a:rPr>
              <a:t>Серце трикамерне є неповна перегородка в шлуночку</a:t>
            </a:r>
            <a:endParaRPr lang="ru-RU">
              <a:latin typeface="Trebuchet MS" pitchFamily="34" charset="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4356100" y="1325563"/>
            <a:ext cx="2506663" cy="3683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Trebuchet MS" pitchFamily="34" charset="0"/>
              </a:rPr>
              <a:t>Мале коло кровообігу</a:t>
            </a:r>
            <a:endParaRPr lang="ru-RU">
              <a:latin typeface="Trebuchet MS" pitchFamily="34" charset="0"/>
            </a:endParaRP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971550" y="1130300"/>
            <a:ext cx="2725738" cy="36988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Trebuchet MS" pitchFamily="34" charset="0"/>
              </a:rPr>
              <a:t>Велике коло кровообігу</a:t>
            </a:r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5445224"/>
            <a:ext cx="5576407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Травна система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2500" y="465138"/>
            <a:ext cx="7929563" cy="4649787"/>
          </a:xfrm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1750" y="1343025"/>
            <a:ext cx="1169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Ротовий </a:t>
            </a:r>
          </a:p>
          <a:p>
            <a:r>
              <a:rPr lang="uk-UA" b="1">
                <a:latin typeface="Trebuchet MS" pitchFamily="34" charset="0"/>
              </a:rPr>
              <a:t>отвір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0" name="Прямоугольник 6"/>
          <p:cNvSpPr>
            <a:spLocks noChangeArrowheads="1"/>
          </p:cNvSpPr>
          <p:nvPr/>
        </p:nvSpPr>
        <p:spPr bwMode="auto">
          <a:xfrm>
            <a:off x="2987675" y="3284538"/>
            <a:ext cx="17287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Trebuchet MS" pitchFamily="34" charset="0"/>
              </a:rPr>
              <a:t>Підшлункова залоза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1" name="Прямоугольник 8"/>
          <p:cNvSpPr>
            <a:spLocks noChangeArrowheads="1"/>
          </p:cNvSpPr>
          <p:nvPr/>
        </p:nvSpPr>
        <p:spPr bwMode="auto">
          <a:xfrm>
            <a:off x="2351088" y="2828925"/>
            <a:ext cx="1039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печінка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2" name="Прямоугольник 9"/>
          <p:cNvSpPr>
            <a:spLocks noChangeArrowheads="1"/>
          </p:cNvSpPr>
          <p:nvPr/>
        </p:nvSpPr>
        <p:spPr bwMode="auto">
          <a:xfrm>
            <a:off x="3343275" y="835025"/>
            <a:ext cx="1273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стравохід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3" name="Прямоугольник 10"/>
          <p:cNvSpPr>
            <a:spLocks noChangeArrowheads="1"/>
          </p:cNvSpPr>
          <p:nvPr/>
        </p:nvSpPr>
        <p:spPr bwMode="auto">
          <a:xfrm>
            <a:off x="4716463" y="3930650"/>
            <a:ext cx="95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клоака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4" name="Прямоугольник 11"/>
          <p:cNvSpPr>
            <a:spLocks noChangeArrowheads="1"/>
          </p:cNvSpPr>
          <p:nvPr/>
        </p:nvSpPr>
        <p:spPr bwMode="auto">
          <a:xfrm>
            <a:off x="4759325" y="1035050"/>
            <a:ext cx="1025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шлунок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5" name="Прямоугольник 13"/>
          <p:cNvSpPr>
            <a:spLocks noChangeArrowheads="1"/>
          </p:cNvSpPr>
          <p:nvPr/>
        </p:nvSpPr>
        <p:spPr bwMode="auto">
          <a:xfrm>
            <a:off x="6875463" y="1903413"/>
            <a:ext cx="130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кишечник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6" name="TextBox 12"/>
          <p:cNvSpPr txBox="1">
            <a:spLocks noChangeArrowheads="1"/>
          </p:cNvSpPr>
          <p:nvPr/>
        </p:nvSpPr>
        <p:spPr bwMode="auto">
          <a:xfrm>
            <a:off x="2465388" y="280988"/>
            <a:ext cx="923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глотка</a:t>
            </a:r>
            <a:endParaRPr lang="ru-RU" b="1">
              <a:latin typeface="Trebuchet MS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3300413" y="2357438"/>
            <a:ext cx="469900" cy="4714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755650" y="1073150"/>
            <a:ext cx="612775" cy="319088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4284663" y="2708275"/>
            <a:ext cx="268287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4586" idx="2"/>
          </p:cNvCxnSpPr>
          <p:nvPr/>
        </p:nvCxnSpPr>
        <p:spPr>
          <a:xfrm flipH="1">
            <a:off x="2268538" y="649288"/>
            <a:ext cx="658812" cy="369887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0" name="Прямая со стрелкой 5119"/>
          <p:cNvCxnSpPr/>
          <p:nvPr/>
        </p:nvCxnSpPr>
        <p:spPr>
          <a:xfrm flipH="1">
            <a:off x="3343275" y="1203325"/>
            <a:ext cx="427038" cy="646113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3" name="Прямая со стрелкой 5122"/>
          <p:cNvCxnSpPr/>
          <p:nvPr/>
        </p:nvCxnSpPr>
        <p:spPr>
          <a:xfrm flipH="1">
            <a:off x="4600575" y="1404938"/>
            <a:ext cx="315913" cy="49847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5" name="Прямая со стрелкой 5124"/>
          <p:cNvCxnSpPr/>
          <p:nvPr/>
        </p:nvCxnSpPr>
        <p:spPr>
          <a:xfrm flipH="1">
            <a:off x="5627688" y="2273300"/>
            <a:ext cx="1247775" cy="227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7" name="Прямая со стрелкой 5126"/>
          <p:cNvCxnSpPr/>
          <p:nvPr/>
        </p:nvCxnSpPr>
        <p:spPr>
          <a:xfrm flipV="1">
            <a:off x="5172075" y="3013075"/>
            <a:ext cx="455613" cy="917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0038" y="4365104"/>
            <a:ext cx="5659031" cy="1143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Живлення:</a:t>
            </a:r>
            <a:br>
              <a:rPr lang="uk-UA" dirty="0" smtClean="0"/>
            </a:br>
            <a:r>
              <a:rPr lang="uk-UA" sz="3200" dirty="0" smtClean="0"/>
              <a:t>а. хижаки</a:t>
            </a:r>
            <a:br>
              <a:rPr lang="uk-UA" sz="3200" dirty="0" smtClean="0"/>
            </a:br>
            <a:r>
              <a:rPr lang="uk-UA" sz="3200" dirty="0" smtClean="0"/>
              <a:t>б. рослиноїдні</a:t>
            </a:r>
            <a:endParaRPr lang="ru-RU" sz="32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88913"/>
            <a:ext cx="3435350" cy="2589212"/>
          </a:xfrm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860800"/>
            <a:ext cx="356552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8613" y="1341438"/>
            <a:ext cx="5032375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517232"/>
            <a:ext cx="5616624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Дихальна система 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549275"/>
            <a:ext cx="8051800" cy="4872038"/>
          </a:xfrm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323850" y="1484313"/>
            <a:ext cx="1074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latin typeface="Trebuchet MS" pitchFamily="34" charset="0"/>
              </a:rPr>
              <a:t>ніздрі</a:t>
            </a:r>
            <a:endParaRPr lang="ru-RU" sz="2400" b="1">
              <a:latin typeface="Trebuchet MS" pitchFamily="34" charset="0"/>
            </a:endParaRP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843213" y="338138"/>
            <a:ext cx="114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>
                <a:latin typeface="Trebuchet MS" pitchFamily="34" charset="0"/>
              </a:rPr>
              <a:t>трахея</a:t>
            </a:r>
            <a:endParaRPr lang="ru-RU" sz="2400">
              <a:latin typeface="Trebuchet MS" pitchFamily="34" charset="0"/>
            </a:endParaRP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1403350" y="3068638"/>
            <a:ext cx="1258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latin typeface="Trebuchet MS" pitchFamily="34" charset="0"/>
              </a:rPr>
              <a:t>бронхи</a:t>
            </a:r>
            <a:endParaRPr lang="ru-RU" sz="2400" b="1">
              <a:latin typeface="Trebuchet MS" pitchFamily="34" charset="0"/>
            </a:endParaRP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2684463" y="3933825"/>
            <a:ext cx="25352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latin typeface="Trebuchet MS" pitchFamily="34" charset="0"/>
              </a:rPr>
              <a:t>Легені (тонкостінні, </a:t>
            </a:r>
          </a:p>
          <a:p>
            <a:r>
              <a:rPr lang="uk-UA" sz="2400" b="1">
                <a:latin typeface="Trebuchet MS" pitchFamily="34" charset="0"/>
              </a:rPr>
              <a:t>комірчасті)</a:t>
            </a:r>
            <a:endParaRPr lang="ru-RU" sz="2400" b="1">
              <a:latin typeface="Trebuchet MS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042988" y="1108075"/>
            <a:ext cx="206375" cy="376238"/>
          </a:xfrm>
          <a:prstGeom prst="straightConnector1">
            <a:avLst/>
          </a:prstGeom>
          <a:ln w="63500">
            <a:solidFill>
              <a:srgbClr val="C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3203575" y="2349500"/>
            <a:ext cx="139700" cy="1584325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2195513" y="1989138"/>
            <a:ext cx="288925" cy="1079500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2195513" y="738188"/>
            <a:ext cx="1008062" cy="788987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581128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Видільна система </a:t>
            </a:r>
            <a:r>
              <a:rPr lang="uk-UA" sz="3200" dirty="0" smtClean="0"/>
              <a:t>така сама як і в земноводних, але виділяється менше води</a:t>
            </a:r>
            <a:endParaRPr lang="ru-RU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476250"/>
            <a:ext cx="547370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63" y="765175"/>
            <a:ext cx="864552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517232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Нервова система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2563" y="696913"/>
            <a:ext cx="1946275" cy="922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передній мозок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(вкритий сірою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речовиною)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26000" y="327025"/>
            <a:ext cx="19304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середній мозок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11963" y="1285875"/>
            <a:ext cx="12525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можочок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72225" y="4549775"/>
            <a:ext cx="21320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довгастий мозок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22363" y="4559300"/>
            <a:ext cx="22225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проміжний мозок </a:t>
            </a:r>
          </a:p>
        </p:txBody>
      </p:sp>
      <p:sp>
        <p:nvSpPr>
          <p:cNvPr id="28680" name="Line 11"/>
          <p:cNvSpPr>
            <a:spLocks noChangeShapeType="1"/>
          </p:cNvSpPr>
          <p:nvPr/>
        </p:nvSpPr>
        <p:spPr bwMode="auto">
          <a:xfrm>
            <a:off x="1979613" y="1471613"/>
            <a:ext cx="1079500" cy="495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1" name="Line 11"/>
          <p:cNvSpPr>
            <a:spLocks noChangeShapeType="1"/>
          </p:cNvSpPr>
          <p:nvPr/>
        </p:nvSpPr>
        <p:spPr bwMode="auto">
          <a:xfrm flipH="1">
            <a:off x="5076825" y="765175"/>
            <a:ext cx="431800" cy="8540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2" name="Line 11"/>
          <p:cNvSpPr>
            <a:spLocks noChangeShapeType="1"/>
          </p:cNvSpPr>
          <p:nvPr/>
        </p:nvSpPr>
        <p:spPr bwMode="auto">
          <a:xfrm flipH="1">
            <a:off x="6516688" y="1706563"/>
            <a:ext cx="511175" cy="260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V="1">
            <a:off x="2233613" y="4216400"/>
            <a:ext cx="1546225" cy="3333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86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2488" y="3579813"/>
            <a:ext cx="58420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5517232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Органи чуття</a:t>
            </a:r>
            <a:endParaRPr lang="ru-RU" dirty="0"/>
          </a:p>
        </p:txBody>
      </p:sp>
      <p:pic>
        <p:nvPicPr>
          <p:cNvPr id="29698" name="Picture 15" descr="snake tong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23764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2997200"/>
            <a:ext cx="27765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476250"/>
            <a:ext cx="294005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675" y="3716338"/>
            <a:ext cx="327342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0484" y="5445224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Розмноження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8" y="280988"/>
            <a:ext cx="3517900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11" descr="img0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49238"/>
            <a:ext cx="39576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2"/>
          <p:cNvSpPr>
            <a:spLocks noChangeArrowheads="1"/>
          </p:cNvSpPr>
          <p:nvPr/>
        </p:nvSpPr>
        <p:spPr bwMode="auto">
          <a:xfrm>
            <a:off x="630238" y="3141663"/>
            <a:ext cx="83153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latin typeface="Trebuchet MS" pitchFamily="34" charset="0"/>
              </a:rPr>
              <a:t>У плазунів  вперше зародок розвивається в середині </a:t>
            </a:r>
            <a:r>
              <a:rPr lang="uk-UA" sz="3600">
                <a:solidFill>
                  <a:srgbClr val="C00000"/>
                </a:solidFill>
                <a:latin typeface="Trebuchet MS" pitchFamily="34" charset="0"/>
              </a:rPr>
              <a:t>яйця</a:t>
            </a:r>
            <a:r>
              <a:rPr lang="uk-UA" sz="2800">
                <a:latin typeface="Trebuchet MS" pitchFamily="34" charset="0"/>
              </a:rPr>
              <a:t> </a:t>
            </a:r>
            <a:r>
              <a:rPr lang="ru-RU" sz="2800">
                <a:latin typeface="Trebuchet MS" pitchFamily="34" charset="0"/>
              </a:rPr>
              <a:t> і забезпечений всім необхідним на перший час: і захистом , і живленням </a:t>
            </a:r>
            <a:r>
              <a:rPr lang="ru-RU">
                <a:latin typeface="Trebuchet MS" pitchFamily="34" charset="0"/>
              </a:rPr>
              <a:t>.</a:t>
            </a: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708525"/>
            <a:ext cx="14414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 descr="768750fca57at"/>
          <p:cNvPicPr>
            <a:picLocks noChangeAspect="1" noChangeArrowheads="1"/>
          </p:cNvPicPr>
          <p:nvPr/>
        </p:nvPicPr>
        <p:blipFill>
          <a:blip r:embed="rId6" cstate="print"/>
          <a:srcRect b="10370"/>
          <a:stretch>
            <a:fillRect/>
          </a:stretch>
        </p:blipFill>
        <p:spPr bwMode="auto">
          <a:xfrm>
            <a:off x="2586038" y="5013325"/>
            <a:ext cx="22113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913" y="5445224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Значення </a:t>
            </a:r>
            <a:endParaRPr lang="ru-RU" dirty="0"/>
          </a:p>
        </p:txBody>
      </p:sp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250825" y="404813"/>
            <a:ext cx="81375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Trebuchet MS" pitchFamily="34" charset="0"/>
              </a:rPr>
              <a:t>1. Скорочують чисельність шкідників сільского господарства;</a:t>
            </a:r>
          </a:p>
          <a:p>
            <a:r>
              <a:rPr lang="ru-RU" sz="3200" b="1">
                <a:latin typeface="Trebuchet MS" pitchFamily="34" charset="0"/>
              </a:rPr>
              <a:t>2. Зміїний яд використовують у медицині;</a:t>
            </a:r>
          </a:p>
          <a:p>
            <a:r>
              <a:rPr lang="ru-RU" sz="3200" b="1">
                <a:latin typeface="Trebuchet MS" pitchFamily="34" charset="0"/>
              </a:rPr>
              <a:t>3. Використовують у їжу (черепахи, змії);</a:t>
            </a:r>
          </a:p>
          <a:p>
            <a:r>
              <a:rPr lang="ru-RU" sz="3200" b="1">
                <a:latin typeface="Trebuchet MS" pitchFamily="34" charset="0"/>
              </a:rPr>
              <a:t>4. Шкіру і панцирі використовують для виготовлення сумок, взуття, гудзиків, прикрас тощо;</a:t>
            </a:r>
          </a:p>
          <a:p>
            <a:r>
              <a:rPr lang="ru-RU" sz="3200" b="1">
                <a:latin typeface="Trebuchet MS" pitchFamily="34" charset="0"/>
              </a:rPr>
              <a:t>5. Приносять шкоду для людини  (укуси)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60649"/>
            <a:ext cx="7175351" cy="1368152"/>
          </a:xfrm>
        </p:spPr>
        <p:txBody>
          <a:bodyPr/>
          <a:lstStyle/>
          <a:p>
            <a:pPr marL="609600" indent="0" fontAlgn="auto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dirty="0" smtClean="0"/>
              <a:t>Сьогодні ми познайомимся з представниками тваринного світу класу Плазуни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323850" y="2136775"/>
            <a:ext cx="85693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 u="sng">
                <a:latin typeface="Trebuchet MS" pitchFamily="34" charset="0"/>
              </a:rPr>
              <a:t>Нам потрібно :</a:t>
            </a:r>
            <a:r>
              <a:rPr lang="ru-RU" sz="3200" i="1">
                <a:latin typeface="Trebuchet MS" pitchFamily="34" charset="0"/>
              </a:rPr>
              <a:t/>
            </a:r>
            <a:br>
              <a:rPr lang="ru-RU" sz="3200" i="1">
                <a:latin typeface="Trebuchet MS" pitchFamily="34" charset="0"/>
              </a:rPr>
            </a:br>
            <a:r>
              <a:rPr lang="ru-RU" sz="3200">
                <a:latin typeface="Trebuchet MS" pitchFamily="34" charset="0"/>
              </a:rPr>
              <a:t>1. </a:t>
            </a:r>
            <a:r>
              <a:rPr lang="uk-UA" sz="3200">
                <a:latin typeface="Trebuchet MS" pitchFamily="34" charset="0"/>
              </a:rPr>
              <a:t>Розкрити особливості будови,розмноження і поведінки цих тварин. </a:t>
            </a:r>
            <a:br>
              <a:rPr lang="uk-UA" sz="3200">
                <a:latin typeface="Trebuchet MS" pitchFamily="34" charset="0"/>
              </a:rPr>
            </a:br>
            <a:r>
              <a:rPr lang="uk-UA" sz="3200">
                <a:latin typeface="Trebuchet MS" pitchFamily="34" charset="0"/>
              </a:rPr>
              <a:t>2. Дати відповідь на питання «Чому плазуни є першими справжніми наземними тваринами ?»</a:t>
            </a:r>
            <a:br>
              <a:rPr lang="uk-UA" sz="3200">
                <a:latin typeface="Trebuchet MS" pitchFamily="34" charset="0"/>
              </a:rPr>
            </a:br>
            <a:r>
              <a:rPr lang="uk-UA" sz="3200">
                <a:latin typeface="Trebuchet MS" pitchFamily="34" charset="0"/>
              </a:rPr>
              <a:t>3. З´ясувати значення плазунів у природі та житті людини. </a:t>
            </a:r>
            <a:r>
              <a:rPr lang="ru-RU">
                <a:solidFill>
                  <a:srgbClr val="0000FF"/>
                </a:solidFill>
                <a:latin typeface="Trebuchet MS" pitchFamily="34" charset="0"/>
              </a:rPr>
              <a:t/>
            </a:r>
            <a:br>
              <a:rPr lang="ru-RU">
                <a:solidFill>
                  <a:srgbClr val="0000FF"/>
                </a:solidFill>
                <a:latin typeface="Trebuchet MS" pitchFamily="34" charset="0"/>
              </a:rPr>
            </a:br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200" dirty="0" smtClean="0"/>
              <a:t>Плазуни виникли 240 млн. років потому. Вони зайняли землю, повітря і воду</a:t>
            </a:r>
            <a:endParaRPr lang="ru-RU" sz="32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500042"/>
            <a:ext cx="4962530" cy="372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2"/>
          <p:cNvSpPr txBox="1">
            <a:spLocks noChangeArrowheads="1"/>
          </p:cNvSpPr>
          <p:nvPr/>
        </p:nvSpPr>
        <p:spPr bwMode="auto">
          <a:xfrm>
            <a:off x="179388" y="342900"/>
            <a:ext cx="88122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 b="1">
                <a:latin typeface="Trebuchet MS" pitchFamily="34" charset="0"/>
              </a:rPr>
              <a:t>Ознаки прогресивного розвитку класу Плазуни :</a:t>
            </a:r>
            <a:endParaRPr lang="ru-RU" sz="4000" b="1">
              <a:latin typeface="Trebuchet MS" pitchFamily="34" charset="0"/>
            </a:endParaRPr>
          </a:p>
        </p:txBody>
      </p:sp>
      <p:sp>
        <p:nvSpPr>
          <p:cNvPr id="35842" name="Прямоугольник 4"/>
          <p:cNvSpPr>
            <a:spLocks noChangeArrowheads="1"/>
          </p:cNvSpPr>
          <p:nvPr/>
        </p:nvSpPr>
        <p:spPr bwMode="auto">
          <a:xfrm>
            <a:off x="19050" y="1989138"/>
            <a:ext cx="9124950" cy="427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>
                <a:latin typeface="Trebuchet MS" pitchFamily="34" charset="0"/>
              </a:rPr>
              <a:t> </a:t>
            </a:r>
            <a:r>
              <a:rPr lang="ru-RU" sz="2800" b="1">
                <a:latin typeface="Trebuchet MS" pitchFamily="34" charset="0"/>
              </a:rPr>
              <a:t>Ми з´ясували  наступні  факти :</a:t>
            </a:r>
            <a:r>
              <a:rPr lang="ru-RU" sz="2800">
                <a:latin typeface="Trebuchet MS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Кінцівки плазунів пристосовані до руху наземлі (немає перетинок, є кігті).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Довгий хвіст допомагає  бігати.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Шкіра суха ( без залоз), вкрита лусочками 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Очі мають повіки (є третя повіка).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Легені плазунів мають складну будову.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Шлуночок серця розділений неповною перегородкою, змішування венозної та артеріальної крові знижується.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Розвинений передній мозок допомагає виробляти умовні рефлекси.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Сильно розвинений можочок  краще контролює тіло тварини в повітряному середовищі.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endParaRPr lang="uk-UA">
              <a:latin typeface="Trebuchet MS" pitchFamily="34" charset="0"/>
            </a:endParaRPr>
          </a:p>
          <a:p>
            <a:pPr>
              <a:lnSpc>
                <a:spcPct val="90000"/>
              </a:lnSpc>
            </a:pPr>
            <a:endParaRPr lang="ru-RU">
              <a:latin typeface="Trebuchet MS" pitchFamily="34" charset="0"/>
            </a:endParaRPr>
          </a:p>
          <a:p>
            <a:pPr>
              <a:lnSpc>
                <a:spcPct val="90000"/>
              </a:lnSpc>
            </a:pPr>
            <a:r>
              <a:rPr lang="ru-RU" b="1" i="1" u="sng">
                <a:latin typeface="Trebuchet MS" pitchFamily="34" charset="0"/>
              </a:rPr>
              <a:t> Яке середовище існування для плазунів є «рідною домівкою?»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4627" y="4372168"/>
            <a:ext cx="2401173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Лускаті</a:t>
            </a:r>
            <a:endParaRPr lang="ru-RU" dirty="0"/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5463" y="40481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3730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0481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778928">
            <a:off x="3397250" y="2471738"/>
            <a:ext cx="263366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850" y="2606675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25" y="2420938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4721225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2663" y="4705350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76250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9288" y="104775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751138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2924175"/>
            <a:ext cx="25844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8688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8900" y="4541838"/>
            <a:ext cx="25844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81375" y="5000625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6900" y="5889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5121002"/>
            <a:ext cx="47123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Крокодили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33375"/>
            <a:ext cx="266858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1338" y="1196975"/>
            <a:ext cx="26812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5025" y="153988"/>
            <a:ext cx="290512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2708275"/>
            <a:ext cx="2670175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5025" y="2698750"/>
            <a:ext cx="2952750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5913" y="4919663"/>
            <a:ext cx="2493962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3593" y="5445224"/>
            <a:ext cx="4165848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Черепахи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2598738"/>
            <a:ext cx="3127375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3188" y="30163"/>
            <a:ext cx="2033587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9825" y="188913"/>
            <a:ext cx="269716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63" y="1701800"/>
            <a:ext cx="177323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7625" y="223838"/>
            <a:ext cx="2627313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563" y="3135313"/>
            <a:ext cx="263842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9863" y="2520950"/>
            <a:ext cx="2570162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1" descr="060504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8763" y="5445125"/>
            <a:ext cx="388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685478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Першоящери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3" y="1125538"/>
            <a:ext cx="3713162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773238"/>
            <a:ext cx="4254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971550" y="4797425"/>
            <a:ext cx="1231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>
                <a:latin typeface="Trebuchet MS" pitchFamily="34" charset="0"/>
              </a:rPr>
              <a:t>Гатерія</a:t>
            </a:r>
            <a:endParaRPr lang="ru-RU" sz="24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731838"/>
            <a:ext cx="8748713" cy="4929187"/>
          </a:xfrm>
        </p:spPr>
        <p:txBody>
          <a:bodyPr rtlCol="0">
            <a:normAutofit/>
          </a:bodyPr>
          <a:lstStyle/>
          <a:p>
            <a:pPr marL="45720" indent="0" algn="ctr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Сьогодні ми працюємо </a:t>
            </a:r>
            <a:r>
              <a:rPr lang="uk-UA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під </a:t>
            </a: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девізом: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Міркуємо - швидко,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Відповідаємо – правильно,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Працюємо – плідно.</a:t>
            </a:r>
            <a:endParaRPr lang="ru-RU" sz="4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50" y="333375"/>
            <a:ext cx="9694863" cy="6584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Що ми знаємо про земноводних?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u="sng" dirty="0">
                <a:latin typeface="+mn-lt"/>
              </a:rPr>
              <a:t>Знаком  «+» позначте у клітинах правильні твердження.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i="1" u="sng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latin typeface="+mn-lt"/>
              </a:rPr>
              <a:t>Земноводні у дорослому стані найчастіше живуть у воді.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latin typeface="+mn-lt"/>
              </a:rPr>
              <a:t>Шийний та крижовий відділи хребта земноводних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 мають по одному хребцю.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3. Личинки земноводних, хоча й мають зябра, дихають </a:t>
            </a:r>
            <a:r>
              <a:rPr lang="uk-UA" sz="2000" dirty="0">
                <a:latin typeface="+mn-lt"/>
              </a:rPr>
              <a:t>легенями.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4. У дорослих земноводних серце має при камери: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 два передсердя і один шлуночок.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5. Температури тіла земноводних не залежить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 від температури довкілля.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6. У земноводних добре розвинений мозочок.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7. У земноводних є сечовий міхур, не зв'язаний з сечоводами.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8. Оскільки земноводні - холоднокровні тварини,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восени їх активність підвищується.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9. На території України вкрай рідко зустрічається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+mn-lt"/>
              </a:rPr>
              <a:t> плямиста саламандра.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 bwMode="auto">
          <a:xfrm>
            <a:off x="214282" y="2214554"/>
            <a:ext cx="8715436" cy="1143000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uk-UA" dirty="0" smtClean="0"/>
              <a:t>Відповіді 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5400" dirty="0" smtClean="0"/>
              <a:t>( + ,+ , -, + , -, -, -, -, +)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 smtClean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32" y="2768534"/>
            <a:ext cx="7982272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КЛАС ПЛАЗУНИ- </a:t>
            </a:r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</a:rPr>
              <a:t>перші справжні наземні хордові тварини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34950"/>
            <a:ext cx="3024187" cy="2139950"/>
          </a:xfr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260350"/>
            <a:ext cx="2760662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1725" y="4327525"/>
            <a:ext cx="26574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7675" y="4460875"/>
            <a:ext cx="20351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425" y="48688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336" y="188640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Сучасних плазунів поділяють на 4 ряди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041476" y="4872519"/>
            <a:ext cx="1694443" cy="192504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614136" y="5185127"/>
            <a:ext cx="1264960" cy="159436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18928" y="3295600"/>
            <a:ext cx="1967202" cy="120897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933251" y="2891340"/>
            <a:ext cx="1474709" cy="94349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608180" y="4725032"/>
            <a:ext cx="1188697" cy="15844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219075" y="2382838"/>
            <a:ext cx="2395538" cy="584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 Лускаті</a:t>
            </a:r>
            <a:endParaRPr lang="ru-RU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975" y="4432300"/>
            <a:ext cx="2735263" cy="585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</a:t>
            </a:r>
            <a:r>
              <a:rPr lang="uk-UA" dirty="0">
                <a:latin typeface="+mn-lt"/>
              </a:rPr>
              <a:t> </a:t>
            </a:r>
            <a:r>
              <a:rPr lang="uk-UA" sz="3200" dirty="0">
                <a:latin typeface="+mn-lt"/>
              </a:rPr>
              <a:t>Черепахи</a:t>
            </a:r>
            <a:endParaRPr lang="ru-RU" sz="3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9450" y="2089150"/>
            <a:ext cx="3060700" cy="585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 Крокодили</a:t>
            </a:r>
            <a:endParaRPr lang="ru-RU" sz="3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063" y="4140200"/>
            <a:ext cx="3455987" cy="584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 Першоящери</a:t>
            </a:r>
            <a:endParaRPr lang="ru-RU" sz="3200" dirty="0">
              <a:latin typeface="+mn-lt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1201738" y="1700213"/>
            <a:ext cx="984250" cy="682625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271838" y="1833563"/>
            <a:ext cx="0" cy="2459037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572000" y="1916113"/>
            <a:ext cx="1368425" cy="2089150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245225" y="1700213"/>
            <a:ext cx="487363" cy="292100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3" y="5301208"/>
            <a:ext cx="4896544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Середовище існування</a:t>
            </a:r>
            <a:endParaRPr lang="ru-RU" dirty="0"/>
          </a:p>
        </p:txBody>
      </p:sp>
      <p:sp>
        <p:nvSpPr>
          <p:cNvPr id="20482" name="Объект 2"/>
          <p:cNvSpPr>
            <a:spLocks noGrp="1"/>
          </p:cNvSpPr>
          <p:nvPr>
            <p:ph sz="quarter" idx="13"/>
          </p:nvPr>
        </p:nvSpPr>
        <p:spPr>
          <a:xfrm>
            <a:off x="395288" y="731838"/>
            <a:ext cx="5832475" cy="4210050"/>
          </a:xfrm>
        </p:spPr>
        <p:txBody>
          <a:bodyPr/>
          <a:lstStyle/>
          <a:p>
            <a:pPr marL="501650" indent="-457200">
              <a:buFont typeface="Georgia" pitchFamily="18" charset="0"/>
              <a:buAutoNum type="arabicPeriod"/>
            </a:pPr>
            <a:r>
              <a:rPr lang="uk-UA" sz="2800" b="1" smtClean="0"/>
              <a:t>Більшість живе на суші </a:t>
            </a:r>
            <a:r>
              <a:rPr lang="uk-UA" sz="2800" smtClean="0"/>
              <a:t>(ящірки, хамелеони, гекони, варани, сцинки, змії, черепахи)</a:t>
            </a:r>
          </a:p>
          <a:p>
            <a:pPr marL="501650" indent="-457200">
              <a:buFont typeface="Georgia" pitchFamily="18" charset="0"/>
              <a:buAutoNum type="arabicPeriod"/>
            </a:pPr>
            <a:r>
              <a:rPr lang="uk-UA" sz="2800" b="1" smtClean="0"/>
              <a:t>Вторинноводні </a:t>
            </a:r>
            <a:r>
              <a:rPr lang="uk-UA" sz="2800" smtClean="0"/>
              <a:t>(крокодили, водні змії, черепахи)</a:t>
            </a:r>
            <a:endParaRPr lang="ru-RU" sz="2800" smtClean="0"/>
          </a:p>
        </p:txBody>
      </p:sp>
      <p:pic>
        <p:nvPicPr>
          <p:cNvPr id="5" name="Picture 8" descr="20"/>
          <p:cNvPicPr>
            <a:picLocks noChangeAspect="1" noChangeArrowheads="1"/>
          </p:cNvPicPr>
          <p:nvPr/>
        </p:nvPicPr>
        <p:blipFill>
          <a:blip r:embed="rId2" cstate="print">
            <a:lum contrast="24000"/>
            <a:extLst/>
          </a:blip>
          <a:srcRect/>
          <a:stretch>
            <a:fillRect/>
          </a:stretch>
        </p:blipFill>
        <p:spPr bwMode="auto">
          <a:xfrm>
            <a:off x="107504" y="4365105"/>
            <a:ext cx="2430304" cy="2209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6" name="Picture 6" descr="varanus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140646" y="116632"/>
            <a:ext cx="2895280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080768" y="3140968"/>
            <a:ext cx="1901825" cy="2663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1225" y="5897008"/>
            <a:ext cx="5832648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Зовнішня будова</a:t>
            </a:r>
            <a:endParaRPr lang="ru-RU" dirty="0"/>
          </a:p>
        </p:txBody>
      </p:sp>
      <p:pic>
        <p:nvPicPr>
          <p:cNvPr id="4" name="Picture 6" descr="DSC00015_r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bright="-6000" contrast="30000"/>
            <a:extLst/>
          </a:blip>
          <a:srcRect/>
          <a:stretch>
            <a:fillRect/>
          </a:stretch>
        </p:blipFill>
        <p:spPr>
          <a:xfrm>
            <a:off x="179512" y="188640"/>
            <a:ext cx="2606277" cy="3475037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2916238" y="333375"/>
            <a:ext cx="6227762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Trebuchet MS" pitchFamily="34" charset="0"/>
              </a:rPr>
              <a:t>Голова, </a:t>
            </a:r>
            <a:r>
              <a:rPr lang="ru-RU" sz="3200" b="1" u="sng">
                <a:latin typeface="Trebuchet MS" pitchFamily="34" charset="0"/>
              </a:rPr>
              <a:t>шия</a:t>
            </a:r>
            <a:r>
              <a:rPr lang="ru-RU" sz="3200" b="1">
                <a:latin typeface="Trebuchet MS" pitchFamily="34" charset="0"/>
              </a:rPr>
              <a:t>, тулуб, хвіст, 2 пари концівок з </a:t>
            </a:r>
            <a:r>
              <a:rPr lang="ru-RU" sz="3200" b="1" u="sng">
                <a:latin typeface="Trebuchet MS" pitchFamily="34" charset="0"/>
              </a:rPr>
              <a:t>кігтями </a:t>
            </a:r>
            <a:r>
              <a:rPr lang="ru-RU" sz="2400" b="1">
                <a:latin typeface="Trebuchet MS" pitchFamily="34" charset="0"/>
              </a:rPr>
              <a:t>(або редуковані ). У черепах розвивається зовнішній скелет-панцир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634724" y="2492894"/>
            <a:ext cx="2463669" cy="1529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3132138" y="2636838"/>
            <a:ext cx="36877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rebuchet MS" pitchFamily="34" charset="0"/>
              </a:rPr>
              <a:t>Шкіра суха, без залоз , вкрита роговими лусками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4632325" y="4649788"/>
            <a:ext cx="24034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>
                <a:latin typeface="Trebuchet MS" pitchFamily="34" charset="0"/>
              </a:rPr>
              <a:t>Ящірки і змії </a:t>
            </a:r>
          </a:p>
          <a:p>
            <a:pPr algn="ctr"/>
            <a:r>
              <a:rPr lang="uk-UA" sz="3200" b="1">
                <a:solidFill>
                  <a:srgbClr val="C00000"/>
                </a:solidFill>
                <a:latin typeface="Trebuchet MS" pitchFamily="34" charset="0"/>
              </a:rPr>
              <a:t>линяють</a:t>
            </a:r>
            <a:endParaRPr lang="ru-RU" sz="3200" b="1">
              <a:solidFill>
                <a:srgbClr val="C00000"/>
              </a:solidFill>
              <a:latin typeface="Trebuchet MS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43240" y="4648995"/>
            <a:ext cx="3639026" cy="1819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656</TotalTime>
  <Words>566</Words>
  <Application>Microsoft Office PowerPoint</Application>
  <PresentationFormat>Экран (4:3)</PresentationFormat>
  <Paragraphs>113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Воздушный поток</vt:lpstr>
      <vt:lpstr>Презентація до уроку   «Клас Плазуни. Особливості будови і життєдіяльності» </vt:lpstr>
      <vt:lpstr>Сьогодні ми познайомимся з представниками тваринного світу класу Плазуни  </vt:lpstr>
      <vt:lpstr>Презентация PowerPoint</vt:lpstr>
      <vt:lpstr>Презентация PowerPoint</vt:lpstr>
      <vt:lpstr>Відповіді   ( + ,+ , -, + , -, -, -, -, +) </vt:lpstr>
      <vt:lpstr>КЛАС ПЛАЗУНИ- перші справжні наземні хордові тварини</vt:lpstr>
      <vt:lpstr>Сучасних плазунів поділяють на 4 ряди</vt:lpstr>
      <vt:lpstr>Середовище існування</vt:lpstr>
      <vt:lpstr>Зовнішня будова</vt:lpstr>
      <vt:lpstr>Скелет</vt:lpstr>
      <vt:lpstr>Кровоносна система</vt:lpstr>
      <vt:lpstr>Травна система</vt:lpstr>
      <vt:lpstr>Живлення: а. хижаки б. рослиноїдні</vt:lpstr>
      <vt:lpstr>Дихальна система </vt:lpstr>
      <vt:lpstr>Видільна система така сама як і в земноводних, але виділяється менше води</vt:lpstr>
      <vt:lpstr>Нервова система</vt:lpstr>
      <vt:lpstr>Органи чуття</vt:lpstr>
      <vt:lpstr>Розмноження</vt:lpstr>
      <vt:lpstr>Значення </vt:lpstr>
      <vt:lpstr>Плазуни виникли 240 млн. років потому. Вони зайняли землю, повітря і воду</vt:lpstr>
      <vt:lpstr>Презентация PowerPoint</vt:lpstr>
      <vt:lpstr>Ряд Лускаті</vt:lpstr>
      <vt:lpstr>Презентация PowerPoint</vt:lpstr>
      <vt:lpstr>Ряд Крокодили</vt:lpstr>
      <vt:lpstr>Ряд Черепахи</vt:lpstr>
      <vt:lpstr>Ряд Першоящери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Нервова система</dc:title>
  <cp:lastModifiedBy>Admin</cp:lastModifiedBy>
  <cp:revision>43</cp:revision>
  <dcterms:modified xsi:type="dcterms:W3CDTF">2012-02-28T19:06:22Z</dcterms:modified>
</cp:coreProperties>
</file>