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7" r:id="rId7"/>
    <p:sldId id="263" r:id="rId8"/>
    <p:sldId id="274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8F85A4-C3B1-4FDA-928F-4A2C48A8AD6A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B2D8F-E657-40F3-A7C4-E5FF20A582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8F85A4-C3B1-4FDA-928F-4A2C48A8AD6A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B2D8F-E657-40F3-A7C4-E5FF20A58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8F85A4-C3B1-4FDA-928F-4A2C48A8AD6A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B2D8F-E657-40F3-A7C4-E5FF20A58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8F85A4-C3B1-4FDA-928F-4A2C48A8AD6A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B2D8F-E657-40F3-A7C4-E5FF20A58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8F85A4-C3B1-4FDA-928F-4A2C48A8AD6A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B2D8F-E657-40F3-A7C4-E5FF20A582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8F85A4-C3B1-4FDA-928F-4A2C48A8AD6A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B2D8F-E657-40F3-A7C4-E5FF20A58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8F85A4-C3B1-4FDA-928F-4A2C48A8AD6A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B2D8F-E657-40F3-A7C4-E5FF20A58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8F85A4-C3B1-4FDA-928F-4A2C48A8AD6A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B2D8F-E657-40F3-A7C4-E5FF20A58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8F85A4-C3B1-4FDA-928F-4A2C48A8AD6A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B2D8F-E657-40F3-A7C4-E5FF20A582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8F85A4-C3B1-4FDA-928F-4A2C48A8AD6A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B2D8F-E657-40F3-A7C4-E5FF20A58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8F85A4-C3B1-4FDA-928F-4A2C48A8AD6A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B2D8F-E657-40F3-A7C4-E5FF20A582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38F85A4-C3B1-4FDA-928F-4A2C48A8AD6A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8CB2D8F-E657-40F3-A7C4-E5FF20A582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newsflash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0"/>
            <a:ext cx="7406640" cy="1472184"/>
          </a:xfrm>
        </p:spPr>
        <p:txBody>
          <a:bodyPr>
            <a:noAutofit/>
          </a:bodyPr>
          <a:lstStyle/>
          <a:p>
            <a:r>
              <a:rPr lang="uk-UA" sz="9600" b="1" dirty="0" smtClean="0">
                <a:latin typeface="AnastasiaScript" pitchFamily="2" charset="0"/>
                <a:cs typeface="Arabic Typesetting" pitchFamily="66" charset="-78"/>
              </a:rPr>
              <a:t>Моносахариди</a:t>
            </a:r>
            <a:endParaRPr lang="ru-RU" sz="9600" dirty="0">
              <a:latin typeface="AnastasiaScript" pitchFamily="2" charset="0"/>
            </a:endParaRPr>
          </a:p>
        </p:txBody>
      </p:sp>
      <p:pic>
        <p:nvPicPr>
          <p:cNvPr id="10242" name="Picture 2" descr="Моносахариды. :: Углеводы и углеводный обм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304602"/>
            <a:ext cx="4345289" cy="5553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8568952" cy="18722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6CO</a:t>
            </a:r>
            <a:r>
              <a:rPr lang="uk-UA" baseline="-25000" dirty="0" smtClean="0"/>
              <a:t>2</a:t>
            </a:r>
            <a:r>
              <a:rPr lang="uk-UA" dirty="0" smtClean="0"/>
              <a:t> + 6H</a:t>
            </a:r>
            <a:r>
              <a:rPr lang="uk-UA" baseline="-25000" dirty="0" smtClean="0"/>
              <a:t>2</a:t>
            </a:r>
            <a:r>
              <a:rPr lang="uk-UA" dirty="0" smtClean="0"/>
              <a:t>O </a:t>
            </a:r>
            <a:r>
              <a:rPr lang="ja-JP" altLang="en-US" dirty="0" smtClean="0"/>
              <a:t>→</a:t>
            </a:r>
            <a:r>
              <a:rPr lang="uk-UA" dirty="0" smtClean="0"/>
              <a:t> C</a:t>
            </a:r>
            <a:r>
              <a:rPr lang="uk-UA" baseline="-25000" dirty="0" smtClean="0"/>
              <a:t>6</a:t>
            </a:r>
            <a:r>
              <a:rPr lang="uk-UA" dirty="0" smtClean="0"/>
              <a:t>H</a:t>
            </a:r>
            <a:r>
              <a:rPr lang="uk-UA" baseline="-25000" dirty="0" smtClean="0"/>
              <a:t>12</a:t>
            </a:r>
            <a:r>
              <a:rPr lang="uk-UA" dirty="0" smtClean="0"/>
              <a:t>O</a:t>
            </a:r>
            <a:r>
              <a:rPr lang="uk-UA" baseline="-25000" dirty="0" smtClean="0"/>
              <a:t>6</a:t>
            </a:r>
            <a:r>
              <a:rPr lang="uk-UA" dirty="0" smtClean="0"/>
              <a:t> </a:t>
            </a:r>
            <a:r>
              <a:rPr lang="uk-UA" sz="3100" i="1" dirty="0" smtClean="0"/>
              <a:t>(глюкоза)</a:t>
            </a:r>
            <a:r>
              <a:rPr lang="uk-UA" sz="3100" dirty="0" smtClean="0"/>
              <a:t> </a:t>
            </a:r>
            <a:r>
              <a:rPr lang="uk-UA" dirty="0" smtClean="0"/>
              <a:t>+6O</a:t>
            </a:r>
            <a:r>
              <a:rPr lang="uk-UA" baseline="-25000" dirty="0" smtClean="0"/>
              <a:t>2</a:t>
            </a:r>
            <a:r>
              <a:rPr lang="uk-UA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2" name="Picture 4" descr="Russets из Trombax, Роялти-фри стоковое фото #5106905 на Fotolia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0154" y="2636912"/>
            <a:ext cx="6236412" cy="3811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9108504" cy="5746650"/>
          </a:xfrm>
        </p:spPr>
        <p:txBody>
          <a:bodyPr/>
          <a:lstStyle/>
          <a:p>
            <a:r>
              <a:rPr lang="uk-UA" dirty="0" smtClean="0"/>
              <a:t>                                 </a:t>
            </a:r>
            <a:r>
              <a:rPr lang="uk-UA" sz="2400" dirty="0" smtClean="0"/>
              <a:t>               </a:t>
            </a:r>
            <a:r>
              <a:rPr lang="uk-UA" sz="2400" dirty="0" smtClean="0"/>
              <a:t>H2SO4, t 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(C</a:t>
            </a:r>
            <a:r>
              <a:rPr lang="uk-UA" baseline="-25000" dirty="0" smtClean="0"/>
              <a:t>6</a:t>
            </a:r>
            <a:r>
              <a:rPr lang="uk-UA" dirty="0" smtClean="0"/>
              <a:t>H</a:t>
            </a:r>
            <a:r>
              <a:rPr lang="uk-UA" baseline="-25000" dirty="0" smtClean="0"/>
              <a:t>10</a:t>
            </a:r>
            <a:r>
              <a:rPr lang="uk-UA" dirty="0" smtClean="0"/>
              <a:t>O</a:t>
            </a:r>
            <a:r>
              <a:rPr lang="uk-UA" baseline="-25000" dirty="0" smtClean="0"/>
              <a:t>5</a:t>
            </a:r>
            <a:r>
              <a:rPr lang="uk-UA" dirty="0" smtClean="0"/>
              <a:t>) n + nH</a:t>
            </a:r>
            <a:r>
              <a:rPr lang="uk-UA" baseline="-25000" dirty="0" smtClean="0"/>
              <a:t>2</a:t>
            </a:r>
            <a:r>
              <a:rPr lang="uk-UA" dirty="0" smtClean="0"/>
              <a:t>O   </a:t>
            </a:r>
            <a:r>
              <a:rPr lang="uk-UA" dirty="0" smtClean="0"/>
              <a:t>   </a:t>
            </a:r>
            <a:r>
              <a:rPr lang="ja-JP" altLang="en-US" dirty="0" smtClean="0"/>
              <a:t>→</a:t>
            </a:r>
            <a:r>
              <a:rPr lang="uk-UA" dirty="0" smtClean="0"/>
              <a:t>  </a:t>
            </a:r>
            <a:r>
              <a:rPr lang="uk-UA" dirty="0" smtClean="0"/>
              <a:t>     </a:t>
            </a:r>
            <a:r>
              <a:rPr lang="uk-UA" dirty="0" smtClean="0"/>
              <a:t>nC</a:t>
            </a:r>
            <a:r>
              <a:rPr lang="uk-UA" baseline="-25000" dirty="0" smtClean="0"/>
              <a:t>6</a:t>
            </a:r>
            <a:r>
              <a:rPr lang="uk-UA" dirty="0" smtClean="0"/>
              <a:t>H</a:t>
            </a:r>
            <a:r>
              <a:rPr lang="uk-UA" baseline="-25000" dirty="0" smtClean="0"/>
              <a:t>12</a:t>
            </a:r>
            <a:r>
              <a:rPr lang="uk-UA" dirty="0" smtClean="0"/>
              <a:t>O</a:t>
            </a:r>
            <a:r>
              <a:rPr lang="uk-UA" baseline="-25000" dirty="0" smtClean="0"/>
              <a:t>6</a:t>
            </a:r>
            <a:r>
              <a:rPr lang="uk-UA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sz="2800" dirty="0" smtClean="0"/>
              <a:t> </a:t>
            </a:r>
            <a:r>
              <a:rPr lang="uk-UA" sz="2800" dirty="0" smtClean="0"/>
              <a:t>крохмаль                     </a:t>
            </a:r>
            <a:r>
              <a:rPr lang="uk-UA" sz="2800" dirty="0" smtClean="0"/>
              <a:t>глюкоза </a:t>
            </a:r>
            <a:r>
              <a:rPr lang="uk-UA" sz="28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Медицина Новости регионов rutitles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367240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Польша: объемы пищевой промышленности выросли на 15% - портал Агробизне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980728"/>
            <a:ext cx="4872848" cy="3301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Picture 8" descr="В июне ЛКФ &quot;Рошен&quot; запустит новый распределительный центр - Candynet.ru"/>
          <p:cNvPicPr>
            <a:picLocks noChangeAspect="1" noChangeArrowheads="1"/>
          </p:cNvPicPr>
          <p:nvPr/>
        </p:nvPicPr>
        <p:blipFill>
          <a:blip r:embed="rId4" cstate="print"/>
          <a:srcRect l="4087"/>
          <a:stretch>
            <a:fillRect/>
          </a:stretch>
        </p:blipFill>
        <p:spPr bwMode="auto">
          <a:xfrm>
            <a:off x="107504" y="3861048"/>
            <a:ext cx="4118155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i="1" dirty="0" smtClean="0"/>
              <a:t>Сахароза</a:t>
            </a:r>
            <a:endParaRPr lang="ru-RU" sz="6600" b="1" i="1" dirty="0"/>
          </a:p>
        </p:txBody>
      </p:sp>
      <p:pic>
        <p:nvPicPr>
          <p:cNvPr id="24580" name="Picture 4" descr="Здоровье - Женский портал для своевременных женщ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645024"/>
            <a:ext cx="3752144" cy="2556148"/>
          </a:xfrm>
          <a:prstGeom prst="rect">
            <a:avLst/>
          </a:prstGeom>
          <a:noFill/>
        </p:spPr>
      </p:pic>
      <p:pic>
        <p:nvPicPr>
          <p:cNvPr id="24582" name="Picture 6" descr="http://slovari.yandex.ru/illustrations/bse/pictures/00000/08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16832"/>
            <a:ext cx="3519078" cy="16452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Luxury Bed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71500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Яблоки, фрукты, овощи из Серб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996952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Запомните что помидоры Обсудим-к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148064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Фото и клипарт в PNG Помидоры красные и зеленые, свежие и засоленые &quot; Выпускные фотокниги, детские портреты, свадебные фотоальб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8999"/>
            <a:ext cx="4248472" cy="3290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Ме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5127841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Выбираем мед: как определить качественный продукт, незрелый мед и примеси Статьи Блог ArbOOz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89447"/>
            <a:ext cx="4368552" cy="4368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пищевая - М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Музей судебной медицины при Медицинской Академии им. Мечникова - - Блоги - CitySpb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212976"/>
            <a:ext cx="4896544" cy="3473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920880" cy="3744416"/>
          </a:xfrm>
        </p:spPr>
        <p:txBody>
          <a:bodyPr>
            <a:normAutofit/>
          </a:bodyPr>
          <a:lstStyle/>
          <a:p>
            <a:r>
              <a:rPr lang="uk-UA" sz="3100" b="1" i="1" dirty="0" smtClean="0">
                <a:cs typeface="Aharoni" pitchFamily="2" charset="-79"/>
              </a:rPr>
              <a:t>МОНОСАХАРИДИ: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2800" i="1" dirty="0" smtClean="0"/>
              <a:t>- тверді речовини;</a:t>
            </a:r>
            <a:br>
              <a:rPr lang="uk-UA" sz="2800" i="1" dirty="0" smtClean="0"/>
            </a:br>
            <a:r>
              <a:rPr lang="uk-UA" sz="2800" i="1" dirty="0" smtClean="0"/>
              <a:t>- можуть кристалізуватися;</a:t>
            </a:r>
            <a:br>
              <a:rPr lang="uk-UA" sz="2800" i="1" dirty="0" smtClean="0"/>
            </a:br>
            <a:r>
              <a:rPr lang="uk-UA" sz="2800" i="1" dirty="0" smtClean="0"/>
              <a:t>- легко розчинні у воді;</a:t>
            </a:r>
            <a:br>
              <a:rPr lang="uk-UA" sz="2800" i="1" dirty="0" smtClean="0"/>
            </a:br>
            <a:r>
              <a:rPr lang="uk-UA" sz="2800" i="1" dirty="0" smtClean="0"/>
              <a:t>- важко розчинні у спирті;</a:t>
            </a:r>
            <a:br>
              <a:rPr lang="uk-UA" sz="2800" i="1" dirty="0" smtClean="0"/>
            </a:br>
            <a:r>
              <a:rPr lang="uk-UA" sz="2800" i="1" dirty="0" smtClean="0"/>
              <a:t>- нерозчинні у ефірі ;</a:t>
            </a:r>
            <a:br>
              <a:rPr lang="uk-UA" sz="2800" i="1" dirty="0" smtClean="0"/>
            </a:br>
            <a:r>
              <a:rPr lang="uk-UA" sz="2800" i="1" dirty="0" smtClean="0"/>
              <a:t>- мають солодкий смак.</a:t>
            </a:r>
            <a:r>
              <a:rPr lang="uk-UA" sz="2400" i="1" dirty="0" smtClean="0"/>
              <a:t/>
            </a:r>
            <a:br>
              <a:rPr lang="uk-UA" sz="2400" i="1" dirty="0" smtClean="0"/>
            </a:br>
            <a:endParaRPr lang="ru-RU" sz="2400" i="1" dirty="0"/>
          </a:p>
        </p:txBody>
      </p:sp>
      <p:pic>
        <p:nvPicPr>
          <p:cNvPr id="8198" name="Picture 6" descr="Хранение плод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257600"/>
            <a:ext cx="45005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 l="20488" t="34946" r="25712" b="31541"/>
          <a:stretch>
            <a:fillRect/>
          </a:stretch>
        </p:blipFill>
        <p:spPr bwMode="auto">
          <a:xfrm>
            <a:off x="1043608" y="188640"/>
            <a:ext cx="810039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962088" cy="6741368"/>
          </a:xfrm>
        </p:spPr>
        <p:txBody>
          <a:bodyPr>
            <a:normAutofit/>
          </a:bodyPr>
          <a:lstStyle/>
          <a:p>
            <a:r>
              <a:rPr lang="uk-UA" sz="2800" u="sng" dirty="0" smtClean="0">
                <a:latin typeface="Arial" pitchFamily="34" charset="0"/>
                <a:cs typeface="Arial" pitchFamily="34" charset="0"/>
              </a:rPr>
              <a:t>Найпоширеніші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глюкоза та фруктоза.</a:t>
            </a:r>
            <a:br>
              <a:rPr lang="uk-UA" sz="2800" dirty="0" smtClean="0">
                <a:latin typeface="Arial" pitchFamily="34" charset="0"/>
                <a:cs typeface="Arial" pitchFamily="34" charset="0"/>
              </a:rPr>
            </a:br>
            <a:r>
              <a:rPr lang="uk-UA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800" dirty="0" smtClean="0">
                <a:latin typeface="Arial" pitchFamily="34" charset="0"/>
                <a:cs typeface="Arial" pitchFamily="34" charset="0"/>
              </a:rPr>
            </a:br>
            <a:r>
              <a:rPr lang="uk-UA" sz="2800" u="sng" dirty="0" smtClean="0">
                <a:latin typeface="Arial" pitchFamily="34" charset="0"/>
                <a:cs typeface="Arial" pitchFamily="34" charset="0"/>
              </a:rPr>
              <a:t>Формула: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uk-UA" sz="2800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uk-UA" sz="2800" baseline="-250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uk-UA" sz="2800" baseline="-25000" dirty="0" smtClean="0">
                <a:latin typeface="Arial" pitchFamily="34" charset="0"/>
                <a:cs typeface="Arial" pitchFamily="34" charset="0"/>
              </a:rPr>
              <a:t>6 </a:t>
            </a:r>
            <a:br>
              <a:rPr lang="uk-UA" sz="2800" baseline="-25000" dirty="0" smtClean="0">
                <a:latin typeface="Arial" pitchFamily="34" charset="0"/>
                <a:cs typeface="Arial" pitchFamily="34" charset="0"/>
              </a:rPr>
            </a:br>
            <a:r>
              <a:rPr lang="uk-UA" sz="2800" baseline="-250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uk-UA" sz="2800" baseline="-25000" dirty="0" smtClean="0">
                <a:latin typeface="Arial" pitchFamily="34" charset="0"/>
                <a:cs typeface="Arial" pitchFamily="34" charset="0"/>
              </a:rPr>
            </a:br>
            <a:r>
              <a:rPr lang="uk-UA" sz="2800" u="sng" dirty="0" smtClean="0">
                <a:latin typeface="Arial" pitchFamily="34" charset="0"/>
                <a:cs typeface="Arial" pitchFamily="34" charset="0"/>
              </a:rPr>
              <a:t>Глюкоза: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альдегідоспирт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uk-UA" sz="2800" dirty="0" smtClean="0">
                <a:latin typeface="Arial" pitchFamily="34" charset="0"/>
                <a:cs typeface="Arial" pitchFamily="34" charset="0"/>
              </a:rPr>
            </a:br>
            <a:r>
              <a:rPr lang="uk-UA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800" dirty="0" smtClean="0">
                <a:latin typeface="Arial" pitchFamily="34" charset="0"/>
                <a:cs typeface="Arial" pitchFamily="34" charset="0"/>
              </a:rPr>
            </a:br>
            <a:r>
              <a:rPr lang="uk-UA" sz="2800" u="sng" dirty="0" smtClean="0">
                <a:latin typeface="Arial" pitchFamily="34" charset="0"/>
                <a:cs typeface="Arial" pitchFamily="34" charset="0"/>
              </a:rPr>
              <a:t>Фруктоза: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кетоноспирт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uk-UA" sz="2800" baseline="-25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800" baseline="-25000" dirty="0" smtClean="0">
                <a:latin typeface="Arial" pitchFamily="34" charset="0"/>
                <a:cs typeface="Arial" pitchFamily="34" charset="0"/>
              </a:rPr>
            </a:br>
            <a:r>
              <a:rPr lang="uk-UA" sz="2800" baseline="-25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800" baseline="-25000" dirty="0" smtClean="0">
                <a:latin typeface="Arial" pitchFamily="34" charset="0"/>
                <a:cs typeface="Arial" pitchFamily="34" charset="0"/>
              </a:rPr>
            </a:br>
            <a:r>
              <a:rPr lang="uk-UA" sz="2800" baseline="-25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800" baseline="-25000" dirty="0" smtClean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+mn-lt"/>
              <a:cs typeface="Aharoni" pitchFamily="2" charset="-79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uk-UA" sz="6000" b="1" i="1" dirty="0" smtClean="0">
                <a:latin typeface="+mn-lt"/>
              </a:rPr>
              <a:t> ГЛЮКОЗА </a:t>
            </a:r>
            <a:r>
              <a:rPr lang="uk-UA" sz="3100" i="1" dirty="0" smtClean="0">
                <a:latin typeface="+mn-lt"/>
              </a:rPr>
              <a:t>( </a:t>
            </a:r>
            <a:r>
              <a:rPr lang="uk-UA" sz="3100" i="1" dirty="0" err="1" smtClean="0">
                <a:latin typeface="+mn-lt"/>
              </a:rPr>
              <a:t>“Виноградний</a:t>
            </a:r>
            <a:r>
              <a:rPr lang="uk-UA" sz="3100" i="1" dirty="0" smtClean="0">
                <a:latin typeface="+mn-lt"/>
              </a:rPr>
              <a:t> </a:t>
            </a:r>
            <a:r>
              <a:rPr lang="uk-UA" sz="3100" i="1" dirty="0" err="1" smtClean="0">
                <a:latin typeface="+mn-lt"/>
              </a:rPr>
              <a:t>цукор”</a:t>
            </a:r>
            <a:r>
              <a:rPr lang="uk-UA" sz="3100" i="1" dirty="0" smtClean="0">
                <a:latin typeface="+mn-lt"/>
              </a:rPr>
              <a:t> )</a:t>
            </a:r>
            <a:endParaRPr lang="ru-RU" sz="6000" i="1" dirty="0">
              <a:latin typeface="+mn-lt"/>
            </a:endParaRPr>
          </a:p>
        </p:txBody>
      </p:sp>
      <p:pic>
        <p:nvPicPr>
          <p:cNvPr id="5129" name="Picture 9" descr="Просмотр темы - Биохимия детя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7305474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АНЯ\PHOTO\Казбек14\прогулка на казбеке 3\DSCF8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068960"/>
            <a:ext cx="4896545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Plant Wallpapers, Plant Backgrounds, Plant Images - Page 30 - Desktop Nex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268760"/>
            <a:ext cx="471601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Ампелотерапия - лечение виноградом - симптомы, причины, леч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439816" cy="4439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Виноградный сок полезней, чем экстракт винограда - Новости"/>
          <p:cNvPicPr>
            <a:picLocks noChangeAspect="1" noChangeArrowheads="1"/>
          </p:cNvPicPr>
          <p:nvPr/>
        </p:nvPicPr>
        <p:blipFill>
          <a:blip r:embed="rId3" cstate="print"/>
          <a:srcRect l="11206"/>
          <a:stretch>
            <a:fillRect/>
          </a:stretch>
        </p:blipFill>
        <p:spPr bwMode="auto">
          <a:xfrm>
            <a:off x="4644008" y="2852936"/>
            <a:ext cx="4499992" cy="3898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Продукция пчеловодст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282952" cy="3962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Unique Honey Products 100% goodness that nature prescribed to yo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0668" y="3501008"/>
            <a:ext cx="4393332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Групи мязів Спортивний бл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386998" cy="3829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Матеріали за Липень 2013 року &quot; Медичний довідник, онлайн діагностики та лікува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132856"/>
            <a:ext cx="3965848" cy="2974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Альпы - Портал профессионального образования Чеченской республи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77072"/>
            <a:ext cx="4726344" cy="2599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120</TotalTime>
  <Words>28</Words>
  <Application>Microsoft Office PowerPoint</Application>
  <PresentationFormat>Экран (4:3)</PresentationFormat>
  <Paragraphs>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Моносахариди</vt:lpstr>
      <vt:lpstr>МОНОСАХАРИДИ: - тверді речовини; - можуть кристалізуватися; - легко розчинні у воді; - важко розчинні у спирті; - нерозчинні у ефірі ; - мають солодкий смак. </vt:lpstr>
      <vt:lpstr>Слайд 3</vt:lpstr>
      <vt:lpstr>Найпоширеніші: глюкоза та фруктоза.  Формула: С6H12O6  . Глюкоза: альдегідоспирт.  Фруктоза: кетоноспирт.   </vt:lpstr>
      <vt:lpstr> ГЛЮКОЗА ( “Виноградний цукор” )</vt:lpstr>
      <vt:lpstr>Слайд 6</vt:lpstr>
      <vt:lpstr>Слайд 7</vt:lpstr>
      <vt:lpstr>Слайд 8</vt:lpstr>
      <vt:lpstr>Слайд 9</vt:lpstr>
      <vt:lpstr>6CO2 + 6H2O → C6H12O6 (глюкоза) +6O2  </vt:lpstr>
      <vt:lpstr>                                                H2SO4, t °  (C6H10O5) n + nH2O      →       nC6H12O6   крохмаль                     глюкоза     </vt:lpstr>
      <vt:lpstr>Слайд 12</vt:lpstr>
      <vt:lpstr>Сахароза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13</cp:revision>
  <dcterms:created xsi:type="dcterms:W3CDTF">2014-09-27T10:54:05Z</dcterms:created>
  <dcterms:modified xsi:type="dcterms:W3CDTF">2014-09-27T15:26:40Z</dcterms:modified>
</cp:coreProperties>
</file>