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>
      <p:cViewPr varScale="1">
        <p:scale>
          <a:sx n="100" d="100"/>
          <a:sy n="100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7000" t="8000" r="8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59280"/>
            <a:ext cx="7416824" cy="1295400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Обмороження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872208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 характеристика, причини та перша допомога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67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848872" cy="685800"/>
          </a:xfrm>
        </p:spPr>
        <p:txBody>
          <a:bodyPr>
            <a:normAutofit/>
          </a:bodyPr>
          <a:lstStyle/>
          <a:p>
            <a:r>
              <a:rPr lang="uk-UA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 обморожень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4825" y="2204864"/>
            <a:ext cx="6296744" cy="142264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За </a:t>
            </a:r>
            <a:r>
              <a:rPr lang="ru-RU" b="1" dirty="0" err="1"/>
              <a:t>тяжкістю</a:t>
            </a:r>
            <a:r>
              <a:rPr lang="ru-RU" b="1" dirty="0"/>
              <a:t> та </a:t>
            </a:r>
            <a:r>
              <a:rPr lang="ru-RU" b="1" dirty="0" err="1"/>
              <a:t>глибиною</a:t>
            </a:r>
            <a:r>
              <a:rPr lang="ru-RU" b="1" dirty="0"/>
              <a:t> </a:t>
            </a:r>
            <a:r>
              <a:rPr lang="ru-RU" b="1" dirty="0" err="1"/>
              <a:t>розрізняють</a:t>
            </a:r>
            <a:r>
              <a:rPr lang="ru-RU" b="1" dirty="0"/>
              <a:t> </a:t>
            </a:r>
            <a:r>
              <a:rPr lang="ru-RU" b="1" dirty="0" err="1"/>
              <a:t>чотири</a:t>
            </a:r>
            <a:r>
              <a:rPr lang="ru-RU" b="1" dirty="0"/>
              <a:t> </a:t>
            </a:r>
            <a:r>
              <a:rPr lang="ru-RU" b="1" dirty="0" err="1"/>
              <a:t>ступені</a:t>
            </a:r>
            <a:r>
              <a:rPr lang="ru-RU" b="1" dirty="0"/>
              <a:t> </a:t>
            </a:r>
            <a:r>
              <a:rPr lang="ru-RU" b="1" dirty="0" err="1"/>
              <a:t>обмороження</a:t>
            </a:r>
            <a:r>
              <a:rPr lang="ru-RU" b="1" dirty="0"/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38" y="2780928"/>
            <a:ext cx="427594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34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ступінь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(легкий).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348880"/>
            <a:ext cx="3816424" cy="33123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err="1" smtClean="0"/>
              <a:t>Характеризується</a:t>
            </a:r>
            <a:r>
              <a:rPr lang="ru-RU" b="1" dirty="0" smtClean="0"/>
              <a:t> </a:t>
            </a:r>
            <a:r>
              <a:rPr lang="ru-RU" b="1" dirty="0" err="1"/>
              <a:t>ураженням</a:t>
            </a:r>
            <a:r>
              <a:rPr lang="ru-RU" b="1" dirty="0"/>
              <a:t> </a:t>
            </a:r>
            <a:r>
              <a:rPr lang="ru-RU" b="1" dirty="0" err="1"/>
              <a:t>шкіри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супроводжується</a:t>
            </a:r>
            <a:r>
              <a:rPr lang="ru-RU" b="1" dirty="0"/>
              <a:t> </a:t>
            </a:r>
            <a:r>
              <a:rPr lang="ru-RU" b="1" dirty="0" err="1"/>
              <a:t>запаленням</a:t>
            </a:r>
            <a:r>
              <a:rPr lang="ru-RU" b="1" dirty="0"/>
              <a:t>, </a:t>
            </a:r>
            <a:r>
              <a:rPr lang="ru-RU" b="1" dirty="0" err="1"/>
              <a:t>набряком</a:t>
            </a:r>
            <a:r>
              <a:rPr lang="ru-RU" b="1" dirty="0"/>
              <a:t>, </a:t>
            </a:r>
            <a:r>
              <a:rPr lang="ru-RU" b="1" dirty="0" err="1"/>
              <a:t>болем</a:t>
            </a:r>
            <a:r>
              <a:rPr lang="ru-RU" b="1" dirty="0"/>
              <a:t>. </a:t>
            </a:r>
            <a:r>
              <a:rPr lang="ru-RU" b="1" dirty="0" err="1"/>
              <a:t>Такий</a:t>
            </a:r>
            <a:r>
              <a:rPr lang="ru-RU" b="1" dirty="0"/>
              <a:t> стан </a:t>
            </a:r>
            <a:r>
              <a:rPr lang="ru-RU" b="1" dirty="0" err="1"/>
              <a:t>триває</a:t>
            </a:r>
            <a:r>
              <a:rPr lang="ru-RU" b="1" dirty="0"/>
              <a:t> </a:t>
            </a:r>
            <a:r>
              <a:rPr lang="ru-RU" b="1" dirty="0" err="1"/>
              <a:t>кілька</a:t>
            </a:r>
            <a:r>
              <a:rPr lang="ru-RU" b="1" dirty="0"/>
              <a:t> </a:t>
            </a:r>
            <a:r>
              <a:rPr lang="ru-RU" b="1" dirty="0" err="1"/>
              <a:t>днів</a:t>
            </a:r>
            <a:r>
              <a:rPr lang="ru-RU" b="1" dirty="0"/>
              <a:t>, </a:t>
            </a:r>
            <a:r>
              <a:rPr lang="ru-RU" b="1" dirty="0" err="1"/>
              <a:t>потім</a:t>
            </a:r>
            <a:r>
              <a:rPr lang="ru-RU" b="1" dirty="0"/>
              <a:t> </a:t>
            </a:r>
            <a:r>
              <a:rPr lang="ru-RU" b="1" dirty="0" err="1"/>
              <a:t>поступово</a:t>
            </a:r>
            <a:r>
              <a:rPr lang="ru-RU" b="1" dirty="0"/>
              <a:t> проходить. </a:t>
            </a:r>
            <a:r>
              <a:rPr lang="ru-RU" b="1" dirty="0" err="1"/>
              <a:t>Уражена</a:t>
            </a:r>
            <a:r>
              <a:rPr lang="ru-RU" b="1" dirty="0"/>
              <a:t> </a:t>
            </a:r>
            <a:r>
              <a:rPr lang="ru-RU" b="1" dirty="0" err="1"/>
              <a:t>ділянка</a:t>
            </a:r>
            <a:r>
              <a:rPr lang="ru-RU" b="1" dirty="0"/>
              <a:t> </a:t>
            </a:r>
            <a:r>
              <a:rPr lang="ru-RU" b="1" dirty="0" err="1"/>
              <a:t>надовго</a:t>
            </a:r>
            <a:r>
              <a:rPr lang="ru-RU" b="1" dirty="0"/>
              <a:t> </a:t>
            </a:r>
            <a:r>
              <a:rPr lang="ru-RU" b="1" dirty="0" err="1"/>
              <a:t>залишається</a:t>
            </a:r>
            <a:r>
              <a:rPr lang="ru-RU" b="1" dirty="0"/>
              <a:t> </a:t>
            </a:r>
            <a:r>
              <a:rPr lang="ru-RU" b="1" dirty="0" err="1"/>
              <a:t>дуже</a:t>
            </a:r>
            <a:r>
              <a:rPr lang="ru-RU" b="1" dirty="0"/>
              <a:t> </a:t>
            </a:r>
            <a:r>
              <a:rPr lang="ru-RU" b="1" dirty="0" err="1"/>
              <a:t>чутливою</a:t>
            </a:r>
            <a:r>
              <a:rPr lang="ru-RU" b="1" dirty="0"/>
              <a:t> до холоду.</a:t>
            </a:r>
          </a:p>
        </p:txBody>
      </p:sp>
      <p:pic>
        <p:nvPicPr>
          <p:cNvPr id="2050" name="Picture 2" descr="D:\KIS@mail.ru\Додатковий матеріал на уроки\11-А клас\Медицина\Відмороження та загальне замерзання\Картинки\13145_html_2c94e4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71"/>
          <a:stretch/>
        </p:blipFill>
        <p:spPr bwMode="auto">
          <a:xfrm>
            <a:off x="5364088" y="2201987"/>
            <a:ext cx="2286372" cy="3363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13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ступінь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середньої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тяжкості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2204864"/>
            <a:ext cx="4024536" cy="36004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err="1"/>
              <a:t>Проявляється</a:t>
            </a:r>
            <a:r>
              <a:rPr lang="ru-RU" b="1" dirty="0"/>
              <a:t> некрозом </a:t>
            </a:r>
            <a:r>
              <a:rPr lang="ru-RU" b="1" dirty="0" err="1"/>
              <a:t>поверхневих</a:t>
            </a:r>
            <a:r>
              <a:rPr lang="ru-RU" b="1" dirty="0"/>
              <a:t> </a:t>
            </a:r>
            <a:r>
              <a:rPr lang="ru-RU" b="1" dirty="0" err="1"/>
              <a:t>шарів</a:t>
            </a:r>
            <a:r>
              <a:rPr lang="ru-RU" b="1" dirty="0"/>
              <a:t> </a:t>
            </a:r>
            <a:r>
              <a:rPr lang="ru-RU" b="1" dirty="0" err="1"/>
              <a:t>шкіри</a:t>
            </a:r>
            <a:r>
              <a:rPr lang="ru-RU" b="1" dirty="0"/>
              <a:t>. 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відігрівання</a:t>
            </a:r>
            <a:r>
              <a:rPr lang="ru-RU" b="1" dirty="0"/>
              <a:t> </a:t>
            </a:r>
            <a:r>
              <a:rPr lang="ru-RU" b="1" dirty="0" err="1"/>
              <a:t>уражене</a:t>
            </a:r>
            <a:r>
              <a:rPr lang="ru-RU" b="1" dirty="0"/>
              <a:t> </a:t>
            </a:r>
            <a:r>
              <a:rPr lang="ru-RU" b="1" dirty="0" err="1"/>
              <a:t>місце</a:t>
            </a:r>
            <a:r>
              <a:rPr lang="ru-RU" b="1" dirty="0"/>
              <a:t> </a:t>
            </a:r>
            <a:r>
              <a:rPr lang="ru-RU" b="1" dirty="0" err="1"/>
              <a:t>синіє</a:t>
            </a:r>
            <a:r>
              <a:rPr lang="ru-RU" b="1" dirty="0"/>
              <a:t>. В </a:t>
            </a:r>
            <a:r>
              <a:rPr lang="ru-RU" b="1" dirty="0" err="1"/>
              <a:t>зоні</a:t>
            </a:r>
            <a:r>
              <a:rPr lang="ru-RU" b="1" dirty="0"/>
              <a:t> </a:t>
            </a:r>
            <a:r>
              <a:rPr lang="ru-RU" b="1" dirty="0" err="1"/>
              <a:t>обмороження</a:t>
            </a:r>
            <a:r>
              <a:rPr lang="ru-RU" b="1" dirty="0"/>
              <a:t> </a:t>
            </a:r>
            <a:r>
              <a:rPr lang="ru-RU" b="1" dirty="0" err="1"/>
              <a:t>утворюються</a:t>
            </a:r>
            <a:r>
              <a:rPr lang="ru-RU" b="1" dirty="0"/>
              <a:t> </a:t>
            </a:r>
            <a:r>
              <a:rPr lang="ru-RU" b="1" dirty="0" err="1"/>
              <a:t>пухирці</a:t>
            </a:r>
            <a:r>
              <a:rPr lang="ru-RU" b="1" dirty="0"/>
              <a:t>, </a:t>
            </a:r>
            <a:r>
              <a:rPr lang="ru-RU" b="1" dirty="0" err="1"/>
              <a:t>наповнені</a:t>
            </a:r>
            <a:r>
              <a:rPr lang="ru-RU" b="1" dirty="0"/>
              <a:t> </a:t>
            </a:r>
            <a:r>
              <a:rPr lang="ru-RU" b="1" dirty="0" err="1"/>
              <a:t>прозорою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білуватою</a:t>
            </a:r>
            <a:r>
              <a:rPr lang="ru-RU" b="1" dirty="0"/>
              <a:t> </a:t>
            </a:r>
            <a:r>
              <a:rPr lang="ru-RU" b="1" dirty="0" err="1"/>
              <a:t>рідиною</a:t>
            </a:r>
            <a:r>
              <a:rPr lang="ru-RU" b="1" dirty="0"/>
              <a:t>. </a:t>
            </a:r>
            <a:r>
              <a:rPr lang="ru-RU" b="1" dirty="0" err="1"/>
              <a:t>З'являється</a:t>
            </a:r>
            <a:r>
              <a:rPr lang="ru-RU" b="1" dirty="0"/>
              <a:t> </a:t>
            </a:r>
            <a:r>
              <a:rPr lang="ru-RU" b="1" dirty="0" err="1"/>
              <a:t>сильний</a:t>
            </a:r>
            <a:r>
              <a:rPr lang="ru-RU" b="1" dirty="0"/>
              <a:t> </a:t>
            </a:r>
            <a:r>
              <a:rPr lang="ru-RU" b="1" dirty="0" err="1"/>
              <a:t>біль</a:t>
            </a:r>
            <a:r>
              <a:rPr lang="ru-RU" b="1" dirty="0"/>
              <a:t>. </a:t>
            </a:r>
            <a:r>
              <a:rPr lang="ru-RU" b="1" dirty="0" err="1"/>
              <a:t>Серед</a:t>
            </a:r>
            <a:r>
              <a:rPr lang="ru-RU" b="1" dirty="0"/>
              <a:t> </a:t>
            </a:r>
            <a:r>
              <a:rPr lang="ru-RU" b="1" dirty="0" err="1"/>
              <a:t>загальних</a:t>
            </a:r>
            <a:r>
              <a:rPr lang="ru-RU" b="1" dirty="0"/>
              <a:t> </a:t>
            </a:r>
            <a:r>
              <a:rPr lang="ru-RU" b="1" dirty="0" err="1"/>
              <a:t>симптомів</a:t>
            </a:r>
            <a:r>
              <a:rPr lang="ru-RU" b="1" dirty="0"/>
              <a:t> </a:t>
            </a:r>
            <a:r>
              <a:rPr lang="ru-RU" b="1" dirty="0" err="1"/>
              <a:t>спостерігаються</a:t>
            </a:r>
            <a:r>
              <a:rPr lang="ru-RU" b="1" dirty="0"/>
              <a:t> </a:t>
            </a:r>
            <a:r>
              <a:rPr lang="ru-RU" b="1" dirty="0" err="1"/>
              <a:t>підвищення</a:t>
            </a:r>
            <a:r>
              <a:rPr lang="ru-RU" b="1" dirty="0"/>
              <a:t> </a:t>
            </a:r>
            <a:r>
              <a:rPr lang="ru-RU" b="1" dirty="0" err="1"/>
              <a:t>температури</a:t>
            </a:r>
            <a:r>
              <a:rPr lang="ru-RU" b="1" dirty="0"/>
              <a:t> </a:t>
            </a:r>
            <a:r>
              <a:rPr lang="ru-RU" b="1" dirty="0" err="1"/>
              <a:t>тіла</a:t>
            </a:r>
            <a:r>
              <a:rPr lang="ru-RU" b="1" dirty="0"/>
              <a:t>, </a:t>
            </a:r>
            <a:r>
              <a:rPr lang="ru-RU" b="1" dirty="0" err="1"/>
              <a:t>погані</a:t>
            </a:r>
            <a:r>
              <a:rPr lang="ru-RU" b="1" dirty="0"/>
              <a:t> сон та </a:t>
            </a:r>
            <a:r>
              <a:rPr lang="ru-RU" b="1" dirty="0" err="1"/>
              <a:t>апетит</a:t>
            </a:r>
            <a:r>
              <a:rPr lang="ru-RU" b="1" dirty="0"/>
              <a:t>.</a:t>
            </a:r>
          </a:p>
        </p:txBody>
      </p:sp>
      <p:pic>
        <p:nvPicPr>
          <p:cNvPr id="3074" name="Picture 2" descr="D:\KIS@mail.ru\Додатковий матеріал на уроки\11-А клас\Медицина\Відмороження та загальне замерзання\Картинки\13145_html_2c94e4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0" r="48422"/>
          <a:stretch/>
        </p:blipFill>
        <p:spPr bwMode="auto">
          <a:xfrm>
            <a:off x="1403648" y="2224088"/>
            <a:ext cx="2088232" cy="3221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75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ІІІ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ступінь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(тяжкий).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76872"/>
            <a:ext cx="4032448" cy="352839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err="1"/>
              <a:t>Відбувається</a:t>
            </a:r>
            <a:r>
              <a:rPr lang="ru-RU" b="1" dirty="0"/>
              <a:t> </a:t>
            </a:r>
            <a:r>
              <a:rPr lang="ru-RU" b="1" dirty="0" err="1"/>
              <a:t>поступовий</a:t>
            </a:r>
            <a:r>
              <a:rPr lang="ru-RU" b="1" dirty="0"/>
              <a:t> некроз тканин на </a:t>
            </a:r>
            <a:r>
              <a:rPr lang="ru-RU" b="1" dirty="0" err="1"/>
              <a:t>значну</a:t>
            </a:r>
            <a:r>
              <a:rPr lang="ru-RU" b="1" dirty="0"/>
              <a:t> </a:t>
            </a:r>
            <a:r>
              <a:rPr lang="ru-RU" b="1" dirty="0" err="1"/>
              <a:t>глибину</a:t>
            </a:r>
            <a:r>
              <a:rPr lang="ru-RU" b="1" dirty="0"/>
              <a:t>. В </a:t>
            </a:r>
            <a:r>
              <a:rPr lang="ru-RU" b="1" dirty="0" err="1"/>
              <a:t>перші</a:t>
            </a:r>
            <a:r>
              <a:rPr lang="ru-RU" b="1" dirty="0"/>
              <a:t> </a:t>
            </a:r>
            <a:r>
              <a:rPr lang="ru-RU" b="1" dirty="0" err="1"/>
              <a:t>дні</a:t>
            </a:r>
            <a:r>
              <a:rPr lang="ru-RU" b="1" dirty="0"/>
              <a:t> </a:t>
            </a:r>
            <a:r>
              <a:rPr lang="ru-RU" b="1" dirty="0" err="1"/>
              <a:t>спостерігається</a:t>
            </a:r>
            <a:r>
              <a:rPr lang="ru-RU" b="1" dirty="0"/>
              <a:t> </a:t>
            </a:r>
            <a:r>
              <a:rPr lang="ru-RU" b="1" dirty="0" err="1"/>
              <a:t>поява</a:t>
            </a:r>
            <a:r>
              <a:rPr lang="ru-RU" b="1" dirty="0"/>
              <a:t> </a:t>
            </a:r>
            <a:r>
              <a:rPr lang="ru-RU" b="1" dirty="0" err="1"/>
              <a:t>пухирців</a:t>
            </a:r>
            <a:r>
              <a:rPr lang="ru-RU" b="1" dirty="0"/>
              <a:t>, </a:t>
            </a:r>
            <a:r>
              <a:rPr lang="ru-RU" b="1" dirty="0" err="1"/>
              <a:t>заповнених</a:t>
            </a:r>
            <a:r>
              <a:rPr lang="ru-RU" b="1" dirty="0"/>
              <a:t> темною </a:t>
            </a:r>
            <a:r>
              <a:rPr lang="ru-RU" b="1" dirty="0" err="1"/>
              <a:t>рідиною</a:t>
            </a:r>
            <a:r>
              <a:rPr lang="ru-RU" b="1" dirty="0"/>
              <a:t>. Через </a:t>
            </a:r>
            <a:r>
              <a:rPr lang="ru-RU" b="1" dirty="0" err="1"/>
              <a:t>кілька</a:t>
            </a:r>
            <a:r>
              <a:rPr lang="ru-RU" b="1" dirty="0"/>
              <a:t> </a:t>
            </a:r>
            <a:r>
              <a:rPr lang="ru-RU" b="1" dirty="0" err="1"/>
              <a:t>днів</a:t>
            </a:r>
            <a:r>
              <a:rPr lang="ru-RU" b="1" dirty="0"/>
              <a:t> </a:t>
            </a:r>
            <a:r>
              <a:rPr lang="ru-RU" b="1" dirty="0" err="1"/>
              <a:t>з'являються</a:t>
            </a:r>
            <a:r>
              <a:rPr lang="ru-RU" b="1" dirty="0"/>
              <a:t> </a:t>
            </a:r>
            <a:r>
              <a:rPr lang="ru-RU" b="1" dirty="0" err="1"/>
              <a:t>ділянки</a:t>
            </a:r>
            <a:r>
              <a:rPr lang="ru-RU" b="1" dirty="0"/>
              <a:t> </a:t>
            </a:r>
            <a:r>
              <a:rPr lang="ru-RU" b="1" dirty="0" err="1"/>
              <a:t>вологої</a:t>
            </a:r>
            <a:r>
              <a:rPr lang="ru-RU" b="1" dirty="0"/>
              <a:t> </a:t>
            </a:r>
            <a:r>
              <a:rPr lang="ru-RU" b="1" dirty="0" err="1"/>
              <a:t>мертвої</a:t>
            </a:r>
            <a:r>
              <a:rPr lang="ru-RU" b="1" dirty="0"/>
              <a:t> </a:t>
            </a:r>
            <a:r>
              <a:rPr lang="ru-RU" b="1" dirty="0" err="1"/>
              <a:t>тканини</a:t>
            </a:r>
            <a:r>
              <a:rPr lang="ru-RU" b="1" dirty="0"/>
              <a:t>. </a:t>
            </a:r>
            <a:r>
              <a:rPr lang="ru-RU" b="1" dirty="0" err="1"/>
              <a:t>Хворі</a:t>
            </a:r>
            <a:r>
              <a:rPr lang="ru-RU" b="1" dirty="0"/>
              <a:t> </a:t>
            </a:r>
            <a:r>
              <a:rPr lang="ru-RU" b="1" dirty="0" err="1"/>
              <a:t>відчувають</a:t>
            </a:r>
            <a:r>
              <a:rPr lang="ru-RU" b="1" dirty="0"/>
              <a:t> </a:t>
            </a:r>
            <a:r>
              <a:rPr lang="ru-RU" b="1" dirty="0" err="1"/>
              <a:t>нестерпний</a:t>
            </a:r>
            <a:r>
              <a:rPr lang="ru-RU" b="1" dirty="0"/>
              <a:t> </a:t>
            </a:r>
            <a:r>
              <a:rPr lang="ru-RU" b="1" dirty="0" err="1"/>
              <a:t>біль</a:t>
            </a:r>
            <a:r>
              <a:rPr lang="ru-RU" b="1" dirty="0"/>
              <a:t>. </a:t>
            </a:r>
            <a:r>
              <a:rPr lang="ru-RU" b="1" dirty="0" err="1"/>
              <a:t>Захворювання</a:t>
            </a:r>
            <a:r>
              <a:rPr lang="ru-RU" b="1" dirty="0"/>
              <a:t> </a:t>
            </a:r>
            <a:r>
              <a:rPr lang="ru-RU" b="1" dirty="0" err="1"/>
              <a:t>супроводжується</a:t>
            </a:r>
            <a:r>
              <a:rPr lang="ru-RU" b="1" dirty="0"/>
              <a:t> </a:t>
            </a:r>
            <a:r>
              <a:rPr lang="ru-RU" b="1" dirty="0" err="1"/>
              <a:t>виділенням</a:t>
            </a:r>
            <a:r>
              <a:rPr lang="ru-RU" b="1" dirty="0"/>
              <a:t> поту та ознобами, </a:t>
            </a:r>
            <a:r>
              <a:rPr lang="ru-RU" b="1" dirty="0" err="1"/>
              <a:t>апатією</a:t>
            </a:r>
            <a:r>
              <a:rPr lang="ru-RU" b="1" dirty="0"/>
              <a:t>.</a:t>
            </a:r>
          </a:p>
        </p:txBody>
      </p:sp>
      <p:pic>
        <p:nvPicPr>
          <p:cNvPr id="4098" name="Picture 2" descr="D:\KIS@mail.ru\Додатковий матеріал на уроки\11-А клас\Медицина\Відмороження та загальне замерзання\Картинки\13145_html_2c94e4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r="24132"/>
          <a:stretch/>
        </p:blipFill>
        <p:spPr bwMode="auto">
          <a:xfrm>
            <a:off x="5652120" y="2108854"/>
            <a:ext cx="2291705" cy="3513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5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ступінь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вкрай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тяжкий).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2276872"/>
            <a:ext cx="4168552" cy="345638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 err="1"/>
              <a:t>Характеризується</a:t>
            </a:r>
            <a:r>
              <a:rPr lang="ru-RU" b="1" dirty="0"/>
              <a:t> </a:t>
            </a:r>
            <a:r>
              <a:rPr lang="ru-RU" b="1" dirty="0" err="1"/>
              <a:t>змертвінням</a:t>
            </a:r>
            <a:r>
              <a:rPr lang="ru-RU" b="1" dirty="0"/>
              <a:t> тканин до </a:t>
            </a:r>
            <a:r>
              <a:rPr lang="ru-RU" b="1" dirty="0" err="1"/>
              <a:t>кістки</a:t>
            </a:r>
            <a:r>
              <a:rPr lang="ru-RU" b="1" dirty="0"/>
              <a:t>. </a:t>
            </a:r>
            <a:r>
              <a:rPr lang="ru-RU" b="1" dirty="0" err="1"/>
              <a:t>Ця</a:t>
            </a:r>
            <a:r>
              <a:rPr lang="ru-RU" b="1" dirty="0"/>
              <a:t> </a:t>
            </a:r>
            <a:r>
              <a:rPr lang="ru-RU" b="1" dirty="0" err="1"/>
              <a:t>частина</a:t>
            </a:r>
            <a:r>
              <a:rPr lang="ru-RU" b="1" dirty="0"/>
              <a:t> </a:t>
            </a:r>
            <a:r>
              <a:rPr lang="ru-RU" b="1" dirty="0" err="1"/>
              <a:t>тіла</a:t>
            </a:r>
            <a:r>
              <a:rPr lang="ru-RU" b="1" dirty="0"/>
              <a:t> </a:t>
            </a:r>
            <a:r>
              <a:rPr lang="ru-RU" b="1" dirty="0" err="1"/>
              <a:t>залишається</a:t>
            </a:r>
            <a:r>
              <a:rPr lang="ru-RU" b="1" dirty="0"/>
              <a:t> холодною та абсолютно </a:t>
            </a:r>
            <a:r>
              <a:rPr lang="ru-RU" b="1" dirty="0" err="1"/>
              <a:t>нечутливою</a:t>
            </a:r>
            <a:r>
              <a:rPr lang="ru-RU" b="1" dirty="0"/>
              <a:t>. </a:t>
            </a:r>
            <a:r>
              <a:rPr lang="ru-RU" b="1" dirty="0" err="1"/>
              <a:t>Шкіра</a:t>
            </a:r>
            <a:r>
              <a:rPr lang="ru-RU" b="1" dirty="0"/>
              <a:t> </a:t>
            </a:r>
            <a:r>
              <a:rPr lang="ru-RU" b="1" dirty="0" err="1"/>
              <a:t>вкривається</a:t>
            </a:r>
            <a:r>
              <a:rPr lang="ru-RU" b="1" dirty="0"/>
              <a:t> </a:t>
            </a:r>
            <a:r>
              <a:rPr lang="ru-RU" b="1" dirty="0" err="1"/>
              <a:t>пухирцями</a:t>
            </a:r>
            <a:r>
              <a:rPr lang="ru-RU" b="1" dirty="0"/>
              <a:t>, </a:t>
            </a:r>
            <a:r>
              <a:rPr lang="ru-RU" b="1" dirty="0" err="1"/>
              <a:t>заповненими</a:t>
            </a:r>
            <a:r>
              <a:rPr lang="ru-RU" b="1" dirty="0"/>
              <a:t> </a:t>
            </a:r>
            <a:r>
              <a:rPr lang="ru-RU" b="1" dirty="0" err="1"/>
              <a:t>чорною</a:t>
            </a:r>
            <a:r>
              <a:rPr lang="ru-RU" b="1" dirty="0"/>
              <a:t> </a:t>
            </a:r>
            <a:r>
              <a:rPr lang="ru-RU" b="1" dirty="0" err="1"/>
              <a:t>рідиною</a:t>
            </a:r>
            <a:r>
              <a:rPr lang="ru-RU" b="1" dirty="0"/>
              <a:t>. Через </a:t>
            </a:r>
            <a:r>
              <a:rPr lang="ru-RU" b="1" dirty="0" err="1"/>
              <a:t>кілька</a:t>
            </a:r>
            <a:r>
              <a:rPr lang="ru-RU" b="1" dirty="0"/>
              <a:t> </a:t>
            </a:r>
            <a:r>
              <a:rPr lang="ru-RU" b="1" dirty="0" err="1"/>
              <a:t>днів</a:t>
            </a:r>
            <a:r>
              <a:rPr lang="ru-RU" b="1" dirty="0"/>
              <a:t> </a:t>
            </a:r>
            <a:r>
              <a:rPr lang="ru-RU" b="1" dirty="0" err="1"/>
              <a:t>уражена</a:t>
            </a:r>
            <a:r>
              <a:rPr lang="ru-RU" b="1" dirty="0"/>
              <a:t> </a:t>
            </a:r>
            <a:r>
              <a:rPr lang="ru-RU" b="1" dirty="0" err="1"/>
              <a:t>ділянка</a:t>
            </a:r>
            <a:r>
              <a:rPr lang="ru-RU" b="1" dirty="0"/>
              <a:t> </a:t>
            </a:r>
            <a:r>
              <a:rPr lang="ru-RU" b="1" dirty="0" err="1"/>
              <a:t>швидко</a:t>
            </a:r>
            <a:r>
              <a:rPr lang="ru-RU" b="1" dirty="0"/>
              <a:t> </a:t>
            </a:r>
            <a:r>
              <a:rPr lang="ru-RU" b="1" dirty="0" err="1"/>
              <a:t>чорніє</a:t>
            </a:r>
            <a:r>
              <a:rPr lang="ru-RU" b="1" dirty="0"/>
              <a:t> і </a:t>
            </a:r>
            <a:r>
              <a:rPr lang="ru-RU" b="1" dirty="0" err="1"/>
              <a:t>висихає</a:t>
            </a:r>
            <a:r>
              <a:rPr lang="ru-RU" b="1" dirty="0"/>
              <a:t>. </a:t>
            </a:r>
            <a:r>
              <a:rPr lang="ru-RU" b="1" dirty="0" err="1"/>
              <a:t>Відбувається</a:t>
            </a:r>
            <a:r>
              <a:rPr lang="ru-RU" b="1" dirty="0"/>
              <a:t> </a:t>
            </a:r>
            <a:r>
              <a:rPr lang="ru-RU" b="1" dirty="0" err="1"/>
              <a:t>муміфікація</a:t>
            </a:r>
            <a:r>
              <a:rPr lang="ru-RU" b="1" dirty="0"/>
              <a:t> тканин. </a:t>
            </a:r>
            <a:r>
              <a:rPr lang="ru-RU" b="1" dirty="0" err="1"/>
              <a:t>Процес</a:t>
            </a:r>
            <a:r>
              <a:rPr lang="ru-RU" b="1" dirty="0"/>
              <a:t> </a:t>
            </a:r>
            <a:r>
              <a:rPr lang="ru-RU" b="1" dirty="0" err="1"/>
              <a:t>загоєння</a:t>
            </a:r>
            <a:r>
              <a:rPr lang="ru-RU" b="1" dirty="0"/>
              <a:t> </a:t>
            </a:r>
            <a:r>
              <a:rPr lang="ru-RU" b="1" dirty="0" err="1"/>
              <a:t>такої</a:t>
            </a:r>
            <a:r>
              <a:rPr lang="ru-RU" b="1" dirty="0"/>
              <a:t> рани </a:t>
            </a:r>
            <a:r>
              <a:rPr lang="ru-RU" b="1" dirty="0" err="1"/>
              <a:t>надзвичайно</a:t>
            </a:r>
            <a:r>
              <a:rPr lang="ru-RU" b="1" dirty="0"/>
              <a:t> </a:t>
            </a:r>
            <a:r>
              <a:rPr lang="ru-RU" b="1" dirty="0" err="1"/>
              <a:t>тривалий</a:t>
            </a:r>
            <a:r>
              <a:rPr lang="ru-RU" b="1" dirty="0"/>
              <a:t> (1,5—2 </a:t>
            </a:r>
            <a:r>
              <a:rPr lang="ru-RU" b="1" dirty="0" err="1"/>
              <a:t>місяці</a:t>
            </a:r>
            <a:r>
              <a:rPr lang="ru-RU" b="1" dirty="0"/>
              <a:t>).</a:t>
            </a:r>
          </a:p>
        </p:txBody>
      </p:sp>
      <p:pic>
        <p:nvPicPr>
          <p:cNvPr id="5122" name="Picture 2" descr="D:\KIS@mail.ru\Додатковий матеріал на уроки\11-А клас\Медицина\Відмороження та загальне замерзання\Картинки\13145_html_2c94e4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6"/>
          <a:stretch/>
        </p:blipFill>
        <p:spPr bwMode="auto">
          <a:xfrm>
            <a:off x="1331640" y="1988840"/>
            <a:ext cx="2304256" cy="3620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81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34076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Допомога при обмороженні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D:\KIS@mail.ru\Додатковий матеріал на уроки\11-А клас\Медицина\Відмороження та загальне замерзання\Картинки\otmorozh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4079329" cy="3000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78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7128792" cy="40324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/>
              <a:t>Перша </a:t>
            </a:r>
            <a:r>
              <a:rPr lang="ru-RU" sz="2800" b="1" dirty="0" err="1"/>
              <a:t>медична</a:t>
            </a:r>
            <a:r>
              <a:rPr lang="ru-RU" sz="2800" b="1" dirty="0"/>
              <a:t> </a:t>
            </a:r>
            <a:r>
              <a:rPr lang="ru-RU" sz="2800" b="1" dirty="0" err="1"/>
              <a:t>допомога</a:t>
            </a:r>
            <a:r>
              <a:rPr lang="ru-RU" sz="2800" b="1" dirty="0"/>
              <a:t> у </a:t>
            </a:r>
            <a:r>
              <a:rPr lang="ru-RU" sz="2800" b="1" dirty="0" err="1"/>
              <a:t>разі</a:t>
            </a:r>
            <a:r>
              <a:rPr lang="ru-RU" sz="2800" b="1" dirty="0"/>
              <a:t> </a:t>
            </a:r>
            <a:r>
              <a:rPr lang="ru-RU" sz="2800" b="1" dirty="0" err="1"/>
              <a:t>обморожування</a:t>
            </a:r>
            <a:r>
              <a:rPr lang="ru-RU" sz="2800" b="1" dirty="0"/>
              <a:t> </a:t>
            </a:r>
            <a:r>
              <a:rPr lang="ru-RU" sz="2800" b="1" dirty="0" err="1"/>
              <a:t>полягає</a:t>
            </a:r>
            <a:r>
              <a:rPr lang="ru-RU" sz="2800" b="1" dirty="0"/>
              <a:t> у </a:t>
            </a:r>
            <a:r>
              <a:rPr lang="ru-RU" sz="2800" b="1" dirty="0" err="1"/>
              <a:t>якомога</a:t>
            </a:r>
            <a:r>
              <a:rPr lang="ru-RU" sz="2800" b="1" dirty="0"/>
              <a:t> </a:t>
            </a:r>
            <a:r>
              <a:rPr lang="ru-RU" sz="2800" b="1" dirty="0" err="1"/>
              <a:t>швидшому</a:t>
            </a:r>
            <a:r>
              <a:rPr lang="ru-RU" sz="2800" b="1" dirty="0"/>
              <a:t> </a:t>
            </a:r>
            <a:r>
              <a:rPr lang="ru-RU" sz="2800" b="1" dirty="0" err="1"/>
              <a:t>зігріванні</a:t>
            </a:r>
            <a:r>
              <a:rPr lang="ru-RU" sz="2800" b="1" dirty="0"/>
              <a:t> </a:t>
            </a:r>
            <a:r>
              <a:rPr lang="ru-RU" sz="2800" b="1" dirty="0" err="1"/>
              <a:t>ушкодженої</a:t>
            </a:r>
            <a:r>
              <a:rPr lang="ru-RU" sz="2800" b="1" dirty="0"/>
              <a:t> </a:t>
            </a:r>
            <a:r>
              <a:rPr lang="ru-RU" sz="2800" b="1" dirty="0" err="1"/>
              <a:t>частини</a:t>
            </a:r>
            <a:r>
              <a:rPr lang="ru-RU" sz="2800" b="1" dirty="0"/>
              <a:t> </a:t>
            </a:r>
            <a:r>
              <a:rPr lang="ru-RU" sz="2800" b="1" dirty="0" err="1"/>
              <a:t>тіла</a:t>
            </a:r>
            <a:r>
              <a:rPr lang="ru-RU" sz="2800" b="1" dirty="0"/>
              <a:t> і </a:t>
            </a:r>
            <a:r>
              <a:rPr lang="ru-RU" sz="2800" b="1" dirty="0" err="1"/>
              <a:t>відновленні</a:t>
            </a:r>
            <a:r>
              <a:rPr lang="ru-RU" sz="2800" b="1" dirty="0"/>
              <a:t> </a:t>
            </a:r>
            <a:r>
              <a:rPr lang="ru-RU" sz="2800" b="1" dirty="0" err="1"/>
              <a:t>кровообігу</a:t>
            </a:r>
            <a:r>
              <a:rPr lang="ru-RU" sz="2800" b="1" dirty="0"/>
              <a:t>. </a:t>
            </a:r>
            <a:r>
              <a:rPr lang="ru-RU" sz="2800" b="1" dirty="0" err="1"/>
              <a:t>Найбільш</a:t>
            </a:r>
            <a:r>
              <a:rPr lang="ru-RU" sz="2800" b="1" dirty="0"/>
              <a:t> </a:t>
            </a:r>
            <a:r>
              <a:rPr lang="ru-RU" sz="2800" b="1" dirty="0" err="1"/>
              <a:t>ефективно</a:t>
            </a:r>
            <a:r>
              <a:rPr lang="ru-RU" sz="2800" b="1" dirty="0"/>
              <a:t> </a:t>
            </a:r>
            <a:r>
              <a:rPr lang="ru-RU" sz="2800" b="1" dirty="0" err="1"/>
              <a:t>це</a:t>
            </a:r>
            <a:r>
              <a:rPr lang="ru-RU" sz="2800" b="1" dirty="0"/>
              <a:t> </a:t>
            </a:r>
            <a:r>
              <a:rPr lang="ru-RU" sz="2800" b="1" dirty="0" err="1"/>
              <a:t>можна</a:t>
            </a:r>
            <a:r>
              <a:rPr lang="ru-RU" sz="2800" b="1" dirty="0"/>
              <a:t> </a:t>
            </a:r>
            <a:r>
              <a:rPr lang="ru-RU" sz="2800" b="1" dirty="0" err="1"/>
              <a:t>зробити</a:t>
            </a:r>
            <a:r>
              <a:rPr lang="ru-RU" sz="2800" b="1" dirty="0"/>
              <a:t> за </a:t>
            </a:r>
            <a:r>
              <a:rPr lang="ru-RU" sz="2800" b="1" dirty="0" err="1"/>
              <a:t>допомогою</a:t>
            </a:r>
            <a:r>
              <a:rPr lang="ru-RU" sz="2800" b="1" dirty="0"/>
              <a:t> </a:t>
            </a:r>
            <a:r>
              <a:rPr lang="ru-RU" sz="2800" b="1" dirty="0" err="1"/>
              <a:t>теплих</a:t>
            </a:r>
            <a:r>
              <a:rPr lang="ru-RU" sz="2800" b="1" dirty="0"/>
              <a:t> ванн. </a:t>
            </a:r>
          </a:p>
        </p:txBody>
      </p:sp>
    </p:spTree>
    <p:extLst>
      <p:ext uri="{BB962C8B-B14F-4D97-AF65-F5344CB8AC3E}">
        <p14:creationId xmlns:p14="http://schemas.microsoft.com/office/powerpoint/2010/main" val="32938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96752"/>
            <a:ext cx="6400800" cy="3048001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Не </a:t>
            </a:r>
            <a:r>
              <a:rPr lang="ru-RU" b="1" dirty="0" err="1"/>
              <a:t>рекомендується</a:t>
            </a:r>
            <a:r>
              <a:rPr lang="ru-RU" b="1" dirty="0"/>
              <a:t> </a:t>
            </a:r>
            <a:r>
              <a:rPr lang="ru-RU" b="1" dirty="0" err="1"/>
              <a:t>розтирати</a:t>
            </a:r>
            <a:r>
              <a:rPr lang="ru-RU" b="1" dirty="0"/>
              <a:t> </a:t>
            </a:r>
            <a:r>
              <a:rPr lang="ru-RU" b="1" dirty="0" err="1"/>
              <a:t>обморожені</a:t>
            </a:r>
            <a:r>
              <a:rPr lang="ru-RU" b="1" dirty="0"/>
              <a:t> </a:t>
            </a:r>
            <a:r>
              <a:rPr lang="ru-RU" b="1" dirty="0" err="1"/>
              <a:t>ділянки</a:t>
            </a:r>
            <a:r>
              <a:rPr lang="ru-RU" b="1" dirty="0"/>
              <a:t> </a:t>
            </a:r>
            <a:r>
              <a:rPr lang="ru-RU" b="1" dirty="0" err="1"/>
              <a:t>снігом</a:t>
            </a:r>
            <a:r>
              <a:rPr lang="ru-RU" b="1" dirty="0"/>
              <a:t> —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може</a:t>
            </a:r>
            <a:r>
              <a:rPr lang="ru-RU" b="1" dirty="0"/>
              <a:t> </a:t>
            </a:r>
            <a:r>
              <a:rPr lang="ru-RU" b="1" dirty="0" err="1"/>
              <a:t>призвести</a:t>
            </a:r>
            <a:r>
              <a:rPr lang="ru-RU" b="1" dirty="0"/>
              <a:t> до </a:t>
            </a:r>
            <a:r>
              <a:rPr lang="ru-RU" b="1" dirty="0" err="1"/>
              <a:t>погіршення</a:t>
            </a:r>
            <a:r>
              <a:rPr lang="ru-RU" b="1" dirty="0"/>
              <a:t> стану </a:t>
            </a:r>
            <a:r>
              <a:rPr lang="ru-RU" b="1" dirty="0" err="1"/>
              <a:t>потерпілого</a:t>
            </a:r>
            <a:r>
              <a:rPr lang="ru-RU" b="1" dirty="0"/>
              <a:t>.</a:t>
            </a:r>
          </a:p>
        </p:txBody>
      </p:sp>
      <p:pic>
        <p:nvPicPr>
          <p:cNvPr id="1026" name="Picture 2" descr="D:\KIS@mail.ru\Додатковий матеріал на уроки\11-А клас\Медицина\Відмороження та загальне замерзання\Картинки\201201181223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661" y="2505670"/>
            <a:ext cx="4838700" cy="320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9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Профілактика відморожень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 descr="D:\KIS@mail.ru\Додатковий матеріал на уроки\11-А клас\Медицина\Відмороження та загальне замерзання\Картинки\news12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20888"/>
            <a:ext cx="3145532" cy="3145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44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80728"/>
            <a:ext cx="7200800" cy="48965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b="1" dirty="0" err="1"/>
              <a:t>Обморожень</a:t>
            </a:r>
            <a:r>
              <a:rPr lang="ru-RU" sz="2600" b="1" dirty="0"/>
              <a:t> </a:t>
            </a:r>
            <a:r>
              <a:rPr lang="ru-RU" sz="2600" b="1" dirty="0" err="1"/>
              <a:t>зазвичай</a:t>
            </a:r>
            <a:r>
              <a:rPr lang="ru-RU" sz="2600" b="1" dirty="0"/>
              <a:t> </a:t>
            </a:r>
            <a:r>
              <a:rPr lang="ru-RU" sz="2600" b="1" dirty="0" err="1"/>
              <a:t>можна</a:t>
            </a:r>
            <a:r>
              <a:rPr lang="ru-RU" sz="2600" b="1" dirty="0"/>
              <a:t> </a:t>
            </a:r>
            <a:r>
              <a:rPr lang="ru-RU" sz="2600" b="1" dirty="0" err="1"/>
              <a:t>уникнути</a:t>
            </a:r>
            <a:r>
              <a:rPr lang="ru-RU" sz="2600" b="1" dirty="0"/>
              <a:t>, </a:t>
            </a:r>
            <a:r>
              <a:rPr lang="ru-RU" sz="2600" b="1" dirty="0" err="1"/>
              <a:t>якщо</a:t>
            </a:r>
            <a:r>
              <a:rPr lang="ru-RU" sz="2600" b="1" dirty="0"/>
              <a:t> </a:t>
            </a:r>
            <a:r>
              <a:rPr lang="ru-RU" sz="2600" b="1" dirty="0" err="1"/>
              <a:t>керуватися</a:t>
            </a:r>
            <a:r>
              <a:rPr lang="ru-RU" sz="2600" b="1" dirty="0"/>
              <a:t> </a:t>
            </a:r>
            <a:r>
              <a:rPr lang="ru-RU" sz="2600" b="1" dirty="0" err="1"/>
              <a:t>здоровим</a:t>
            </a:r>
            <a:r>
              <a:rPr lang="ru-RU" sz="2600" b="1" dirty="0"/>
              <a:t> </a:t>
            </a:r>
            <a:r>
              <a:rPr lang="ru-RU" sz="2600" b="1" dirty="0" err="1"/>
              <a:t>глуздом</a:t>
            </a:r>
            <a:r>
              <a:rPr lang="ru-RU" sz="2600" b="1" dirty="0"/>
              <a:t> і </a:t>
            </a:r>
            <a:r>
              <a:rPr lang="ru-RU" sz="2600" b="1" dirty="0" err="1"/>
              <a:t>наступними</a:t>
            </a:r>
            <a:r>
              <a:rPr lang="ru-RU" sz="2600" b="1" dirty="0"/>
              <a:t> </a:t>
            </a:r>
            <a:r>
              <a:rPr lang="ru-RU" sz="2600" b="1" dirty="0" err="1"/>
              <a:t>рекомендаціями</a:t>
            </a:r>
            <a:r>
              <a:rPr lang="ru-RU" sz="2600" b="1" dirty="0"/>
              <a:t>: </a:t>
            </a:r>
            <a:r>
              <a:rPr lang="ru-RU" sz="2600" b="1" dirty="0" err="1"/>
              <a:t>Носіть</a:t>
            </a:r>
            <a:r>
              <a:rPr lang="ru-RU" sz="2600" b="1" dirty="0"/>
              <a:t> </a:t>
            </a:r>
            <a:r>
              <a:rPr lang="ru-RU" sz="2600" b="1" dirty="0" err="1"/>
              <a:t>головний</a:t>
            </a:r>
            <a:r>
              <a:rPr lang="ru-RU" sz="2600" b="1" dirty="0"/>
              <a:t> </a:t>
            </a:r>
            <a:r>
              <a:rPr lang="ru-RU" sz="2600" b="1" dirty="0" err="1"/>
              <a:t>убір</a:t>
            </a:r>
            <a:r>
              <a:rPr lang="ru-RU" sz="2600" b="1" dirty="0"/>
              <a:t> і </a:t>
            </a:r>
            <a:r>
              <a:rPr lang="ru-RU" sz="2600" b="1" dirty="0" err="1"/>
              <a:t>одяг</a:t>
            </a:r>
            <a:r>
              <a:rPr lang="ru-RU" sz="2600" b="1" dirty="0"/>
              <a:t> з </a:t>
            </a:r>
            <a:r>
              <a:rPr lang="ru-RU" sz="2600" b="1" dirty="0" err="1"/>
              <a:t>вовни</a:t>
            </a:r>
            <a:r>
              <a:rPr lang="ru-RU" sz="2600" b="1" dirty="0"/>
              <a:t> та </a:t>
            </a:r>
            <a:r>
              <a:rPr lang="ru-RU" sz="2600" b="1" dirty="0" err="1"/>
              <a:t>хутра</a:t>
            </a:r>
            <a:r>
              <a:rPr lang="ru-RU" sz="2600" b="1" dirty="0"/>
              <a:t>, </a:t>
            </a:r>
            <a:r>
              <a:rPr lang="ru-RU" sz="2600" b="1" dirty="0" err="1"/>
              <a:t>які</a:t>
            </a:r>
            <a:r>
              <a:rPr lang="ru-RU" sz="2600" b="1" dirty="0"/>
              <a:t> </a:t>
            </a:r>
            <a:r>
              <a:rPr lang="ru-RU" sz="2600" b="1" dirty="0" err="1"/>
              <a:t>залишають</a:t>
            </a:r>
            <a:r>
              <a:rPr lang="ru-RU" sz="2600" b="1" dirty="0"/>
              <a:t> </a:t>
            </a:r>
            <a:r>
              <a:rPr lang="ru-RU" sz="2600" b="1" dirty="0" err="1"/>
              <a:t>повітряний</a:t>
            </a:r>
            <a:r>
              <a:rPr lang="ru-RU" sz="2600" b="1" dirty="0"/>
              <a:t> </a:t>
            </a:r>
            <a:r>
              <a:rPr lang="ru-RU" sz="2600" b="1" dirty="0" err="1"/>
              <a:t>прошарок</a:t>
            </a:r>
            <a:r>
              <a:rPr lang="ru-RU" sz="2600" b="1" dirty="0"/>
              <a:t> </a:t>
            </a:r>
            <a:r>
              <a:rPr lang="ru-RU" sz="2600" b="1" dirty="0" err="1"/>
              <a:t>між</a:t>
            </a:r>
            <a:r>
              <a:rPr lang="ru-RU" sz="2600" b="1" dirty="0"/>
              <a:t> </a:t>
            </a:r>
            <a:r>
              <a:rPr lang="ru-RU" sz="2600" b="1" dirty="0" err="1"/>
              <a:t>тілом</a:t>
            </a:r>
            <a:r>
              <a:rPr lang="ru-RU" sz="2600" b="1" dirty="0"/>
              <a:t> і </a:t>
            </a:r>
            <a:r>
              <a:rPr lang="ru-RU" sz="2600" b="1" dirty="0" err="1"/>
              <a:t>одягом</a:t>
            </a:r>
            <a:r>
              <a:rPr lang="ru-RU" sz="2600" b="1" dirty="0"/>
              <a:t>. </a:t>
            </a:r>
            <a:r>
              <a:rPr lang="ru-RU" sz="2600" b="1" dirty="0" err="1"/>
              <a:t>Закривайте</a:t>
            </a:r>
            <a:r>
              <a:rPr lang="ru-RU" sz="2600" b="1" dirty="0"/>
              <a:t> </a:t>
            </a:r>
            <a:r>
              <a:rPr lang="ru-RU" sz="2600" b="1" dirty="0" err="1"/>
              <a:t>частини</a:t>
            </a:r>
            <a:r>
              <a:rPr lang="ru-RU" sz="2600" b="1" dirty="0"/>
              <a:t> </a:t>
            </a:r>
            <a:r>
              <a:rPr lang="ru-RU" sz="2600" b="1" dirty="0" err="1"/>
              <a:t>тіла</a:t>
            </a:r>
            <a:r>
              <a:rPr lang="ru-RU" sz="2600" b="1" dirty="0"/>
              <a:t>, </a:t>
            </a:r>
            <a:r>
              <a:rPr lang="ru-RU" sz="2600" b="1" dirty="0" err="1"/>
              <a:t>найбільш</a:t>
            </a:r>
            <a:r>
              <a:rPr lang="ru-RU" sz="2600" b="1" dirty="0"/>
              <a:t> </a:t>
            </a:r>
            <a:r>
              <a:rPr lang="ru-RU" sz="2600" b="1" dirty="0" err="1"/>
              <a:t>схильні</a:t>
            </a:r>
            <a:r>
              <a:rPr lang="ru-RU" sz="2600" b="1" dirty="0"/>
              <a:t> до </a:t>
            </a:r>
            <a:r>
              <a:rPr lang="ru-RU" sz="2600" b="1" dirty="0" err="1"/>
              <a:t>відмороження</a:t>
            </a:r>
            <a:r>
              <a:rPr lang="ru-RU" sz="2600" b="1" dirty="0"/>
              <a:t>: </a:t>
            </a:r>
            <a:r>
              <a:rPr lang="ru-RU" sz="2600" b="1" dirty="0" err="1"/>
              <a:t>пальці</a:t>
            </a:r>
            <a:r>
              <a:rPr lang="ru-RU" sz="2600" b="1" dirty="0"/>
              <a:t> рук і </a:t>
            </a:r>
            <a:r>
              <a:rPr lang="ru-RU" sz="2600" b="1" dirty="0" err="1"/>
              <a:t>ніг</a:t>
            </a:r>
            <a:r>
              <a:rPr lang="ru-RU" sz="2600" b="1" dirty="0"/>
              <a:t>, </a:t>
            </a:r>
            <a:r>
              <a:rPr lang="ru-RU" sz="2600" b="1" dirty="0" err="1"/>
              <a:t>вуха</a:t>
            </a:r>
            <a:r>
              <a:rPr lang="ru-RU" sz="2600" b="1" dirty="0"/>
              <a:t> і </a:t>
            </a:r>
            <a:r>
              <a:rPr lang="ru-RU" sz="2600" b="1" dirty="0" err="1"/>
              <a:t>ніс</a:t>
            </a:r>
            <a:r>
              <a:rPr lang="ru-RU" sz="26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620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8478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таке обмороження?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vi-VN" dirty="0"/>
              <a:t>Верхні і нижні кінцівки, ніс та вуха найчастіше піддаються ураженню під час обмороження.</a:t>
            </a:r>
          </a:p>
          <a:p>
            <a:pPr>
              <a:buFont typeface="Wingdings" pitchFamily="2" charset="2"/>
              <a:buChar char="ü"/>
            </a:pPr>
            <a:r>
              <a:rPr lang="vi-VN" dirty="0"/>
              <a:t>Обморо́ження або відморо́ження (лат. </a:t>
            </a:r>
            <a:r>
              <a:rPr lang="en-US" dirty="0" err="1"/>
              <a:t>Congelatio</a:t>
            </a:r>
            <a:r>
              <a:rPr lang="en-US" dirty="0"/>
              <a:t>) — </a:t>
            </a:r>
            <a:r>
              <a:rPr lang="vi-VN" dirty="0"/>
              <a:t>ушкодження тканин організму під дією холоду. Нерідко супроводжується загальним переохолодженням організму і особливо часто вражає такі частини тіла як вушні раковини, ніс, недостатньо захищені кінцівки, в першу чергу пальці рук і ніг</a:t>
            </a:r>
            <a:r>
              <a:rPr lang="vi-VN" dirty="0" smtClean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0656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80728"/>
            <a:ext cx="7200800" cy="46805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b="1" dirty="0" err="1" smtClean="0"/>
              <a:t>Потрібно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вживати</a:t>
            </a:r>
            <a:r>
              <a:rPr lang="ru-RU" sz="2600" b="1" dirty="0" smtClean="0"/>
              <a:t> </a:t>
            </a:r>
            <a:r>
              <a:rPr lang="ru-RU" sz="2600" b="1" dirty="0" err="1"/>
              <a:t>більше</a:t>
            </a:r>
            <a:r>
              <a:rPr lang="ru-RU" sz="2600" b="1" dirty="0"/>
              <a:t> теплого </a:t>
            </a:r>
            <a:r>
              <a:rPr lang="ru-RU" sz="2600" b="1" dirty="0" err="1"/>
              <a:t>пиття</a:t>
            </a:r>
            <a:r>
              <a:rPr lang="ru-RU" sz="2600" b="1" dirty="0"/>
              <a:t>, </a:t>
            </a:r>
            <a:r>
              <a:rPr lang="ru-RU" sz="2600" b="1" dirty="0" err="1"/>
              <a:t>що</a:t>
            </a:r>
            <a:r>
              <a:rPr lang="ru-RU" sz="2600" b="1" dirty="0"/>
              <a:t> </a:t>
            </a:r>
            <a:r>
              <a:rPr lang="ru-RU" sz="2600" b="1" dirty="0" err="1"/>
              <a:t>сприяє</a:t>
            </a:r>
            <a:r>
              <a:rPr lang="ru-RU" sz="2600" b="1" dirty="0"/>
              <a:t> </a:t>
            </a:r>
            <a:r>
              <a:rPr lang="ru-RU" sz="2600" b="1" dirty="0" err="1"/>
              <a:t>кращій</a:t>
            </a:r>
            <a:r>
              <a:rPr lang="ru-RU" sz="2600" b="1" dirty="0"/>
              <a:t> </a:t>
            </a:r>
            <a:r>
              <a:rPr lang="ru-RU" sz="2600" b="1" dirty="0" err="1"/>
              <a:t>терморегуляції</a:t>
            </a:r>
            <a:r>
              <a:rPr lang="ru-RU" sz="2600" b="1" dirty="0"/>
              <a:t> </a:t>
            </a:r>
            <a:r>
              <a:rPr lang="ru-RU" sz="2600" b="1" dirty="0" err="1"/>
              <a:t>організму</a:t>
            </a:r>
            <a:r>
              <a:rPr lang="ru-RU" sz="2600" b="1" dirty="0"/>
              <a:t>. </a:t>
            </a:r>
            <a:r>
              <a:rPr lang="ru-RU" sz="2600" b="1" dirty="0" err="1"/>
              <a:t>Якщо</a:t>
            </a:r>
            <a:r>
              <a:rPr lang="ru-RU" sz="2600" b="1" dirty="0"/>
              <a:t> </a:t>
            </a:r>
            <a:r>
              <a:rPr lang="ru-RU" sz="2600" b="1" dirty="0" err="1"/>
              <a:t>гаряче</a:t>
            </a:r>
            <a:r>
              <a:rPr lang="ru-RU" sz="2600" b="1" dirty="0"/>
              <a:t> </a:t>
            </a:r>
            <a:r>
              <a:rPr lang="ru-RU" sz="2600" b="1" dirty="0" err="1"/>
              <a:t>пиття</a:t>
            </a:r>
            <a:r>
              <a:rPr lang="ru-RU" sz="2600" b="1" dirty="0"/>
              <a:t> не </a:t>
            </a:r>
            <a:r>
              <a:rPr lang="ru-RU" sz="2600" b="1" dirty="0" err="1"/>
              <a:t>можна</a:t>
            </a:r>
            <a:r>
              <a:rPr lang="ru-RU" sz="2600" b="1" dirty="0"/>
              <a:t> </a:t>
            </a:r>
            <a:r>
              <a:rPr lang="ru-RU" sz="2600" b="1" dirty="0" err="1"/>
              <a:t>приготувати</a:t>
            </a:r>
            <a:r>
              <a:rPr lang="ru-RU" sz="2600" b="1" dirty="0"/>
              <a:t>, </a:t>
            </a:r>
            <a:r>
              <a:rPr lang="ru-RU" sz="2600" b="1" dirty="0" err="1"/>
              <a:t>пийте</a:t>
            </a:r>
            <a:r>
              <a:rPr lang="ru-RU" sz="2600" b="1" dirty="0"/>
              <a:t> </a:t>
            </a:r>
            <a:r>
              <a:rPr lang="ru-RU" sz="2600" b="1" dirty="0" err="1"/>
              <a:t>більше</a:t>
            </a:r>
            <a:r>
              <a:rPr lang="ru-RU" sz="2600" b="1" dirty="0"/>
              <a:t> </a:t>
            </a:r>
            <a:r>
              <a:rPr lang="ru-RU" sz="2600" b="1" dirty="0" err="1"/>
              <a:t>звичайної</a:t>
            </a:r>
            <a:r>
              <a:rPr lang="ru-RU" sz="2600" b="1" dirty="0"/>
              <a:t> води. </a:t>
            </a:r>
            <a:r>
              <a:rPr lang="ru-RU" sz="2600" b="1" dirty="0" err="1"/>
              <a:t>Уникайте</a:t>
            </a:r>
            <a:r>
              <a:rPr lang="ru-RU" sz="2600" b="1" dirty="0"/>
              <a:t> </a:t>
            </a:r>
            <a:r>
              <a:rPr lang="ru-RU" sz="2600" b="1" dirty="0" err="1"/>
              <a:t>вживання</a:t>
            </a:r>
            <a:r>
              <a:rPr lang="ru-RU" sz="2600" b="1" dirty="0"/>
              <a:t> </a:t>
            </a:r>
            <a:r>
              <a:rPr lang="ru-RU" sz="2600" b="1" dirty="0" err="1"/>
              <a:t>кофеїновмісних</a:t>
            </a:r>
            <a:r>
              <a:rPr lang="ru-RU" sz="2600" b="1" dirty="0"/>
              <a:t> (</a:t>
            </a:r>
            <a:r>
              <a:rPr lang="ru-RU" sz="2600" b="1" dirty="0" err="1"/>
              <a:t>кава</a:t>
            </a:r>
            <a:r>
              <a:rPr lang="ru-RU" sz="2600" b="1" dirty="0"/>
              <a:t>, чай) і </a:t>
            </a:r>
            <a:r>
              <a:rPr lang="ru-RU" sz="2600" b="1" dirty="0" err="1"/>
              <a:t>спиртних</a:t>
            </a:r>
            <a:r>
              <a:rPr lang="ru-RU" sz="2600" b="1" dirty="0"/>
              <a:t> </a:t>
            </a:r>
            <a:r>
              <a:rPr lang="ru-RU" sz="2600" b="1" dirty="0" err="1"/>
              <a:t>напоїв</a:t>
            </a:r>
            <a:r>
              <a:rPr lang="ru-RU" sz="2600" b="1" dirty="0"/>
              <a:t>, так як вони </a:t>
            </a:r>
            <a:r>
              <a:rPr lang="ru-RU" sz="2600" b="1" dirty="0" err="1"/>
              <a:t>перешкоджають</a:t>
            </a:r>
            <a:r>
              <a:rPr lang="ru-RU" sz="2600" b="1" dirty="0"/>
              <a:t> </a:t>
            </a:r>
            <a:r>
              <a:rPr lang="ru-RU" sz="2600" b="1" dirty="0" err="1"/>
              <a:t>виробленню</a:t>
            </a:r>
            <a:r>
              <a:rPr lang="ru-RU" sz="2600" b="1" dirty="0"/>
              <a:t> тепла </a:t>
            </a:r>
            <a:r>
              <a:rPr lang="ru-RU" sz="2600" b="1" dirty="0" err="1"/>
              <a:t>організмом</a:t>
            </a:r>
            <a:r>
              <a:rPr lang="ru-RU" sz="26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924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295400"/>
            <a:ext cx="7200800" cy="685800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Причини і перебіг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78" y="2204864"/>
            <a:ext cx="5395913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6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68760"/>
            <a:ext cx="7344816" cy="43204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err="1"/>
              <a:t>Якщо</a:t>
            </a:r>
            <a:r>
              <a:rPr lang="ru-RU" sz="2400" b="1" dirty="0"/>
              <a:t> </a:t>
            </a:r>
            <a:r>
              <a:rPr lang="ru-RU" sz="2400" b="1" dirty="0" err="1"/>
              <a:t>людина</a:t>
            </a:r>
            <a:r>
              <a:rPr lang="ru-RU" sz="2400" b="1" dirty="0"/>
              <a:t> </a:t>
            </a:r>
            <a:r>
              <a:rPr lang="ru-RU" sz="2400" b="1" dirty="0" err="1"/>
              <a:t>тривалий</a:t>
            </a:r>
            <a:r>
              <a:rPr lang="ru-RU" sz="2400" b="1" dirty="0"/>
              <a:t> час </a:t>
            </a:r>
            <a:r>
              <a:rPr lang="ru-RU" sz="2400" b="1" dirty="0" err="1"/>
              <a:t>перебуває</a:t>
            </a:r>
            <a:r>
              <a:rPr lang="ru-RU" sz="2400" b="1" dirty="0"/>
              <a:t> на </a:t>
            </a:r>
            <a:r>
              <a:rPr lang="ru-RU" sz="2400" b="1" dirty="0" err="1"/>
              <a:t>холоді</a:t>
            </a:r>
            <a:r>
              <a:rPr lang="ru-RU" sz="2400" b="1" dirty="0"/>
              <a:t>, в </a:t>
            </a:r>
            <a:r>
              <a:rPr lang="ru-RU" sz="2400" b="1" dirty="0" err="1"/>
              <a:t>неї</a:t>
            </a:r>
            <a:r>
              <a:rPr lang="ru-RU" sz="2400" b="1" dirty="0"/>
              <a:t> </a:t>
            </a:r>
            <a:r>
              <a:rPr lang="ru-RU" sz="2400" b="1" dirty="0" err="1"/>
              <a:t>може</a:t>
            </a:r>
            <a:r>
              <a:rPr lang="ru-RU" sz="2400" b="1" dirty="0"/>
              <a:t> </a:t>
            </a:r>
            <a:r>
              <a:rPr lang="ru-RU" sz="2400" b="1" dirty="0" err="1"/>
              <a:t>виникнути</a:t>
            </a:r>
            <a:r>
              <a:rPr lang="ru-RU" sz="2400" b="1" dirty="0"/>
              <a:t> </a:t>
            </a:r>
            <a:r>
              <a:rPr lang="ru-RU" sz="2400" b="1" dirty="0" err="1"/>
              <a:t>переохолодження</a:t>
            </a:r>
            <a:r>
              <a:rPr lang="ru-RU" sz="2400" b="1" dirty="0"/>
              <a:t> </a:t>
            </a:r>
            <a:r>
              <a:rPr lang="ru-RU" sz="2400" b="1" dirty="0" err="1"/>
              <a:t>всього</a:t>
            </a:r>
            <a:r>
              <a:rPr lang="ru-RU" sz="2400" b="1" dirty="0"/>
              <a:t> </a:t>
            </a:r>
            <a:r>
              <a:rPr lang="ru-RU" sz="2400" b="1" dirty="0" err="1"/>
              <a:t>організму</a:t>
            </a:r>
            <a:r>
              <a:rPr lang="ru-RU" sz="2400" b="1" dirty="0"/>
              <a:t>,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загальне</a:t>
            </a:r>
            <a:r>
              <a:rPr lang="ru-RU" sz="2400" b="1" dirty="0"/>
              <a:t> </a:t>
            </a:r>
            <a:r>
              <a:rPr lang="ru-RU" sz="2400" b="1" dirty="0" err="1"/>
              <a:t>замерзання</a:t>
            </a:r>
            <a:r>
              <a:rPr lang="ru-RU" sz="2400" b="1" dirty="0"/>
              <a:t>. Як правило, </a:t>
            </a:r>
            <a:r>
              <a:rPr lang="ru-RU" sz="2400" b="1" dirty="0" err="1"/>
              <a:t>таке</a:t>
            </a:r>
            <a:r>
              <a:rPr lang="ru-RU" sz="2400" b="1" dirty="0"/>
              <a:t> </a:t>
            </a:r>
            <a:r>
              <a:rPr lang="ru-RU" sz="2400" b="1" dirty="0" err="1"/>
              <a:t>трапляється</a:t>
            </a:r>
            <a:r>
              <a:rPr lang="ru-RU" sz="2400" b="1" dirty="0"/>
              <a:t>, </a:t>
            </a:r>
            <a:r>
              <a:rPr lang="ru-RU" sz="2400" b="1" dirty="0" err="1"/>
              <a:t>якщо</a:t>
            </a:r>
            <a:r>
              <a:rPr lang="ru-RU" sz="2400" b="1" dirty="0"/>
              <a:t> </a:t>
            </a:r>
            <a:r>
              <a:rPr lang="ru-RU" sz="2400" b="1" dirty="0" err="1"/>
              <a:t>людина</a:t>
            </a:r>
            <a:r>
              <a:rPr lang="ru-RU" sz="2400" b="1" dirty="0"/>
              <a:t> </a:t>
            </a:r>
            <a:r>
              <a:rPr lang="ru-RU" sz="2400" b="1" dirty="0" err="1"/>
              <a:t>заблукала</a:t>
            </a:r>
            <a:r>
              <a:rPr lang="ru-RU" sz="2400" b="1" dirty="0"/>
              <a:t>, </a:t>
            </a:r>
            <a:r>
              <a:rPr lang="ru-RU" sz="2400" b="1" dirty="0" err="1"/>
              <a:t>скажімо</a:t>
            </a:r>
            <a:r>
              <a:rPr lang="ru-RU" sz="2400" b="1" dirty="0"/>
              <a:t>, в </a:t>
            </a:r>
            <a:r>
              <a:rPr lang="ru-RU" sz="2400" b="1" dirty="0" err="1"/>
              <a:t>лісі</a:t>
            </a:r>
            <a:r>
              <a:rPr lang="ru-RU" sz="2400" b="1" dirty="0"/>
              <a:t>, </a:t>
            </a:r>
            <a:r>
              <a:rPr lang="ru-RU" sz="2400" b="1" dirty="0" err="1"/>
              <a:t>вибилася</a:t>
            </a:r>
            <a:r>
              <a:rPr lang="ru-RU" sz="2400" b="1" dirty="0"/>
              <a:t> з сил 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виснажена</a:t>
            </a:r>
            <a:r>
              <a:rPr lang="ru-RU" sz="2400" b="1" dirty="0"/>
              <a:t> хворобою. </a:t>
            </a:r>
            <a:r>
              <a:rPr lang="ru-RU" sz="2400" b="1" dirty="0" err="1"/>
              <a:t>Найчастіше</a:t>
            </a:r>
            <a:r>
              <a:rPr lang="ru-RU" sz="2400" b="1" dirty="0"/>
              <a:t> </a:t>
            </a:r>
            <a:r>
              <a:rPr lang="ru-RU" sz="2400" b="1" dirty="0" err="1"/>
              <a:t>замерзають</a:t>
            </a:r>
            <a:r>
              <a:rPr lang="ru-RU" sz="2400" b="1" dirty="0"/>
              <a:t> люди у </a:t>
            </a:r>
            <a:r>
              <a:rPr lang="ru-RU" sz="2400" b="1" dirty="0" err="1"/>
              <a:t>стані</a:t>
            </a:r>
            <a:r>
              <a:rPr lang="ru-RU" sz="2400" b="1" dirty="0"/>
              <a:t> алкогольного </a:t>
            </a:r>
            <a:r>
              <a:rPr lang="ru-RU" sz="2400" b="1" dirty="0" err="1"/>
              <a:t>сп'яніння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80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400800" cy="105348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Фази загального переохолодження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D:\KIS@mail.ru\Додатковий матеріал на уроки\11-А клас\Медицина\Відмороження та загальне замерзання\Картинки\image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953" y="2276872"/>
            <a:ext cx="4258444" cy="3193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3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фаза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1512" y="2132856"/>
            <a:ext cx="6400800" cy="3048001"/>
          </a:xfrm>
        </p:spPr>
        <p:txBody>
          <a:bodyPr/>
          <a:lstStyle/>
          <a:p>
            <a:r>
              <a:rPr lang="ru-RU" b="1" dirty="0" err="1"/>
              <a:t>людина</a:t>
            </a:r>
            <a:r>
              <a:rPr lang="ru-RU" b="1" dirty="0"/>
              <a:t> </a:t>
            </a:r>
            <a:r>
              <a:rPr lang="ru-RU" b="1" dirty="0" err="1"/>
              <a:t>відчуває</a:t>
            </a:r>
            <a:r>
              <a:rPr lang="ru-RU" b="1" dirty="0"/>
              <a:t> </a:t>
            </a:r>
            <a:r>
              <a:rPr lang="ru-RU" b="1" dirty="0" err="1"/>
              <a:t>втому</a:t>
            </a:r>
            <a:r>
              <a:rPr lang="ru-RU" b="1" dirty="0"/>
              <a:t>, </a:t>
            </a:r>
            <a:r>
              <a:rPr lang="ru-RU" b="1" dirty="0" err="1"/>
              <a:t>скутість</a:t>
            </a:r>
            <a:r>
              <a:rPr lang="ru-RU" b="1" dirty="0"/>
              <a:t>, </a:t>
            </a:r>
            <a:r>
              <a:rPr lang="ru-RU" b="1" dirty="0" err="1"/>
              <a:t>сонливість</a:t>
            </a:r>
            <a:r>
              <a:rPr lang="ru-RU" b="1" dirty="0"/>
              <a:t>, </a:t>
            </a:r>
            <a:r>
              <a:rPr lang="ru-RU" b="1" dirty="0" err="1"/>
              <a:t>байдужість</a:t>
            </a:r>
            <a:r>
              <a:rPr lang="ru-RU" b="1" dirty="0"/>
              <a:t> до </a:t>
            </a:r>
            <a:r>
              <a:rPr lang="ru-RU" b="1" dirty="0" err="1"/>
              <a:t>всього</a:t>
            </a:r>
            <a:r>
              <a:rPr lang="ru-RU" b="1" dirty="0"/>
              <a:t>;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5035277" cy="2476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4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фаза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265039"/>
            <a:ext cx="6400800" cy="3048001"/>
          </a:xfrm>
        </p:spPr>
        <p:txBody>
          <a:bodyPr/>
          <a:lstStyle/>
          <a:p>
            <a:r>
              <a:rPr lang="ru-RU" b="1" dirty="0"/>
              <a:t>за </a:t>
            </a:r>
            <a:r>
              <a:rPr lang="ru-RU" b="1" dirty="0" err="1"/>
              <a:t>подальшого</a:t>
            </a:r>
            <a:r>
              <a:rPr lang="ru-RU" b="1" dirty="0"/>
              <a:t> </a:t>
            </a:r>
            <a:r>
              <a:rPr lang="ru-RU" b="1" dirty="0" err="1"/>
              <a:t>зниження</a:t>
            </a:r>
            <a:r>
              <a:rPr lang="ru-RU" b="1" dirty="0"/>
              <a:t> </a:t>
            </a:r>
            <a:r>
              <a:rPr lang="ru-RU" b="1" dirty="0" err="1"/>
              <a:t>температури</a:t>
            </a:r>
            <a:r>
              <a:rPr lang="ru-RU" b="1" dirty="0"/>
              <a:t> </a:t>
            </a:r>
            <a:r>
              <a:rPr lang="ru-RU" b="1" dirty="0" err="1"/>
              <a:t>тіла</a:t>
            </a:r>
            <a:r>
              <a:rPr lang="ru-RU" b="1" dirty="0"/>
              <a:t> </a:t>
            </a:r>
            <a:r>
              <a:rPr lang="ru-RU" b="1" dirty="0" err="1"/>
              <a:t>спостерігається</a:t>
            </a:r>
            <a:r>
              <a:rPr lang="ru-RU" b="1" dirty="0"/>
              <a:t> </a:t>
            </a:r>
            <a:r>
              <a:rPr lang="ru-RU" b="1" dirty="0" err="1"/>
              <a:t>запаморочення</a:t>
            </a:r>
            <a:r>
              <a:rPr lang="ru-RU" b="1" dirty="0"/>
              <a:t>;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48980"/>
            <a:ext cx="3293351" cy="247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68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фаза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зупинка</a:t>
            </a:r>
            <a:r>
              <a:rPr lang="ru-RU" b="1" dirty="0"/>
              <a:t> </a:t>
            </a:r>
            <a:r>
              <a:rPr lang="ru-RU" b="1" dirty="0" err="1"/>
              <a:t>кровообігу</a:t>
            </a:r>
            <a:r>
              <a:rPr lang="ru-RU" b="1" dirty="0"/>
              <a:t>, </a:t>
            </a:r>
            <a:r>
              <a:rPr lang="ru-RU" b="1" dirty="0" err="1"/>
              <a:t>серцевої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06477"/>
            <a:ext cx="3721596" cy="2481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7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7200800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err="1"/>
              <a:t>Обмороження</a:t>
            </a:r>
            <a:r>
              <a:rPr lang="ru-RU" sz="2000" b="1" dirty="0"/>
              <a:t> —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ушкодження</a:t>
            </a:r>
            <a:r>
              <a:rPr lang="ru-RU" sz="2000" b="1" dirty="0"/>
              <a:t> тканин у </a:t>
            </a:r>
            <a:r>
              <a:rPr lang="ru-RU" sz="2000" b="1" dirty="0" err="1"/>
              <a:t>результаті</a:t>
            </a:r>
            <a:r>
              <a:rPr lang="ru-RU" sz="2000" b="1" dirty="0"/>
              <a:t> </a:t>
            </a:r>
            <a:r>
              <a:rPr lang="ru-RU" sz="2000" b="1" dirty="0" err="1"/>
              <a:t>дії</a:t>
            </a:r>
            <a:r>
              <a:rPr lang="ru-RU" sz="2000" b="1" dirty="0"/>
              <a:t> </a:t>
            </a:r>
            <a:r>
              <a:rPr lang="ru-RU" sz="2000" b="1" dirty="0" err="1"/>
              <a:t>низьких</a:t>
            </a:r>
            <a:r>
              <a:rPr lang="ru-RU" sz="2000" b="1" dirty="0"/>
              <a:t> температур. </a:t>
            </a:r>
            <a:r>
              <a:rPr lang="ru-RU" sz="2000" b="1" dirty="0" err="1"/>
              <a:t>Може</a:t>
            </a:r>
            <a:r>
              <a:rPr lang="ru-RU" sz="2000" b="1" dirty="0"/>
              <a:t> </a:t>
            </a:r>
            <a:r>
              <a:rPr lang="ru-RU" sz="2000" b="1" dirty="0" err="1"/>
              <a:t>виникнути</a:t>
            </a:r>
            <a:r>
              <a:rPr lang="ru-RU" sz="2000" b="1" dirty="0"/>
              <a:t> </a:t>
            </a:r>
            <a:r>
              <a:rPr lang="ru-RU" sz="2000" b="1" dirty="0" err="1"/>
              <a:t>навіть</a:t>
            </a:r>
            <a:r>
              <a:rPr lang="ru-RU" sz="2000" b="1" dirty="0"/>
              <a:t> за </a:t>
            </a:r>
            <a:r>
              <a:rPr lang="ru-RU" sz="2000" b="1" dirty="0" err="1"/>
              <a:t>температури</a:t>
            </a:r>
            <a:r>
              <a:rPr lang="ru-RU" sz="2000" b="1" dirty="0"/>
              <a:t>, </a:t>
            </a:r>
            <a:r>
              <a:rPr lang="ru-RU" sz="2000" b="1" dirty="0" err="1"/>
              <a:t>вищої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О °С. </a:t>
            </a:r>
            <a:r>
              <a:rPr lang="ru-RU" sz="2000" b="1" dirty="0" err="1"/>
              <a:t>Мокре</a:t>
            </a:r>
            <a:r>
              <a:rPr lang="ru-RU" sz="2000" b="1" dirty="0"/>
              <a:t> та </a:t>
            </a:r>
            <a:r>
              <a:rPr lang="ru-RU" sz="2000" b="1" dirty="0" err="1"/>
              <a:t>тісне</a:t>
            </a:r>
            <a:r>
              <a:rPr lang="ru-RU" sz="2000" b="1" dirty="0"/>
              <a:t> </a:t>
            </a:r>
            <a:r>
              <a:rPr lang="ru-RU" sz="2000" b="1" dirty="0" err="1"/>
              <a:t>взуття</a:t>
            </a:r>
            <a:r>
              <a:rPr lang="ru-RU" sz="2000" b="1" dirty="0"/>
              <a:t>; </a:t>
            </a:r>
            <a:r>
              <a:rPr lang="ru-RU" sz="2000" b="1" dirty="0" err="1"/>
              <a:t>тривале</a:t>
            </a:r>
            <a:r>
              <a:rPr lang="ru-RU" sz="2000" b="1" dirty="0"/>
              <a:t> </a:t>
            </a:r>
            <a:r>
              <a:rPr lang="ru-RU" sz="2000" b="1" dirty="0" err="1"/>
              <a:t>перебування</a:t>
            </a:r>
            <a:r>
              <a:rPr lang="ru-RU" sz="2000" b="1" dirty="0"/>
              <a:t> у </a:t>
            </a:r>
            <a:r>
              <a:rPr lang="ru-RU" sz="2000" b="1" dirty="0" err="1"/>
              <a:t>нерухомому</a:t>
            </a:r>
            <a:r>
              <a:rPr lang="ru-RU" sz="2000" b="1" dirty="0"/>
              <a:t> </a:t>
            </a:r>
            <a:r>
              <a:rPr lang="ru-RU" sz="2000" b="1" dirty="0" err="1"/>
              <a:t>стані</a:t>
            </a:r>
            <a:r>
              <a:rPr lang="ru-RU" sz="2000" b="1" dirty="0"/>
              <a:t> на </a:t>
            </a:r>
            <a:r>
              <a:rPr lang="ru-RU" sz="2000" b="1" dirty="0" err="1"/>
              <a:t>вітрі</a:t>
            </a:r>
            <a:r>
              <a:rPr lang="ru-RU" sz="2000" b="1" dirty="0"/>
              <a:t>, в </a:t>
            </a:r>
            <a:r>
              <a:rPr lang="ru-RU" sz="2000" b="1" dirty="0" err="1"/>
              <a:t>снігу</a:t>
            </a:r>
            <a:r>
              <a:rPr lang="ru-RU" sz="2000" b="1" dirty="0"/>
              <a:t>, </a:t>
            </a:r>
            <a:r>
              <a:rPr lang="ru-RU" sz="2000" b="1" dirty="0" err="1"/>
              <a:t>під</a:t>
            </a:r>
            <a:r>
              <a:rPr lang="ru-RU" sz="2000" b="1" dirty="0"/>
              <a:t> </a:t>
            </a:r>
            <a:r>
              <a:rPr lang="ru-RU" sz="2000" b="1" dirty="0" err="1"/>
              <a:t>холодним</a:t>
            </a:r>
            <a:r>
              <a:rPr lang="ru-RU" sz="2000" b="1" dirty="0"/>
              <a:t> </a:t>
            </a:r>
            <a:r>
              <a:rPr lang="ru-RU" sz="2000" b="1" dirty="0" err="1"/>
              <a:t>дощем</a:t>
            </a:r>
            <a:r>
              <a:rPr lang="ru-RU" sz="2000" b="1" dirty="0"/>
              <a:t>; </a:t>
            </a:r>
            <a:r>
              <a:rPr lang="ru-RU" sz="2000" b="1" dirty="0" err="1"/>
              <a:t>хвороби</a:t>
            </a:r>
            <a:r>
              <a:rPr lang="ru-RU" sz="2000" b="1" dirty="0"/>
              <a:t>, </a:t>
            </a:r>
            <a:r>
              <a:rPr lang="ru-RU" sz="2000" b="1" dirty="0" err="1"/>
              <a:t>втрата</a:t>
            </a:r>
            <a:r>
              <a:rPr lang="ru-RU" sz="2000" b="1" dirty="0"/>
              <a:t> </a:t>
            </a:r>
            <a:r>
              <a:rPr lang="ru-RU" sz="2000" b="1" dirty="0" err="1"/>
              <a:t>певної</a:t>
            </a:r>
            <a:r>
              <a:rPr lang="ru-RU" sz="2000" b="1" dirty="0"/>
              <a:t> </a:t>
            </a:r>
            <a:r>
              <a:rPr lang="ru-RU" sz="2000" b="1" dirty="0" err="1"/>
              <a:t>кількості</a:t>
            </a:r>
            <a:r>
              <a:rPr lang="ru-RU" sz="2000" b="1" dirty="0"/>
              <a:t> </a:t>
            </a:r>
            <a:r>
              <a:rPr lang="ru-RU" sz="2000" b="1" dirty="0" err="1"/>
              <a:t>крові</a:t>
            </a:r>
            <a:r>
              <a:rPr lang="ru-RU" sz="2000" b="1" dirty="0"/>
              <a:t>, </a:t>
            </a:r>
            <a:r>
              <a:rPr lang="ru-RU" sz="2000" b="1" dirty="0" err="1"/>
              <a:t>алкогольне</a:t>
            </a:r>
            <a:r>
              <a:rPr lang="ru-RU" sz="2000" b="1" dirty="0"/>
              <a:t> </a:t>
            </a:r>
            <a:r>
              <a:rPr lang="ru-RU" sz="2000" b="1" dirty="0" err="1"/>
              <a:t>отруєння</a:t>
            </a:r>
            <a:r>
              <a:rPr lang="ru-RU" sz="2000" b="1" dirty="0"/>
              <a:t>, </a:t>
            </a:r>
            <a:r>
              <a:rPr lang="ru-RU" sz="2000" b="1" dirty="0" err="1"/>
              <a:t>тощо</a:t>
            </a:r>
            <a:r>
              <a:rPr lang="ru-RU" sz="2000" b="1" dirty="0"/>
              <a:t> </a:t>
            </a:r>
            <a:r>
              <a:rPr lang="ru-RU" sz="2000" b="1" dirty="0" err="1"/>
              <a:t>можуть</a:t>
            </a:r>
            <a:r>
              <a:rPr lang="ru-RU" sz="2000" b="1" dirty="0"/>
              <a:t> стати причиною </a:t>
            </a:r>
            <a:r>
              <a:rPr lang="ru-RU" sz="2000" b="1" dirty="0" err="1"/>
              <a:t>обмороження</a:t>
            </a:r>
            <a:r>
              <a:rPr lang="ru-RU" sz="2000" b="1" dirty="0"/>
              <a:t>. </a:t>
            </a:r>
            <a:r>
              <a:rPr lang="ru-RU" sz="2000" b="1" dirty="0" err="1"/>
              <a:t>Найуразливіші</a:t>
            </a:r>
            <a:r>
              <a:rPr lang="ru-RU" sz="2000" b="1" dirty="0"/>
              <a:t> для </a:t>
            </a:r>
            <a:r>
              <a:rPr lang="ru-RU" sz="2000" b="1" dirty="0" err="1"/>
              <a:t>обморожень</a:t>
            </a:r>
            <a:r>
              <a:rPr lang="ru-RU" sz="2000" b="1" dirty="0"/>
              <a:t> </a:t>
            </a:r>
            <a:r>
              <a:rPr lang="ru-RU" sz="2000" b="1" dirty="0" err="1"/>
              <a:t>частини</a:t>
            </a:r>
            <a:r>
              <a:rPr lang="ru-RU" sz="2000" b="1" dirty="0"/>
              <a:t> </a:t>
            </a:r>
            <a:r>
              <a:rPr lang="ru-RU" sz="2000" b="1" dirty="0" err="1"/>
              <a:t>тіла</a:t>
            </a:r>
            <a:r>
              <a:rPr lang="ru-RU" sz="2000" b="1" dirty="0"/>
              <a:t> з </a:t>
            </a:r>
            <a:r>
              <a:rPr lang="ru-RU" sz="2000" b="1" dirty="0" err="1"/>
              <a:t>найслабшим</a:t>
            </a:r>
            <a:r>
              <a:rPr lang="ru-RU" sz="2000" b="1" dirty="0"/>
              <a:t> кровотоком: </a:t>
            </a:r>
            <a:r>
              <a:rPr lang="ru-RU" sz="2000" b="1" dirty="0" err="1"/>
              <a:t>ніс</a:t>
            </a:r>
            <a:r>
              <a:rPr lang="ru-RU" sz="2000" b="1" dirty="0"/>
              <a:t>, </a:t>
            </a:r>
            <a:r>
              <a:rPr lang="ru-RU" sz="2000" b="1" dirty="0" err="1"/>
              <a:t>вуха</a:t>
            </a:r>
            <a:r>
              <a:rPr lang="ru-RU" sz="2000" b="1" dirty="0"/>
              <a:t>, </a:t>
            </a:r>
            <a:r>
              <a:rPr lang="ru-RU" sz="2000" b="1" dirty="0" err="1"/>
              <a:t>кінцівки</a:t>
            </a:r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88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22</TotalTime>
  <Words>571</Words>
  <Application>Microsoft Office PowerPoint</Application>
  <PresentationFormat>Экран (4:3)</PresentationFormat>
  <Paragraphs>31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Кутюр</vt:lpstr>
      <vt:lpstr>Обмороження</vt:lpstr>
      <vt:lpstr>Що таке обмороження?</vt:lpstr>
      <vt:lpstr>Причини і перебіг</vt:lpstr>
      <vt:lpstr>Презентация PowerPoint</vt:lpstr>
      <vt:lpstr>Фази загального переохолодження</vt:lpstr>
      <vt:lpstr>1 фаза</vt:lpstr>
      <vt:lpstr>2 фаза</vt:lpstr>
      <vt:lpstr>3 фаза</vt:lpstr>
      <vt:lpstr>Презентация PowerPoint</vt:lpstr>
      <vt:lpstr>Класифікація обморожень</vt:lpstr>
      <vt:lpstr>І ступінь (легкий). </vt:lpstr>
      <vt:lpstr>ІІ ступінь (середньої тяжкості). </vt:lpstr>
      <vt:lpstr>ІІІ ступінь (тяжкий). </vt:lpstr>
      <vt:lpstr>IV ступінь (вкрай тяжкий). </vt:lpstr>
      <vt:lpstr>Допомога при обмороженні</vt:lpstr>
      <vt:lpstr>Презентация PowerPoint</vt:lpstr>
      <vt:lpstr>Презентация PowerPoint</vt:lpstr>
      <vt:lpstr>Профілактика відморожень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Обмороження</dc:title>
  <cp:lastModifiedBy>Admin</cp:lastModifiedBy>
  <cp:revision>5</cp:revision>
  <dcterms:modified xsi:type="dcterms:W3CDTF">2013-11-26T20:19:37Z</dcterms:modified>
</cp:coreProperties>
</file>