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9" r:id="rId4"/>
    <p:sldId id="266" r:id="rId5"/>
    <p:sldId id="263" r:id="rId6"/>
    <p:sldId id="261" r:id="rId7"/>
    <p:sldId id="262" r:id="rId8"/>
    <p:sldId id="256" r:id="rId9"/>
    <p:sldId id="258" r:id="rId10"/>
    <p:sldId id="260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094" autoAdjust="0"/>
    <p:restoredTop sz="86472" autoAdjust="0"/>
  </p:normalViewPr>
  <p:slideViewPr>
    <p:cSldViewPr>
      <p:cViewPr varScale="1">
        <p:scale>
          <a:sx n="55" d="100"/>
          <a:sy n="55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Local Settings\Temporary Internet Files\Content.IE5\K9IUDT4Q\MC9004385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1"/>
            <a:ext cx="2505892" cy="25545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5967" y="2967335"/>
            <a:ext cx="413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</a:rPr>
              <a:t>Регенерация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585913"/>
            <a:ext cx="4762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Регенерация костной ткани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8005" y="382544"/>
            <a:ext cx="904799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РЕГЕНЕРАЦИЯ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позднелат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regenera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—возрождение, возобновление)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 восстановление   организмом утраченных или повреждённых органов и тканей, а также восстановление целого организма из его части.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Регенерация  наблюдается в естественных условиях, а также может быть вызвана экспериментально.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Термин « регенерация» предложен в 1712 франц. учёным Р. Реомюром, изучавшим регенерацию ног речного рака.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399" y="42605"/>
            <a:ext cx="883920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Главная проблема состоит в том, что регенерация тканей у человека происходит очень медленно.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Слишком медленно, чтобы произошло восстановление действительно значительного повреждения.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Если бы этот процесс удалось хоть немного ускорить, то результат оказался бы куда как значительным.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Знание механизмов регуляции регенерационной способности органов и тканей открывает перспективы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разработки научных основ стимуляции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репаративной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регенерации и управления процессами выздоровления.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362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457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доброго!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93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Морская звезда регенерирует потерянные лучи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334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Эпиморфоз</a:t>
            </a:r>
            <a:r>
              <a:rPr lang="ru-RU" sz="2800" dirty="0" smtClean="0"/>
              <a:t> -вариант процесса регенерации органа при потере части органа, характеризующийся, отрастанием недостающей части органа без изменения формы и размера оставшейся части органа.</a:t>
            </a:r>
          </a:p>
          <a:p>
            <a:endParaRPr lang="ru-RU" sz="2800" dirty="0" smtClean="0"/>
          </a:p>
          <a:p>
            <a:r>
              <a:rPr lang="ru-RU" sz="2800" b="1" dirty="0" err="1" smtClean="0"/>
              <a:t>Морфаллаксис</a:t>
            </a:r>
            <a:r>
              <a:rPr lang="ru-RU" sz="2800" b="1" dirty="0" smtClean="0"/>
              <a:t> -</a:t>
            </a:r>
            <a:r>
              <a:rPr lang="ru-RU" sz="2800" dirty="0" err="1" smtClean="0"/>
              <a:t>х</a:t>
            </a:r>
            <a:r>
              <a:rPr lang="ru-RU" sz="2800" dirty="0" smtClean="0"/>
              <a:t> вариант процесса регенерации органа при потере части органа, </a:t>
            </a:r>
            <a:r>
              <a:rPr lang="ru-RU" sz="2800" dirty="0" err="1" smtClean="0"/>
              <a:t>арактеризующийся</a:t>
            </a:r>
            <a:r>
              <a:rPr lang="ru-RU" sz="2800" dirty="0" smtClean="0"/>
              <a:t>, перестройкой оставшейся части органа (изменение формы и размера органа ), в результате которой орган приобретает первоначальную форму и размеры).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Регенерация комплекса органов у некоторых видов беспозвоночных животных. А — </a:t>
            </a:r>
            <a:r>
              <a:rPr lang="ru-RU" dirty="0" err="1" smtClean="0"/>
              <a:t>гидра;Б</a:t>
            </a:r>
            <a:r>
              <a:rPr lang="ru-RU" dirty="0" smtClean="0"/>
              <a:t> — кольчатый червь; В — морская звезда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39" y="1981200"/>
            <a:ext cx="617376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хрусталика у взрослого тритона (схема). Римскими цифрами (I—XI) обозначены стадии регенерации; 1 — пигментированные клетки внутреннего и наружного листков радужной оболочки глаза; 2 — зачаток хрусталика; 3 — восстановленный функционирующий хрусталик.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0"/>
            <a:ext cx="43148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175" y="228600"/>
            <a:ext cx="34258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60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 морской звезды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876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плавников рыб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381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Отверстия в ушах мыши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A6D0DE"/>
      </a:dk1>
      <a:lt1>
        <a:sysClr val="window" lastClr="FFFFFF"/>
      </a:lt1>
      <a:dk2>
        <a:srgbClr val="C3DFE9"/>
      </a:dk2>
      <a:lt2>
        <a:srgbClr val="A6D0DE"/>
      </a:lt2>
      <a:accent1>
        <a:srgbClr val="A6D0DE"/>
      </a:accent1>
      <a:accent2>
        <a:srgbClr val="C3DFE9"/>
      </a:accent2>
      <a:accent3>
        <a:srgbClr val="6BB1C9"/>
      </a:accent3>
      <a:accent4>
        <a:srgbClr val="A6D0DE"/>
      </a:accent4>
      <a:accent5>
        <a:srgbClr val="3D8DA9"/>
      </a:accent5>
      <a:accent6>
        <a:srgbClr val="C3DFE9"/>
      </a:accent6>
      <a:hlink>
        <a:srgbClr val="A6D0DE"/>
      </a:hlink>
      <a:folHlink>
        <a:srgbClr val="A6D0D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276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Grey Wolf</cp:lastModifiedBy>
  <cp:revision>13</cp:revision>
  <dcterms:modified xsi:type="dcterms:W3CDTF">2012-03-19T11:10:11Z</dcterms:modified>
</cp:coreProperties>
</file>