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43C81EF-8F1D-421B-9B0C-AF346DF30F19}" type="datetimeFigureOut">
              <a:rPr lang="uk-UA" smtClean="0"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F06D4EB-53CC-4821-AEDD-8A20E2AB8D8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3" y="2636912"/>
            <a:ext cx="5120640" cy="172819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Віспа(загальне поняття), прояви </a:t>
            </a:r>
            <a:r>
              <a:rPr lang="uk-UA" dirty="0"/>
              <a:t>віспи у тварин та </a:t>
            </a:r>
            <a:r>
              <a:rPr lang="uk-UA" dirty="0" smtClean="0"/>
              <a:t>птахів</a:t>
            </a:r>
            <a:r>
              <a:rPr lang="en-US" dirty="0" smtClean="0"/>
              <a:t>;</a:t>
            </a:r>
            <a:endParaRPr lang="uk-U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Натуральна віспа</a:t>
            </a:r>
            <a:r>
              <a:rPr lang="en-US" dirty="0" smtClean="0"/>
              <a:t>;</a:t>
            </a:r>
            <a:endParaRPr lang="uk-U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Вітряна віспа</a:t>
            </a:r>
            <a:r>
              <a:rPr lang="en-US" dirty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121959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</a:t>
            </a:r>
            <a:r>
              <a:rPr lang="uk-UA" sz="6600" dirty="0" err="1" smtClean="0"/>
              <a:t>ірус</a:t>
            </a:r>
            <a:r>
              <a:rPr lang="uk-UA" sz="6600" dirty="0" smtClean="0"/>
              <a:t> віспи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85111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/>
              <a:t>Вітряна </a:t>
            </a:r>
            <a:r>
              <a:rPr lang="uk-UA" sz="4000" b="1" dirty="0" smtClean="0"/>
              <a:t>віспа</a:t>
            </a:r>
            <a:br>
              <a:rPr lang="uk-UA" sz="4000" b="1" dirty="0" smtClean="0"/>
            </a:br>
            <a:r>
              <a:rPr lang="uk-UA" sz="2800" b="1" dirty="0"/>
              <a:t>Етнологія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Збудник вітряної </a:t>
            </a:r>
            <a:r>
              <a:rPr lang="uk-UA" b="1" dirty="0" smtClean="0"/>
              <a:t>віспи нестійкий </a:t>
            </a:r>
            <a:r>
              <a:rPr lang="uk-UA" b="1" dirty="0"/>
              <a:t>поза організмом людини, швидко </a:t>
            </a:r>
            <a:r>
              <a:rPr lang="uk-UA" b="1" dirty="0" err="1"/>
              <a:t>інактивується</a:t>
            </a:r>
            <a:r>
              <a:rPr lang="uk-UA" b="1" dirty="0"/>
              <a:t> дезінфекційними засобами, при висиханні та температурі понад 60°С, але добре зберігається при низькій температурі. Поза організмом, на відкритому повітрі вірус гине приблизно за 10 хвилин. </a:t>
            </a:r>
            <a:r>
              <a:rPr lang="uk-UA" b="1" dirty="0" err="1"/>
              <a:t>Капсид</a:t>
            </a:r>
            <a:r>
              <a:rPr lang="uk-UA" b="1" dirty="0"/>
              <a:t> оточений рядом слабо пов'язаних білків, відомих під загальною назвою оболонки.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5442920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 algn="ctr">
              <a:buNone/>
            </a:pPr>
            <a:endParaRPr lang="uk-UA" sz="1400" b="1" i="1" dirty="0" smtClean="0"/>
          </a:p>
          <a:p>
            <a:pPr marL="0" indent="0" algn="ctr">
              <a:buNone/>
            </a:pPr>
            <a:endParaRPr lang="uk-UA" sz="1400" b="1" i="1" dirty="0"/>
          </a:p>
          <a:p>
            <a:pPr marL="0" indent="0" algn="ctr">
              <a:buNone/>
            </a:pPr>
            <a:endParaRPr lang="uk-UA" sz="1400" b="1" i="1" dirty="0" smtClean="0"/>
          </a:p>
          <a:p>
            <a:pPr marL="0" indent="0" algn="ctr">
              <a:buNone/>
            </a:pPr>
            <a:endParaRPr lang="uk-UA" sz="1400" b="1" i="1" dirty="0"/>
          </a:p>
          <a:p>
            <a:pPr marL="0" indent="0" algn="ctr">
              <a:buNone/>
            </a:pPr>
            <a:endParaRPr lang="uk-UA" sz="1400" b="1" i="1" dirty="0" smtClean="0"/>
          </a:p>
          <a:p>
            <a:pPr marL="0" indent="0" algn="ctr">
              <a:buNone/>
            </a:pPr>
            <a:r>
              <a:rPr lang="uk-UA" sz="1400" b="1" i="1" dirty="0" err="1" smtClean="0"/>
              <a:t>Віріон</a:t>
            </a:r>
            <a:r>
              <a:rPr lang="uk-UA" sz="1400" b="1" i="1" dirty="0" smtClean="0"/>
              <a:t> вітряної віспи</a:t>
            </a:r>
            <a:endParaRPr lang="uk-UA" sz="1400" b="1" i="1" dirty="0"/>
          </a:p>
        </p:txBody>
      </p:sp>
      <p:pic>
        <p:nvPicPr>
          <p:cNvPr id="11267" name="Picture 3" descr="C:\Users\SuperUser\Desktop\Віспа\оспа 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9930"/>
            <a:ext cx="396044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1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/>
              <a:t>Вітряна віспа</a:t>
            </a:r>
            <a:r>
              <a:rPr lang="uk-UA" b="1" dirty="0"/>
              <a:t/>
            </a:r>
            <a:br>
              <a:rPr lang="uk-UA" b="1" dirty="0"/>
            </a:br>
            <a:r>
              <a:rPr lang="uk-UA" sz="3100" b="1" dirty="0" smtClean="0"/>
              <a:t>Патогенез</a:t>
            </a:r>
            <a:endParaRPr lang="uk-UA" sz="31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5" y="1298575"/>
            <a:ext cx="3595825" cy="493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uk-UA" b="1" dirty="0"/>
              <a:t>Первинна інфекція проявляється у вигляді вітряної віспи, при цьому вхідними воротами інфекції є слизові оболонки верхніх дихальних шляхів, де проходить реплікація та первинне накопичення вірусу. Потім по лімфатичних шляхах вірус проникає в кров. 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690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/>
              <a:t>Вітряна </a:t>
            </a:r>
            <a:r>
              <a:rPr lang="uk-UA" sz="4400" b="1" dirty="0" smtClean="0"/>
              <a:t>віспа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100" b="1" dirty="0"/>
              <a:t>Лікування та профілактика</a:t>
            </a:r>
            <a:endParaRPr lang="uk-UA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uk-UA" b="1" dirty="0"/>
              <a:t>Хворі з легким неускладненим перебігом вітряної віспи лікуються переважно в домашніх умовах. Висип тушують кріпким розчином марганцевокислого калію. Вважається, що таким чином кисень, що вивільняється з марганцевокислого калію, згубно діє на вірус, попереджається приєднання вторинної інфекції, зменшується свербіння</a:t>
            </a:r>
            <a:r>
              <a:rPr lang="uk-UA" b="1" dirty="0" smtClean="0"/>
              <a:t>.</a:t>
            </a:r>
          </a:p>
          <a:p>
            <a:pPr algn="ctr"/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uk-UA" b="1" dirty="0"/>
              <a:t>Виявлення та ізоляція хворих (вдома або за показаннями у стаціонарі</a:t>
            </a:r>
            <a:r>
              <a:rPr lang="uk-UA" b="1" dirty="0" smtClean="0"/>
              <a:t>)</a:t>
            </a:r>
          </a:p>
          <a:p>
            <a:pPr algn="ctr"/>
            <a:r>
              <a:rPr lang="uk-UA" b="1" dirty="0" smtClean="0"/>
              <a:t>З </a:t>
            </a:r>
            <a:r>
              <a:rPr lang="uk-UA" b="1" dirty="0"/>
              <a:t>метою розриву механізму передачі здійснюють часте провітрювання і вологе прибирання приміщення, де перебувають хворі</a:t>
            </a:r>
          </a:p>
        </p:txBody>
      </p:sp>
      <p:pic>
        <p:nvPicPr>
          <p:cNvPr id="10242" name="Picture 2" descr="C:\Users\SuperUser\Desktop\Віспа\АААААУУУ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71591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Висновки:</a:t>
            </a:r>
            <a:endParaRPr lang="uk-UA" sz="44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uk-UA" b="1" dirty="0" smtClean="0"/>
          </a:p>
          <a:p>
            <a:pPr lvl="0" algn="ctr"/>
            <a:r>
              <a:rPr lang="uk-UA" b="1" dirty="0" err="1"/>
              <a:t>Віспа—</a:t>
            </a:r>
            <a:r>
              <a:rPr lang="uk-UA" b="1" dirty="0"/>
              <a:t> гостре контагіозне вірусне захворювання різних видів тварин і птиці, що характеризується розвитком на шкірі та слизових оболонках специфічного </a:t>
            </a:r>
            <a:r>
              <a:rPr lang="uk-UA" b="1" dirty="0" err="1"/>
              <a:t>папульозно-пустульозного</a:t>
            </a:r>
            <a:r>
              <a:rPr lang="uk-UA" b="1" dirty="0"/>
              <a:t> висипу, який послідовно проходить стадії формування від </a:t>
            </a:r>
            <a:r>
              <a:rPr lang="uk-UA" b="1" dirty="0" err="1"/>
              <a:t>розеул</a:t>
            </a:r>
            <a:r>
              <a:rPr lang="uk-UA" b="1" dirty="0"/>
              <a:t> до струпів і кірочок.</a:t>
            </a:r>
          </a:p>
          <a:p>
            <a:pPr lvl="0" algn="ctr"/>
            <a:r>
              <a:rPr lang="uk-UA" b="1" dirty="0"/>
              <a:t>При зараженні віспою рекомендується як найшвидше запобігти мір лікування хвороби для призупинення діяльності вірусів та швидшого вилікування.</a:t>
            </a:r>
          </a:p>
          <a:p>
            <a:pPr lvl="0" algn="ctr"/>
            <a:r>
              <a:rPr lang="uk-UA" b="1" dirty="0"/>
              <a:t>Завдяки неймовірним зусиллям медичних працівників упродовж останнього століття віспу людини ліквідовано на сьогодні майже в усьому світі.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4" name="Picture 6" descr="C:\Users\SuperUser\Desktop\Віспа\ВВВВВВВВ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728707" cy="248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3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Віспа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8760272" cy="1914528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b="1" dirty="0"/>
              <a:t>В</a:t>
            </a:r>
            <a:r>
              <a:rPr lang="uk-UA" b="1" dirty="0" err="1"/>
              <a:t>ірусне</a:t>
            </a:r>
            <a:r>
              <a:rPr lang="uk-UA" b="1" dirty="0"/>
              <a:t> захворювання, збудник віспи — складний вірус, він має власну ДНК, розмножується в цитоплазмі клітин. В 1979 році Всесвітня організація охорони здоров'я офіційно повідомила, що віспа людини ліквідована за допомогою вакцинації, попри це, все ще існує можливість </a:t>
            </a:r>
            <a:r>
              <a:rPr lang="uk-UA" b="1" dirty="0" err="1"/>
              <a:t>внутрішньолабораторного</a:t>
            </a:r>
            <a:r>
              <a:rPr lang="uk-UA" b="1" dirty="0"/>
              <a:t> зараження при проведенні наукових досліджень з подальшим розповсюдженням хвороби.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15815" y="3212976"/>
            <a:ext cx="4251960" cy="302323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30" name="Picture 6" descr="C:\Users\SuperUser\Desktop\Віспа\derma_1374663871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62350"/>
            <a:ext cx="3741530" cy="249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uperUser\Desktop\Віспа\e79cd34f033ab6493600238c00a730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5" y="3562350"/>
            <a:ext cx="3748590" cy="249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Історична </a:t>
            </a:r>
            <a:r>
              <a:rPr lang="uk-UA" sz="4000" b="1" dirty="0" smtClean="0"/>
              <a:t>довідка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Віспа </a:t>
            </a:r>
            <a:r>
              <a:rPr lang="uk-UA" b="1" dirty="0"/>
              <a:t>як захворювання людини була відома в стародавньому Єгипті, Китаї та Індії ще в 3730 – 3710 рр. до н. е</a:t>
            </a:r>
            <a:r>
              <a:rPr lang="uk-UA" b="1" dirty="0" smtClean="0"/>
              <a:t>.</a:t>
            </a:r>
          </a:p>
          <a:p>
            <a:pPr lvl="0" algn="ctr"/>
            <a:r>
              <a:rPr lang="uk-UA" b="1" dirty="0"/>
              <a:t>Інфекційну природу віспи було з’ясовано в 1763 р. </a:t>
            </a:r>
            <a:r>
              <a:rPr lang="uk-UA" b="1" dirty="0" err="1"/>
              <a:t>Буржелем</a:t>
            </a:r>
            <a:r>
              <a:rPr lang="ru-RU" b="1" dirty="0"/>
              <a:t>.</a:t>
            </a:r>
            <a:endParaRPr lang="uk-UA" b="1" dirty="0"/>
          </a:p>
          <a:p>
            <a:pPr algn="ctr"/>
            <a:endParaRPr lang="uk-UA" b="1" dirty="0" smtClean="0"/>
          </a:p>
          <a:p>
            <a:pPr algn="ctr"/>
            <a:r>
              <a:rPr lang="uk-UA" b="1" dirty="0"/>
              <a:t>Вирішальне значення для успішної боротьби з епідеміями віспи у людей мало відкриття в 1796 р. Е. </a:t>
            </a:r>
            <a:r>
              <a:rPr lang="uk-UA" b="1" dirty="0" err="1"/>
              <a:t>Дженнером</a:t>
            </a:r>
            <a:r>
              <a:rPr lang="uk-UA" b="1" dirty="0"/>
              <a:t> способу щеплення людей натуральним вірусом віспи. </a:t>
            </a:r>
            <a:endParaRPr lang="uk-UA" b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  <a:p>
            <a:pPr marL="0" indent="0" algn="ctr">
              <a:buNone/>
            </a:pPr>
            <a:r>
              <a:rPr lang="uk-UA" sz="1600" b="1" i="1" dirty="0" smtClean="0"/>
              <a:t>Едвард </a:t>
            </a:r>
            <a:r>
              <a:rPr lang="uk-UA" sz="1600" b="1" i="1" dirty="0" err="1"/>
              <a:t>Дженнер</a:t>
            </a:r>
            <a:endParaRPr lang="uk-UA" sz="1600" b="1" i="1" dirty="0"/>
          </a:p>
          <a:p>
            <a:endParaRPr lang="uk-UA" dirty="0"/>
          </a:p>
        </p:txBody>
      </p:sp>
      <p:pic>
        <p:nvPicPr>
          <p:cNvPr id="2050" name="Picture 2" descr="C:\Users\SuperUser\Desktop\Віспа\Edward-Je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3721"/>
            <a:ext cx="360040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6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Віспа у тварин та птахів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8760272" cy="1914528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Джерелом збудника інфекції є хворі тварини, а також перехворілі вірусоносії, у яких збудник хвороби зберігається на шерсті та шкірі до 8 тижнів. З організму інфікованих тварин вірус виділяється з вмістом віспяних пустул, кірочками та </a:t>
            </a:r>
            <a:r>
              <a:rPr lang="uk-UA" b="1" dirty="0" err="1"/>
              <a:t>відпадаючими</a:t>
            </a:r>
            <a:r>
              <a:rPr lang="uk-UA" b="1" dirty="0"/>
              <a:t> струпами, слиною, виділеннями з носа й очей.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251520" y="6093296"/>
            <a:ext cx="8616255" cy="646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b="1" i="1" dirty="0" smtClean="0"/>
              <a:t>                                       прояви віспи у птахів                                                                 прояви вісти у тварин</a:t>
            </a:r>
            <a:endParaRPr lang="uk-UA" sz="1400" b="1" i="1" dirty="0"/>
          </a:p>
        </p:txBody>
      </p:sp>
      <p:pic>
        <p:nvPicPr>
          <p:cNvPr id="4098" name="Picture 2" descr="C:\Users\SuperUser\Desktop\Віспа\130476389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15620"/>
            <a:ext cx="3279551" cy="1863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uperUser\Desktop\Віспа\i_0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82" y="3494900"/>
            <a:ext cx="3267075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uperUser\Desktop\Віспа\IMG477792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1872208" cy="2124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/>
              <a:t>Натуральна віспа</a:t>
            </a:r>
            <a:br>
              <a:rPr lang="uk-UA" sz="4000" b="1" dirty="0" smtClean="0"/>
            </a:br>
            <a:r>
              <a:rPr lang="uk-UA" sz="2800" b="1" dirty="0" smtClean="0"/>
              <a:t>Епідеміологія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8544248" cy="1698504"/>
          </a:xfrm>
        </p:spPr>
        <p:txBody>
          <a:bodyPr/>
          <a:lstStyle/>
          <a:p>
            <a:pPr algn="ctr"/>
            <a:r>
              <a:rPr lang="uk-UA" b="1" dirty="0"/>
              <a:t>Роль джерела інфекції грають хворі, які у перші дні захворювання виділяють збудника у зовнішнє середовище з частинками слизу з </a:t>
            </a:r>
            <a:r>
              <a:rPr lang="uk-UA" b="1" dirty="0" smtClean="0"/>
              <a:t>носоглотки, </a:t>
            </a:r>
            <a:r>
              <a:rPr lang="uk-UA" b="1" dirty="0"/>
              <a:t>а пізніше — при відпаданні кірочок, що містять вірус, зі шкіри та слизових </a:t>
            </a:r>
            <a:r>
              <a:rPr lang="uk-UA" b="1" dirty="0" smtClean="0"/>
              <a:t>оболонок</a:t>
            </a:r>
            <a:endParaRPr lang="uk-UA" b="1" dirty="0"/>
          </a:p>
        </p:txBody>
      </p:sp>
      <p:pic>
        <p:nvPicPr>
          <p:cNvPr id="3074" name="Picture 2" descr="C:\Users\SuperUser\Desktop\Віспа\0247406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1842466" cy="27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perUser\Desktop\Віспа\0273410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7"/>
            <a:ext cx="1847037" cy="2743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uperUser\Desktop\Віспа\02801557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24467"/>
            <a:ext cx="1846800" cy="2722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uperUser\Desktop\Віспа\0224780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7652"/>
            <a:ext cx="1833372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2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/>
              <a:t>Натуральна </a:t>
            </a:r>
            <a:r>
              <a:rPr lang="uk-UA" sz="4000" b="1" dirty="0" smtClean="0"/>
              <a:t>віспа</a:t>
            </a: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2800" b="1" dirty="0" smtClean="0"/>
              <a:t>Етнологія</a:t>
            </a:r>
            <a:endParaRPr lang="uk-UA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uk-UA" b="1" dirty="0"/>
              <a:t>Збудник віспи </a:t>
            </a:r>
            <a:r>
              <a:rPr lang="uk-UA" b="1" dirty="0" smtClean="0"/>
              <a:t>містить </a:t>
            </a:r>
            <a:r>
              <a:rPr lang="uk-UA" b="1" dirty="0"/>
              <a:t>ДНК, має розміри 200–350 нм, розмножується у цитоплазмі з утворенням </a:t>
            </a:r>
            <a:r>
              <a:rPr lang="uk-UA" b="1" dirty="0" smtClean="0"/>
              <a:t>включень.</a:t>
            </a:r>
          </a:p>
          <a:p>
            <a:pPr algn="ctr"/>
            <a:r>
              <a:rPr lang="uk-UA" b="1" dirty="0" smtClean="0"/>
              <a:t>Він </a:t>
            </a:r>
            <a:r>
              <a:rPr lang="uk-UA" b="1" dirty="0"/>
              <a:t>стійкий до впливу зовнішнього середовища, особливо до висушування та низьких температур</a:t>
            </a:r>
            <a:r>
              <a:rPr lang="uk-UA" b="1" dirty="0" smtClean="0"/>
              <a:t>.</a:t>
            </a:r>
          </a:p>
          <a:p>
            <a:pPr lvl="0" algn="ctr"/>
            <a:r>
              <a:rPr lang="uk-UA" b="1" dirty="0"/>
              <a:t>Він може тривалий час, упродовж місяців, зберігатися у кірочках, взятих з </a:t>
            </a:r>
            <a:r>
              <a:rPr lang="uk-UA" b="1" dirty="0" err="1"/>
              <a:t>оспин</a:t>
            </a:r>
            <a:r>
              <a:rPr lang="uk-UA" b="1" dirty="0"/>
              <a:t> на шкірі хворих, у замороженому та </a:t>
            </a:r>
            <a:r>
              <a:rPr lang="uk-UA" b="1" dirty="0" err="1"/>
              <a:t>ліофілізованому</a:t>
            </a:r>
            <a:r>
              <a:rPr lang="uk-UA" b="1" dirty="0"/>
              <a:t> стані залишається життєздатним декілька років.</a:t>
            </a:r>
          </a:p>
          <a:p>
            <a:pPr marL="0" indent="0" algn="ctr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5370912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 algn="ctr">
              <a:buNone/>
            </a:pPr>
            <a:r>
              <a:rPr lang="ru-RU" sz="1400" b="1" i="1" dirty="0" err="1"/>
              <a:t>Віріони</a:t>
            </a:r>
            <a:r>
              <a:rPr lang="ru-RU" sz="1400" b="1" i="1" dirty="0"/>
              <a:t> </a:t>
            </a:r>
            <a:r>
              <a:rPr lang="ru-RU" sz="1400" b="1" i="1" dirty="0" err="1"/>
              <a:t>натуральної</a:t>
            </a:r>
            <a:r>
              <a:rPr lang="ru-RU" sz="1400" b="1" i="1" dirty="0"/>
              <a:t> </a:t>
            </a:r>
            <a:r>
              <a:rPr lang="ru-RU" sz="1400" b="1" i="1" dirty="0" err="1" smtClean="0"/>
              <a:t>віспи</a:t>
            </a:r>
            <a:endParaRPr lang="ru-RU" sz="1400" b="1" i="1" dirty="0" smtClean="0"/>
          </a:p>
          <a:p>
            <a:pPr marL="0" indent="0" algn="ctr">
              <a:buNone/>
            </a:pPr>
            <a:r>
              <a:rPr lang="ru-RU" sz="1400" b="1" i="1" dirty="0" smtClean="0"/>
              <a:t> (</a:t>
            </a:r>
            <a:r>
              <a:rPr lang="ru-RU" sz="1400" b="1" i="1" dirty="0" err="1" smtClean="0"/>
              <a:t>збільшено</a:t>
            </a:r>
            <a:r>
              <a:rPr lang="ru-RU" sz="1400" b="1" i="1" dirty="0" smtClean="0"/>
              <a:t> у 370000 </a:t>
            </a:r>
            <a:r>
              <a:rPr lang="ru-RU" sz="1400" b="1" i="1" dirty="0" err="1" smtClean="0"/>
              <a:t>разів</a:t>
            </a:r>
            <a:r>
              <a:rPr lang="ru-RU" sz="1400" b="1" i="1" dirty="0" smtClean="0"/>
              <a:t>)</a:t>
            </a:r>
            <a:endParaRPr lang="uk-UA" sz="1400" b="1" i="1" dirty="0"/>
          </a:p>
        </p:txBody>
      </p:sp>
      <p:pic>
        <p:nvPicPr>
          <p:cNvPr id="5123" name="Picture 3" descr="C:\Users\SuperUser\Desktop\Віспа\Н 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05370"/>
            <a:ext cx="3168352" cy="4178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3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/>
              <a:t>Натуральна віспа</a:t>
            </a:r>
            <a:br>
              <a:rPr lang="uk-UA" sz="4000" b="1" dirty="0"/>
            </a:br>
            <a:r>
              <a:rPr lang="uk-UA" sz="2800" b="1" dirty="0" smtClean="0"/>
              <a:t>Патогенез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8688263" cy="1554488"/>
          </a:xfrm>
        </p:spPr>
        <p:txBody>
          <a:bodyPr/>
          <a:lstStyle/>
          <a:p>
            <a:pPr algn="ctr"/>
            <a:r>
              <a:rPr lang="uk-UA" b="1" dirty="0"/>
              <a:t>Проникнувши через шкіру або слизові, вірус починає циркулювати у крові; при вкоріненні його у клітини шкіри або слизових оболонок на них утворюються характерні висипання. Вірус викликає глибокі порушення діяльності серцево-судинної </a:t>
            </a:r>
            <a:r>
              <a:rPr lang="uk-UA" b="1" dirty="0" smtClean="0"/>
              <a:t>системи.</a:t>
            </a:r>
            <a:endParaRPr lang="uk-UA" b="1" dirty="0"/>
          </a:p>
        </p:txBody>
      </p:sp>
      <p:pic>
        <p:nvPicPr>
          <p:cNvPr id="6146" name="Picture 2" descr="C:\Users\SuperUser\Desktop\Віспа\1378393235_kak-proyavlyaetsya-vetryanka-u-vzroslyx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9"/>
          <a:stretch/>
        </p:blipFill>
        <p:spPr bwMode="auto">
          <a:xfrm>
            <a:off x="2051720" y="2924944"/>
            <a:ext cx="4795198" cy="3215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9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/>
              <a:t>Натуральна </a:t>
            </a:r>
            <a:r>
              <a:rPr lang="uk-UA" sz="4000" b="1" dirty="0" smtClean="0"/>
              <a:t>віспа</a:t>
            </a:r>
            <a:br>
              <a:rPr lang="uk-UA" sz="4000" b="1" dirty="0" smtClean="0"/>
            </a:br>
            <a:r>
              <a:rPr lang="uk-UA" sz="2800" b="1" dirty="0" smtClean="0"/>
              <a:t>Лікування та профілактика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uk-UA" b="1" dirty="0"/>
              <a:t>Госпіталізація хворих, проведення карантинних заходів. Персонал, що наглядає за хворими, повинен носити марлеві пов'язки, подвійні халати, гумові хірургічні рукавички. При появі випадку захворювання у вогнищі встановлюється карантин на 17 днів, за людьми, що контактували з хворим, встановлюють медичне спостереження з розміщенням їх у обсерваторі.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15815" y="1412776"/>
            <a:ext cx="4251960" cy="4823432"/>
          </a:xfrm>
        </p:spPr>
        <p:txBody>
          <a:bodyPr/>
          <a:lstStyle/>
          <a:p>
            <a:pPr algn="ctr"/>
            <a:r>
              <a:rPr lang="uk-UA" b="1" dirty="0"/>
              <a:t>Усі хворі підлягають госпіталізації та суворій ізоляції.</a:t>
            </a:r>
          </a:p>
          <a:p>
            <a:pPr algn="ctr"/>
            <a:r>
              <a:rPr lang="uk-UA" b="1" dirty="0"/>
              <a:t>При тяжкому перебігу віспи в ослаблених хворих для придушення вторинної бактеріальної інфекції застосовують антибіотики.</a:t>
            </a:r>
            <a:endParaRPr lang="uk-UA" b="1" dirty="0"/>
          </a:p>
        </p:txBody>
      </p:sp>
      <p:pic>
        <p:nvPicPr>
          <p:cNvPr id="7171" name="Picture 3" descr="C:\Users\SuperUser\Desktop\Віспа\ДДД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528392" cy="286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7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 smtClean="0"/>
              <a:t>Вітряна віспа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dirty="0" smtClean="0"/>
              <a:t>Епідеміологія</a:t>
            </a:r>
            <a:endParaRPr lang="uk-UA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8616256" cy="2706616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Джерелом інфекції при вітряній віспі є хворий, який стає небезпечним для оточуючих з кінця інкубаційного періоду </a:t>
            </a:r>
            <a:r>
              <a:rPr lang="uk-UA" b="1" dirty="0" smtClean="0"/>
              <a:t>і </a:t>
            </a:r>
            <a:r>
              <a:rPr lang="uk-UA" b="1" dirty="0"/>
              <a:t>аж до 5-ої доби з моменту появи останніх елементів висипу</a:t>
            </a:r>
            <a:r>
              <a:rPr lang="uk-UA" b="1" dirty="0" smtClean="0"/>
              <a:t>.</a:t>
            </a:r>
          </a:p>
          <a:p>
            <a:pPr algn="ctr"/>
            <a:r>
              <a:rPr lang="uk-UA" b="1" dirty="0" smtClean="0"/>
              <a:t> </a:t>
            </a:r>
            <a:r>
              <a:rPr lang="uk-UA" b="1" dirty="0"/>
              <a:t>Особливо небезпечними джерелами інфекції є хворі із наявністю везикул на слизових ротової </a:t>
            </a:r>
            <a:r>
              <a:rPr lang="uk-UA" b="1" dirty="0" smtClean="0"/>
              <a:t>порожнини.</a:t>
            </a:r>
            <a:endParaRPr lang="uk-UA" b="1" dirty="0"/>
          </a:p>
          <a:p>
            <a:pPr algn="ctr"/>
            <a:r>
              <a:rPr lang="uk-UA" b="1" dirty="0"/>
              <a:t>Механізм передачі збудника при вітряній віспі — повітряно-крапельний. </a:t>
            </a:r>
          </a:p>
          <a:p>
            <a:pPr algn="ctr"/>
            <a:endParaRPr lang="uk-UA" dirty="0"/>
          </a:p>
        </p:txBody>
      </p:sp>
      <p:pic>
        <p:nvPicPr>
          <p:cNvPr id="8195" name="Picture 3" descr="C:\Users\SuperUser\Desktop\Віспа\8cd52e8d403aa0c46d810d4b60c156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176464" cy="293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9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180</TotalTime>
  <Words>617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Soho</vt:lpstr>
      <vt:lpstr>Вірус віспи</vt:lpstr>
      <vt:lpstr>Віспа</vt:lpstr>
      <vt:lpstr>Історична довідка</vt:lpstr>
      <vt:lpstr>Віспа у тварин та птахів</vt:lpstr>
      <vt:lpstr>Натуральна віспа Епідеміологія</vt:lpstr>
      <vt:lpstr>Натуральна віспа Етнологія</vt:lpstr>
      <vt:lpstr>Натуральна віспа Патогенез</vt:lpstr>
      <vt:lpstr>Натуральна віспа Лікування та профілактика</vt:lpstr>
      <vt:lpstr>Вітряна віспа Епідеміологія</vt:lpstr>
      <vt:lpstr>Вітряна віспа Етнологія</vt:lpstr>
      <vt:lpstr>Вітряна віспа Патогенез</vt:lpstr>
      <vt:lpstr>Вітряна віспа Лікування та профілактика</vt:lpstr>
      <vt:lpstr>Висновки: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 віспи</dc:title>
  <dc:creator>SuperUser</dc:creator>
  <cp:lastModifiedBy>SuperUser</cp:lastModifiedBy>
  <cp:revision>15</cp:revision>
  <dcterms:created xsi:type="dcterms:W3CDTF">2014-02-23T13:33:58Z</dcterms:created>
  <dcterms:modified xsi:type="dcterms:W3CDTF">2014-02-23T16:34:53Z</dcterms:modified>
</cp:coreProperties>
</file>