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90" r:id="rId3"/>
    <p:sldId id="257" r:id="rId4"/>
    <p:sldId id="300" r:id="rId5"/>
    <p:sldId id="304" r:id="rId6"/>
    <p:sldId id="291" r:id="rId7"/>
    <p:sldId id="292" r:id="rId8"/>
    <p:sldId id="293" r:id="rId9"/>
    <p:sldId id="305" r:id="rId10"/>
    <p:sldId id="302" r:id="rId11"/>
    <p:sldId id="294" r:id="rId12"/>
    <p:sldId id="308" r:id="rId13"/>
    <p:sldId id="309" r:id="rId14"/>
    <p:sldId id="314" r:id="rId15"/>
    <p:sldId id="312" r:id="rId16"/>
    <p:sldId id="295" r:id="rId17"/>
    <p:sldId id="297" r:id="rId18"/>
    <p:sldId id="296" r:id="rId19"/>
    <p:sldId id="298" r:id="rId20"/>
    <p:sldId id="306" r:id="rId21"/>
    <p:sldId id="311" r:id="rId22"/>
    <p:sldId id="307" r:id="rId23"/>
    <p:sldId id="283" r:id="rId24"/>
    <p:sldId id="313" r:id="rId25"/>
    <p:sldId id="258" r:id="rId2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6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AF8B1A-4872-4B9D-B915-A5E56CE33F3B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113FA3-E118-4C70-BA41-45888E27993C}">
      <dgm:prSet phldrT="[Текст]"/>
      <dgm:spPr>
        <a:solidFill>
          <a:schemeClr val="accent5">
            <a:lumMod val="60000"/>
            <a:lumOff val="40000"/>
            <a:alpha val="56000"/>
          </a:schemeClr>
        </a:solidFill>
      </dgm:spPr>
      <dgm:t>
        <a:bodyPr/>
        <a:lstStyle/>
        <a:p>
          <a:endParaRPr lang="ru-RU" dirty="0"/>
        </a:p>
      </dgm:t>
    </dgm:pt>
    <dgm:pt modelId="{8527F7FB-F756-4C32-B6CD-78D360E23DF1}" type="parTrans" cxnId="{2A8C6AD5-5630-4FC4-B771-FE0F23C6A701}">
      <dgm:prSet/>
      <dgm:spPr/>
      <dgm:t>
        <a:bodyPr/>
        <a:lstStyle/>
        <a:p>
          <a:endParaRPr lang="ru-RU"/>
        </a:p>
      </dgm:t>
    </dgm:pt>
    <dgm:pt modelId="{8DD5733B-0167-4E7E-BD67-7FF4888F2136}" type="sibTrans" cxnId="{2A8C6AD5-5630-4FC4-B771-FE0F23C6A701}">
      <dgm:prSet/>
      <dgm:spPr/>
      <dgm:t>
        <a:bodyPr/>
        <a:lstStyle/>
        <a:p>
          <a:endParaRPr lang="ru-RU"/>
        </a:p>
      </dgm:t>
    </dgm:pt>
    <dgm:pt modelId="{DB0BA9E0-D08E-43DD-9594-EA7655D5DAE8}">
      <dgm:prSet phldrT="[Текст]"/>
      <dgm:spPr>
        <a:solidFill>
          <a:srgbClr val="00B0F0">
            <a:alpha val="38000"/>
          </a:srgbClr>
        </a:solidFill>
      </dgm:spPr>
      <dgm:t>
        <a:bodyPr/>
        <a:lstStyle/>
        <a:p>
          <a:endParaRPr lang="ru-RU" dirty="0"/>
        </a:p>
      </dgm:t>
    </dgm:pt>
    <dgm:pt modelId="{10B6692E-56D9-45A6-A6E4-725A696F514F}" type="parTrans" cxnId="{BA11CE7B-86FE-4D82-9369-05201FFD5DB9}">
      <dgm:prSet/>
      <dgm:spPr/>
      <dgm:t>
        <a:bodyPr/>
        <a:lstStyle/>
        <a:p>
          <a:endParaRPr lang="ru-RU"/>
        </a:p>
      </dgm:t>
    </dgm:pt>
    <dgm:pt modelId="{B5F05059-2006-4926-BA96-6B75A6F88A63}" type="sibTrans" cxnId="{BA11CE7B-86FE-4D82-9369-05201FFD5DB9}">
      <dgm:prSet/>
      <dgm:spPr/>
      <dgm:t>
        <a:bodyPr/>
        <a:lstStyle/>
        <a:p>
          <a:endParaRPr lang="ru-RU"/>
        </a:p>
      </dgm:t>
    </dgm:pt>
    <dgm:pt modelId="{D36EEB67-6EBC-4034-8E00-F3439C4A25D2}">
      <dgm:prSet phldrT="[Текст]"/>
      <dgm:spPr>
        <a:solidFill>
          <a:srgbClr val="FF0000">
            <a:alpha val="35000"/>
          </a:srgbClr>
        </a:solidFill>
      </dgm:spPr>
      <dgm:t>
        <a:bodyPr/>
        <a:lstStyle/>
        <a:p>
          <a:endParaRPr lang="ru-RU" dirty="0"/>
        </a:p>
      </dgm:t>
    </dgm:pt>
    <dgm:pt modelId="{6D94D136-FE05-425D-9732-EE64A2879705}" type="sibTrans" cxnId="{9D106E0F-5313-4112-804C-AC9EC32F2B81}">
      <dgm:prSet/>
      <dgm:spPr/>
      <dgm:t>
        <a:bodyPr/>
        <a:lstStyle/>
        <a:p>
          <a:endParaRPr lang="ru-RU"/>
        </a:p>
      </dgm:t>
    </dgm:pt>
    <dgm:pt modelId="{43E696E0-11DF-4EDD-AD2A-8009904C4E69}" type="parTrans" cxnId="{9D106E0F-5313-4112-804C-AC9EC32F2B81}">
      <dgm:prSet/>
      <dgm:spPr/>
      <dgm:t>
        <a:bodyPr/>
        <a:lstStyle/>
        <a:p>
          <a:endParaRPr lang="ru-RU"/>
        </a:p>
      </dgm:t>
    </dgm:pt>
    <dgm:pt modelId="{3B3632A5-F8A1-4F75-8292-FC18A7253C75}" type="pres">
      <dgm:prSet presAssocID="{13AF8B1A-4872-4B9D-B915-A5E56CE33F3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A943E2-3A3D-401F-9A8F-5698A1F0032B}" type="pres">
      <dgm:prSet presAssocID="{D36EEB67-6EBC-4034-8E00-F3439C4A25D2}" presName="node" presStyleLbl="node1" presStyleIdx="0" presStyleCnt="3" custLinFactNeighborX="40928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910DA-E8D3-4557-903B-C1870E749885}" type="pres">
      <dgm:prSet presAssocID="{6D94D136-FE05-425D-9732-EE64A2879705}" presName="sibTrans" presStyleCnt="0"/>
      <dgm:spPr/>
    </dgm:pt>
    <dgm:pt modelId="{AED9059B-9CA8-43E7-8DA5-067E6EF02E54}" type="pres">
      <dgm:prSet presAssocID="{B1113FA3-E118-4C70-BA41-45888E27993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DDC9D7-E52F-4C5E-B09E-21B0852BD690}" type="pres">
      <dgm:prSet presAssocID="{8DD5733B-0167-4E7E-BD67-7FF4888F2136}" presName="sibTrans" presStyleCnt="0"/>
      <dgm:spPr/>
    </dgm:pt>
    <dgm:pt modelId="{D3EB7FCB-E434-4F06-A484-21CC75CDD6FE}" type="pres">
      <dgm:prSet presAssocID="{DB0BA9E0-D08E-43DD-9594-EA7655D5DAE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106E0F-5313-4112-804C-AC9EC32F2B81}" srcId="{13AF8B1A-4872-4B9D-B915-A5E56CE33F3B}" destId="{D36EEB67-6EBC-4034-8E00-F3439C4A25D2}" srcOrd="0" destOrd="0" parTransId="{43E696E0-11DF-4EDD-AD2A-8009904C4E69}" sibTransId="{6D94D136-FE05-425D-9732-EE64A2879705}"/>
    <dgm:cxn modelId="{2A8C6AD5-5630-4FC4-B771-FE0F23C6A701}" srcId="{13AF8B1A-4872-4B9D-B915-A5E56CE33F3B}" destId="{B1113FA3-E118-4C70-BA41-45888E27993C}" srcOrd="1" destOrd="0" parTransId="{8527F7FB-F756-4C32-B6CD-78D360E23DF1}" sibTransId="{8DD5733B-0167-4E7E-BD67-7FF4888F2136}"/>
    <dgm:cxn modelId="{1DA13322-1A10-4F6B-9B85-C5C11DD2D788}" type="presOf" srcId="{13AF8B1A-4872-4B9D-B915-A5E56CE33F3B}" destId="{3B3632A5-F8A1-4F75-8292-FC18A7253C75}" srcOrd="0" destOrd="0" presId="urn:microsoft.com/office/officeart/2005/8/layout/hList6"/>
    <dgm:cxn modelId="{914B7024-1C97-4738-8F8B-B22F6E9E38BE}" type="presOf" srcId="{DB0BA9E0-D08E-43DD-9594-EA7655D5DAE8}" destId="{D3EB7FCB-E434-4F06-A484-21CC75CDD6FE}" srcOrd="0" destOrd="0" presId="urn:microsoft.com/office/officeart/2005/8/layout/hList6"/>
    <dgm:cxn modelId="{CCD80E0A-8815-450E-81E5-97AE7EADAFB2}" type="presOf" srcId="{D36EEB67-6EBC-4034-8E00-F3439C4A25D2}" destId="{77A943E2-3A3D-401F-9A8F-5698A1F0032B}" srcOrd="0" destOrd="0" presId="urn:microsoft.com/office/officeart/2005/8/layout/hList6"/>
    <dgm:cxn modelId="{1C236990-DFCB-4465-BE35-C0B95A32B7B7}" type="presOf" srcId="{B1113FA3-E118-4C70-BA41-45888E27993C}" destId="{AED9059B-9CA8-43E7-8DA5-067E6EF02E54}" srcOrd="0" destOrd="0" presId="urn:microsoft.com/office/officeart/2005/8/layout/hList6"/>
    <dgm:cxn modelId="{BA11CE7B-86FE-4D82-9369-05201FFD5DB9}" srcId="{13AF8B1A-4872-4B9D-B915-A5E56CE33F3B}" destId="{DB0BA9E0-D08E-43DD-9594-EA7655D5DAE8}" srcOrd="2" destOrd="0" parTransId="{10B6692E-56D9-45A6-A6E4-725A696F514F}" sibTransId="{B5F05059-2006-4926-BA96-6B75A6F88A63}"/>
    <dgm:cxn modelId="{2B32AA0F-6D1A-4B1D-8CAD-0D6D7EC91DC1}" type="presParOf" srcId="{3B3632A5-F8A1-4F75-8292-FC18A7253C75}" destId="{77A943E2-3A3D-401F-9A8F-5698A1F0032B}" srcOrd="0" destOrd="0" presId="urn:microsoft.com/office/officeart/2005/8/layout/hList6"/>
    <dgm:cxn modelId="{3EC948FC-A56C-4E2E-B7DF-FA81D4FADC75}" type="presParOf" srcId="{3B3632A5-F8A1-4F75-8292-FC18A7253C75}" destId="{C2C910DA-E8D3-4557-903B-C1870E749885}" srcOrd="1" destOrd="0" presId="urn:microsoft.com/office/officeart/2005/8/layout/hList6"/>
    <dgm:cxn modelId="{103270AD-2914-4EAE-8C79-A5C22D018368}" type="presParOf" srcId="{3B3632A5-F8A1-4F75-8292-FC18A7253C75}" destId="{AED9059B-9CA8-43E7-8DA5-067E6EF02E54}" srcOrd="2" destOrd="0" presId="urn:microsoft.com/office/officeart/2005/8/layout/hList6"/>
    <dgm:cxn modelId="{E74B1C6B-3189-4BF2-9F01-C8C2D05C4447}" type="presParOf" srcId="{3B3632A5-F8A1-4F75-8292-FC18A7253C75}" destId="{E1DDC9D7-E52F-4C5E-B09E-21B0852BD690}" srcOrd="3" destOrd="0" presId="urn:microsoft.com/office/officeart/2005/8/layout/hList6"/>
    <dgm:cxn modelId="{EC980227-FBA1-4317-99B4-FEA7D51E5372}" type="presParOf" srcId="{3B3632A5-F8A1-4F75-8292-FC18A7253C75}" destId="{D3EB7FCB-E434-4F06-A484-21CC75CDD6F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943E2-3A3D-401F-9A8F-5698A1F0032B}">
      <dsp:nvSpPr>
        <dsp:cNvPr id="0" name=""/>
        <dsp:cNvSpPr/>
      </dsp:nvSpPr>
      <dsp:spPr>
        <a:xfrm rot="16200000">
          <a:off x="-1593058" y="1680234"/>
          <a:ext cx="6165303" cy="2804833"/>
        </a:xfrm>
        <a:prstGeom prst="flowChartManualOperation">
          <a:avLst/>
        </a:prstGeom>
        <a:solidFill>
          <a:srgbClr val="FF0000">
            <a:alpha val="35000"/>
          </a:srgb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0" tIns="0" rIns="41275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 rot="5400000">
        <a:off x="87177" y="1233060"/>
        <a:ext cx="2804833" cy="3699181"/>
      </dsp:txXfrm>
    </dsp:sp>
    <dsp:sp modelId="{AED9059B-9CA8-43E7-8DA5-067E6EF02E54}">
      <dsp:nvSpPr>
        <dsp:cNvPr id="0" name=""/>
        <dsp:cNvSpPr/>
      </dsp:nvSpPr>
      <dsp:spPr>
        <a:xfrm rot="16200000">
          <a:off x="1336040" y="1680234"/>
          <a:ext cx="6165303" cy="2804833"/>
        </a:xfrm>
        <a:prstGeom prst="flowChartManualOperation">
          <a:avLst/>
        </a:prstGeom>
        <a:solidFill>
          <a:schemeClr val="accent5">
            <a:lumMod val="60000"/>
            <a:lumOff val="40000"/>
            <a:alpha val="56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0" tIns="0" rIns="41275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 rot="5400000">
        <a:off x="3016275" y="1233060"/>
        <a:ext cx="2804833" cy="3699181"/>
      </dsp:txXfrm>
    </dsp:sp>
    <dsp:sp modelId="{D3EB7FCB-E434-4F06-A484-21CC75CDD6FE}">
      <dsp:nvSpPr>
        <dsp:cNvPr id="0" name=""/>
        <dsp:cNvSpPr/>
      </dsp:nvSpPr>
      <dsp:spPr>
        <a:xfrm rot="16200000">
          <a:off x="4351236" y="1680234"/>
          <a:ext cx="6165303" cy="2804833"/>
        </a:xfrm>
        <a:prstGeom prst="flowChartManualOperation">
          <a:avLst/>
        </a:prstGeom>
        <a:solidFill>
          <a:srgbClr val="00B0F0">
            <a:alpha val="38000"/>
          </a:srgb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0" tIns="0" rIns="41275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 rot="5400000">
        <a:off x="6031471" y="1233060"/>
        <a:ext cx="2804833" cy="3699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18D75-FC7C-4D24-81F7-66728E80FAF6}" type="datetimeFigureOut">
              <a:rPr lang="uk-UA" smtClean="0"/>
              <a:pPr/>
              <a:t>19.07.2013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F6786-6624-4891-B2A5-2BD3ED89791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4039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B0D7-75FB-4F46-BFDB-441D221ADA0C}" type="datetimeFigureOut">
              <a:rPr lang="uk-UA" smtClean="0"/>
              <a:pPr/>
              <a:t>19.07.2013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5E7C0E-9764-40B2-90B7-012560D441D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B0D7-75FB-4F46-BFDB-441D221ADA0C}" type="datetimeFigureOut">
              <a:rPr lang="uk-UA" smtClean="0"/>
              <a:pPr/>
              <a:t>19.07.2013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7C0E-9764-40B2-90B7-012560D441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B0D7-75FB-4F46-BFDB-441D221ADA0C}" type="datetimeFigureOut">
              <a:rPr lang="uk-UA" smtClean="0"/>
              <a:pPr/>
              <a:t>19.07.2013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7C0E-9764-40B2-90B7-012560D441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B0D7-75FB-4F46-BFDB-441D221ADA0C}" type="datetimeFigureOut">
              <a:rPr lang="uk-UA" smtClean="0"/>
              <a:pPr/>
              <a:t>19.07.2013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7C0E-9764-40B2-90B7-012560D441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B0D7-75FB-4F46-BFDB-441D221ADA0C}" type="datetimeFigureOut">
              <a:rPr lang="uk-UA" smtClean="0"/>
              <a:pPr/>
              <a:t>19.07.2013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7C0E-9764-40B2-90B7-012560D441D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B0D7-75FB-4F46-BFDB-441D221ADA0C}" type="datetimeFigureOut">
              <a:rPr lang="uk-UA" smtClean="0"/>
              <a:pPr/>
              <a:t>19.07.2013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7C0E-9764-40B2-90B7-012560D441D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B0D7-75FB-4F46-BFDB-441D221ADA0C}" type="datetimeFigureOut">
              <a:rPr lang="uk-UA" smtClean="0"/>
              <a:pPr/>
              <a:t>19.07.2013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7C0E-9764-40B2-90B7-012560D441D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B0D7-75FB-4F46-BFDB-441D221ADA0C}" type="datetimeFigureOut">
              <a:rPr lang="uk-UA" smtClean="0"/>
              <a:pPr/>
              <a:t>19.07.2013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7C0E-9764-40B2-90B7-012560D441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B0D7-75FB-4F46-BFDB-441D221ADA0C}" type="datetimeFigureOut">
              <a:rPr lang="uk-UA" smtClean="0"/>
              <a:pPr/>
              <a:t>19.07.2013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7C0E-9764-40B2-90B7-012560D441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B0D7-75FB-4F46-BFDB-441D221ADA0C}" type="datetimeFigureOut">
              <a:rPr lang="uk-UA" smtClean="0"/>
              <a:pPr/>
              <a:t>19.07.2013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7C0E-9764-40B2-90B7-012560D441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B0D7-75FB-4F46-BFDB-441D221ADA0C}" type="datetimeFigureOut">
              <a:rPr lang="uk-UA" smtClean="0"/>
              <a:pPr/>
              <a:t>19.07.2013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7C0E-9764-40B2-90B7-012560D441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057B0D7-75FB-4F46-BFDB-441D221ADA0C}" type="datetimeFigureOut">
              <a:rPr lang="uk-UA" smtClean="0"/>
              <a:pPr/>
              <a:t>19.07.2013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85E7C0E-9764-40B2-90B7-012560D441D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157192"/>
            <a:ext cx="8229600" cy="2350594"/>
          </a:xfrm>
        </p:spPr>
        <p:txBody>
          <a:bodyPr/>
          <a:lstStyle/>
          <a:p>
            <a:r>
              <a:rPr lang="ru-RU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Зорова сенсорна система людини</a:t>
            </a:r>
            <a:r>
              <a:rPr lang="ru-RU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тчат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006" y="3830336"/>
            <a:ext cx="6848549" cy="30049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142852"/>
            <a:ext cx="8643998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 с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 система 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857232"/>
            <a:ext cx="87154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   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Внутрішня оболонка – сітківка – світлосприймальна. Це складна оболонка, що містить кілька шарів клітин, різних за формою та функціями. Перший шар – пігментний, складається із щільно розташованих епітеліальних клітин, які містять чорний пігмент фусцин. Він поглинає світлові промені. Другий шар – рецепторний, утворений світлочутливими клітинами – фоторецепторами – колбочками і паличками.</a:t>
            </a:r>
            <a:endParaRPr lang="uk-UA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904" y="889392"/>
            <a:ext cx="871543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700" dirty="0" smtClean="0">
                <a:solidFill>
                  <a:schemeClr val="accent1">
                    <a:lumMod val="50000"/>
                  </a:schemeClr>
                </a:solidFill>
              </a:rPr>
              <a:t>Сітківка перетворює світлову енергію – подразнення – на нервовий імпульс і здійснює первинну обробку зорового сигналу. У фоторецепторах містяться особливі світлочутливі речовини (пігменти): у паличках – речовина пурпурового кольору – родопсин, а у колбочках – речовина фіолетового кольору – йодопсин. У складі цих речовин є білок – опсин і окиснений вітамін А. Порушення діяльності колбочок – дальтонізм.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8643998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 с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 система 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1758"/>
          <a:stretch/>
        </p:blipFill>
        <p:spPr>
          <a:xfrm>
            <a:off x="1620878" y="4721210"/>
            <a:ext cx="5839488" cy="1961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42851"/>
            <a:ext cx="900115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 с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 система 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7770" y="915644"/>
            <a:ext cx="87154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    </a:t>
            </a:r>
            <a:r>
              <a:rPr lang="uk-UA" sz="2600" dirty="0" smtClean="0">
                <a:solidFill>
                  <a:schemeClr val="accent1">
                    <a:lumMod val="50000"/>
                  </a:schemeClr>
                </a:solidFill>
              </a:rPr>
              <a:t>У сітківці нараховують 130 млн. паличок і 7 млн. колбочок.  Розміщені вони нерівномірно: у центрі сітківки розташовані                                               переважно колбочки,                                                            далі від центру –                                                         колбочки і палички                                                          разом, а на периферії                                                  переважають палички.</a:t>
            </a:r>
          </a:p>
          <a:p>
            <a:r>
              <a:rPr lang="uk-UA" sz="2600" dirty="0" smtClean="0">
                <a:solidFill>
                  <a:schemeClr val="accent1">
                    <a:lumMod val="50000"/>
                  </a:schemeClr>
                </a:solidFill>
              </a:rPr>
              <a:t>Колбочки забезпечують </a:t>
            </a:r>
          </a:p>
          <a:p>
            <a:r>
              <a:rPr lang="uk-UA" sz="2600" dirty="0" smtClean="0">
                <a:solidFill>
                  <a:schemeClr val="accent1">
                    <a:lumMod val="50000"/>
                  </a:schemeClr>
                </a:solidFill>
              </a:rPr>
              <a:t>сприймання форми і</a:t>
            </a:r>
          </a:p>
          <a:p>
            <a:r>
              <a:rPr lang="uk-UA" sz="2600" dirty="0" smtClean="0">
                <a:solidFill>
                  <a:schemeClr val="accent1">
                    <a:lumMod val="50000"/>
                  </a:schemeClr>
                </a:solidFill>
              </a:rPr>
              <a:t>кольору предмету, тобто </a:t>
            </a:r>
          </a:p>
          <a:p>
            <a:r>
              <a:rPr lang="uk-UA" sz="2600" dirty="0" smtClean="0">
                <a:solidFill>
                  <a:schemeClr val="accent1">
                    <a:lumMod val="50000"/>
                  </a:schemeClr>
                </a:solidFill>
              </a:rPr>
              <a:t>це рецептори денного</a:t>
            </a:r>
          </a:p>
          <a:p>
            <a:r>
              <a:rPr lang="uk-UA" sz="2600" dirty="0" smtClean="0">
                <a:solidFill>
                  <a:schemeClr val="accent1">
                    <a:lumMod val="50000"/>
                  </a:schemeClr>
                </a:solidFill>
              </a:rPr>
              <a:t>бачення, а палички – рецептори сутінкового зору.</a:t>
            </a:r>
            <a:endParaRPr lang="uk-UA" sz="2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 descr="image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304" y="1767965"/>
            <a:ext cx="4602142" cy="38932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000108"/>
            <a:ext cx="88583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  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Найбільше колбочок навколо центральної ямки. Це місце скупчення колбочок називають жовтою плямою. Її ще називають місцем                                               найкращого бачення.                                                                У нормі зображення                                                         завжди фокусується                                                           оптичною системою                                                               ока на жовтій плямі.                                                              При цьому предмети,                                                            які сприймаються                                                    периферичним зором,                                                                   розрізняються гірше.</a:t>
            </a:r>
            <a:endParaRPr lang="uk-U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8786874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 с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 система 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6" descr="U10_06_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5195" y="1988182"/>
            <a:ext cx="4643470" cy="4495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000108"/>
            <a:ext cx="864399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  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Місце, де зоровий нерв виходить із сітківки, позбавлене фоторецепторів і називається сліпою плямою. Світло у ньому не сприймається і предметів, зображення яких потрапляє на                                        цю ділянку, ми не бачимо.                                                 Площа її може бути </a:t>
            </a:r>
          </a:p>
          <a:p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від 2,5 до 6 </a:t>
            </a:r>
            <a:r>
              <a:rPr lang="uk-UA" sz="2800" dirty="0" err="1" smtClean="0">
                <a:solidFill>
                  <a:schemeClr val="accent1">
                    <a:lumMod val="50000"/>
                  </a:schemeClr>
                </a:solidFill>
              </a:rPr>
              <a:t>кв.мм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uk-U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5" descr="U10_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9912" y="2743200"/>
            <a:ext cx="3494088" cy="41148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142852"/>
            <a:ext cx="8678198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 с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 система 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сл плям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214818"/>
            <a:ext cx="3967165" cy="235745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34988590"/>
              </p:ext>
            </p:extLst>
          </p:nvPr>
        </p:nvGraphicFramePr>
        <p:xfrm>
          <a:off x="127105" y="692696"/>
          <a:ext cx="8837384" cy="6165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42844" y="1071546"/>
            <a:ext cx="87154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Багатоколірність сприймається завдяки тому, що колбочки реагують на певний спектр світла, тобто на довжину хвилі, ізольовано. Існує три типи колбочок: перший реагує на червоний колір, другий на зелений, а третій на синій. Ці кольори вважаються основними. Коли ми дивимося на веселку, то найпомітнішими для нас є саме основні кольори. Оптичним змішуванням основних кольорів можна одержати всі кольори та їхні відтінки. Якщо всі три типи колбочок збуджуються водночас і однаково, виникає відчуття білого кольору. </a:t>
            </a:r>
            <a:endParaRPr lang="uk-U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8643998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 с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 система 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843545"/>
            <a:ext cx="87868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     У порожнині ока міститься кришталик - світлозаломлювальний апарат. Він прозорий і еластичний. Розміщений у тонкій прозорій  капсулі, яка переходить  по краях у зв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’</a:t>
            </a:r>
            <a:r>
              <a:rPr lang="uk-UA" sz="2800" dirty="0" err="1" smtClean="0">
                <a:solidFill>
                  <a:schemeClr val="accent1">
                    <a:lumMod val="50000"/>
                  </a:schemeClr>
                </a:solidFill>
              </a:rPr>
              <a:t>язки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, що прикріплені до ціліарного тіла. Завдяки цьому    </a:t>
            </a:r>
          </a:p>
          <a:p>
            <a:r>
              <a:rPr lang="uk-UA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кришталик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може                                              </a:t>
            </a:r>
          </a:p>
          <a:p>
            <a:r>
              <a:rPr lang="uk-UA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змінювати свою кривизну</a:t>
            </a:r>
          </a:p>
          <a:p>
            <a:r>
              <a:rPr lang="uk-UA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і бути опуклішим або    </a:t>
            </a:r>
          </a:p>
          <a:p>
            <a:pPr algn="ctr"/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                    плоскішим.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871543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 с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 система 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6088724"/>
            <a:ext cx="1688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Кришталик</a:t>
            </a:r>
            <a:endParaRPr lang="uk-UA" sz="2400" dirty="0"/>
          </a:p>
        </p:txBody>
      </p:sp>
      <p:pic>
        <p:nvPicPr>
          <p:cNvPr id="12" name="Picture 5" descr="Рисунок1"/>
          <p:cNvPicPr>
            <a:picLocks noChangeAspect="1" noChangeArrowheads="1"/>
          </p:cNvPicPr>
          <p:nvPr/>
        </p:nvPicPr>
        <p:blipFill>
          <a:blip r:embed="rId2"/>
          <a:srcRect l="1392" t="8446" b="9746"/>
          <a:stretch>
            <a:fillRect/>
          </a:stretch>
        </p:blipFill>
        <p:spPr bwMode="auto">
          <a:xfrm>
            <a:off x="94153" y="3160886"/>
            <a:ext cx="4201858" cy="3583996"/>
          </a:xfrm>
          <a:prstGeom prst="rect">
            <a:avLst/>
          </a:prstGeom>
          <a:noFill/>
        </p:spPr>
      </p:pic>
      <p:cxnSp>
        <p:nvCxnSpPr>
          <p:cNvPr id="13" name="Прямая со стрелкой 12"/>
          <p:cNvCxnSpPr/>
          <p:nvPr/>
        </p:nvCxnSpPr>
        <p:spPr>
          <a:xfrm flipH="1" flipV="1">
            <a:off x="3059832" y="4533607"/>
            <a:ext cx="2026086" cy="1785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Рисунок1"/>
          <p:cNvPicPr>
            <a:picLocks noChangeAspect="1" noChangeArrowheads="1"/>
          </p:cNvPicPr>
          <p:nvPr/>
        </p:nvPicPr>
        <p:blipFill>
          <a:blip r:embed="rId2"/>
          <a:srcRect l="1392" t="8446" b="9746"/>
          <a:stretch>
            <a:fillRect/>
          </a:stretch>
        </p:blipFill>
        <p:spPr bwMode="auto">
          <a:xfrm>
            <a:off x="107504" y="3284983"/>
            <a:ext cx="4096116" cy="349380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9087" y="1000107"/>
            <a:ext cx="87154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    Всю порожнину ока заповнює прозора желеподібна маса, як розплавлене скло, і тому його назва – склисте тіло. Кришталик та склисте тіло пропускають світлові промені всередину ока та заломлюють їх. Склисте тіло ще підтримує 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  <a:p>
            <a:r>
              <a:rPr lang="uk-UA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внутрішньоочний тиск.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871543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 с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 система 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5572140"/>
            <a:ext cx="18963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Склисте тіло </a:t>
            </a:r>
            <a:endParaRPr lang="uk-UA" sz="24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>
            <a:off x="2000232" y="4572008"/>
            <a:ext cx="3429024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6079" y="1471832"/>
            <a:ext cx="530752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   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До допоміжного апарату ока відносяться брови, повіки з віями, слізні залози та м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’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язи ока. Завдяки бровам піт не потрапляє в очі. Повіки мимовільно змикаються і розмикаються (мигальний рефлекс), рівномірно зволожуючи поверхню ока.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32655"/>
            <a:ext cx="8643998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 с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 система 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72951"/>
            <a:ext cx="2826060" cy="3768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000108"/>
            <a:ext cx="86439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Слізний апарат складається із слізної залози, слізного мішка та носослізного каналу. Сльози,  що утворюються, зволожують, дезінфікують і очищають рогівку ока. </a:t>
            </a:r>
          </a:p>
        </p:txBody>
      </p:sp>
      <p:pic>
        <p:nvPicPr>
          <p:cNvPr id="7" name="Picture 3" descr="U10_04"/>
          <p:cNvPicPr>
            <a:picLocks noChangeAspect="1" noChangeArrowheads="1"/>
          </p:cNvPicPr>
          <p:nvPr/>
        </p:nvPicPr>
        <p:blipFill>
          <a:blip r:embed="rId2">
            <a:lum bright="-10000" contrast="34000"/>
          </a:blip>
          <a:srcRect/>
          <a:stretch>
            <a:fillRect/>
          </a:stretch>
        </p:blipFill>
        <p:spPr bwMode="auto">
          <a:xfrm>
            <a:off x="6104329" y="3370608"/>
            <a:ext cx="2764990" cy="324323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4282" y="142852"/>
            <a:ext cx="8643998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 с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 система 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Рисунок 10" descr="сл.апа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071810"/>
            <a:ext cx="2643206" cy="35004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372" y="3210576"/>
            <a:ext cx="2817818" cy="33860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928670"/>
            <a:ext cx="87154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Зорова сенсорна система забезпечує сприйняття різноманітних предметів, їхнього кольору, форми, величини, відстані до них, розташування у просторі, рухів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живих та неживих тіл природи. Більшість видів трудової діяльності людина здійснює з допомогою органу зору.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42852"/>
            <a:ext cx="8606190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 с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 система 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83478"/>
            <a:ext cx="2081784" cy="31211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606326"/>
            <a:ext cx="2125300" cy="31681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78" y="3615026"/>
            <a:ext cx="3813597" cy="21211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20" t="31001" r="190" b="50000"/>
          <a:stretch/>
        </p:blipFill>
        <p:spPr>
          <a:xfrm>
            <a:off x="2525802" y="5798653"/>
            <a:ext cx="3881474" cy="893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1" y="142852"/>
            <a:ext cx="8701143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 с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 система 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3" y="5969226"/>
            <a:ext cx="87011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Загальна будова ока людини</a:t>
            </a:r>
            <a:endParaRPr lang="uk-UA" sz="2800" dirty="0"/>
          </a:p>
        </p:txBody>
      </p:sp>
      <p:pic>
        <p:nvPicPr>
          <p:cNvPr id="6" name="Рисунок 5" descr="буд о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142984"/>
            <a:ext cx="6429420" cy="45720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000108"/>
            <a:ext cx="87868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    Інформація зоровими нервами через середній і проміжний мозок передається до зорових зон кори великого мозку. Зорові нерви перехрещуються, тому частина інформації від правого ока надходить у ліву півкулю і навпаки. </a:t>
            </a:r>
            <a:endParaRPr lang="uk-U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871543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 с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 система 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зор аналі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3295854"/>
            <a:ext cx="5551709" cy="3344403"/>
          </a:xfrm>
          <a:prstGeom prst="rect">
            <a:avLst/>
          </a:prstGeom>
        </p:spPr>
      </p:pic>
      <p:pic>
        <p:nvPicPr>
          <p:cNvPr id="8" name="Picture 6" descr="U10_12"/>
          <p:cNvPicPr>
            <a:picLocks noChangeAspect="1" noChangeArrowheads="1"/>
          </p:cNvPicPr>
          <p:nvPr/>
        </p:nvPicPr>
        <p:blipFill>
          <a:blip r:embed="rId3">
            <a:lum bright="-6000" contrast="14000"/>
          </a:blip>
          <a:srcRect/>
          <a:stretch>
            <a:fillRect/>
          </a:stretch>
        </p:blipFill>
        <p:spPr bwMode="auto">
          <a:xfrm>
            <a:off x="214282" y="3605333"/>
            <a:ext cx="2571768" cy="30384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176" y="1054255"/>
            <a:ext cx="878687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Чітке зображення предметів на сітківці забезпечується оптичною системою. Вона складається із рогівки, рідин передньої та задньої камер, кришталика та склистого тіла. Світлові промені проходять крізь дані середовища і заломлюються в них згідно із законами оптики. На сітківці зображення зменшене та обернене.</a:t>
            </a:r>
            <a:endParaRPr lang="uk-U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8717254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 с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 система 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зобр на сіт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176" y="4187521"/>
            <a:ext cx="4214842" cy="2357454"/>
          </a:xfrm>
          <a:prstGeom prst="rect">
            <a:avLst/>
          </a:prstGeom>
        </p:spPr>
      </p:pic>
      <p:pic>
        <p:nvPicPr>
          <p:cNvPr id="7" name="Рисунок 6" descr="00000000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4187521"/>
            <a:ext cx="3984699" cy="245280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928670"/>
            <a:ext cx="87154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   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Здатність ока пристосовуватись до чіткого бачення предметів, розташованих на різних відстанях називають акомодацією.  Порушення акомодаційної здатності призводить до порушення гостроти зору та виникнення короткозорості або далекозорості.</a:t>
            </a:r>
            <a:endParaRPr lang="uk-U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42852"/>
            <a:ext cx="871543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 с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 система 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" b="2618"/>
          <a:stretch/>
        </p:blipFill>
        <p:spPr>
          <a:xfrm>
            <a:off x="210906" y="3618254"/>
            <a:ext cx="4213702" cy="29947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640" y="3618254"/>
            <a:ext cx="4495226" cy="30140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65" b="6184"/>
          <a:stretch/>
        </p:blipFill>
        <p:spPr>
          <a:xfrm>
            <a:off x="214281" y="2420888"/>
            <a:ext cx="2679043" cy="290173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504" y="789183"/>
            <a:ext cx="89289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002060"/>
                </a:solidFill>
              </a:rPr>
              <a:t>   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Поле зору – це простір, який можна охопити оком при фіксованому стані очного яблука.  З віддаленням предметів від ока зменшуються їхні розміри, рельєфність форми, насиченість кольорів, аж поки предмет не зникне з поля   </a:t>
            </a:r>
          </a:p>
          <a:p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зору. Наші очі мають змогу сприймати          </a:t>
            </a:r>
          </a:p>
          <a:p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рух предметів і їхню швидкість. Точній  </a:t>
            </a:r>
          </a:p>
          <a:p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оцінці просторового розташування       </a:t>
            </a:r>
          </a:p>
          <a:p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предметів, їхнього руху сприяє саме </a:t>
            </a:r>
          </a:p>
          <a:p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бінокулярний зір, завдяки чому </a:t>
            </a:r>
          </a:p>
          <a:p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визначається місце розташування </a:t>
            </a:r>
          </a:p>
          <a:p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предмета у просторі та відстань до нього. </a:t>
            </a:r>
          </a:p>
          <a:p>
            <a:r>
              <a:rPr lang="uk-UA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Ще одним із механізмів просторового</a:t>
            </a:r>
            <a:endParaRPr lang="uk-UA" sz="2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uk-UA" sz="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sz="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сприйняття є сходження очей – конвергенція, тобто осі обох очей за допомогою окорухового м’яза сходяться на предметі, що розглядається.  </a:t>
            </a:r>
            <a:endParaRPr lang="uk-UA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871543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 с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 система 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flipH="1">
            <a:off x="539552" y="2060848"/>
            <a:ext cx="7929618" cy="3046988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Дякую за увагу!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75541" y="1000107"/>
            <a:ext cx="885831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    Око – унікальний і дуже складний витвір природи. У людини бінокулярний, тобто стереоскопічний зір. </a:t>
            </a:r>
          </a:p>
          <a:p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Складається око із периферичного відділу – органу зору, провідникового відділу – зорового нерву та центрального відділу – зорового центру кори кінцевого мозку.</a:t>
            </a:r>
          </a:p>
          <a:p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Форма очного яблука має </a:t>
            </a:r>
          </a:p>
          <a:p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кулясту форму, що дає йому   </a:t>
            </a:r>
          </a:p>
          <a:p>
            <a:r>
              <a:rPr lang="uk-UA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змогу рухатися в певних </a:t>
            </a:r>
          </a:p>
          <a:p>
            <a:r>
              <a:rPr lang="uk-UA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межах очної ямки черепа. </a:t>
            </a:r>
          </a:p>
          <a:p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5023" y="142852"/>
            <a:ext cx="8858312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 с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 система 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42844" y="4127183"/>
            <a:ext cx="3388599" cy="2631919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810" y="1071546"/>
            <a:ext cx="47149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Завдяки м’язам око постійно рухається в очній ямці. </a:t>
            </a:r>
            <a:endParaRPr lang="uk-U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871543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 с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 система 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м'язи о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071942"/>
            <a:ext cx="2264664" cy="26334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14744" y="5143512"/>
            <a:ext cx="1188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М’язи ока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148064" y="5214950"/>
            <a:ext cx="3571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Розрізняють прямі та косі м’язи ока.</a:t>
            </a:r>
            <a:endParaRPr lang="uk-U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>
            <a:off x="2571736" y="5357826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ey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2500306"/>
            <a:ext cx="2500330" cy="2357454"/>
          </a:xfrm>
          <a:prstGeom prst="rect">
            <a:avLst/>
          </a:prstGeom>
        </p:spPr>
      </p:pic>
      <p:pic>
        <p:nvPicPr>
          <p:cNvPr id="14" name="Picture 6" descr="U10_05"/>
          <p:cNvPicPr>
            <a:picLocks noChangeAspect="1" noChangeArrowheads="1"/>
          </p:cNvPicPr>
          <p:nvPr/>
        </p:nvPicPr>
        <p:blipFill>
          <a:blip r:embed="rId4">
            <a:lum bright="-8000" contrast="22000"/>
          </a:blip>
          <a:srcRect/>
          <a:stretch>
            <a:fillRect/>
          </a:stretch>
        </p:blipFill>
        <p:spPr bwMode="auto">
          <a:xfrm>
            <a:off x="1000100" y="1071546"/>
            <a:ext cx="2757476" cy="28527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61fbad608b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214422"/>
            <a:ext cx="7929618" cy="43672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2" y="142852"/>
            <a:ext cx="8606190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 с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 система 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5929330"/>
            <a:ext cx="17510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М’язи ока</a:t>
            </a:r>
            <a:endParaRPr lang="uk-UA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071546"/>
            <a:ext cx="857256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Око має три оболонки: зовнішню – білкову,</a:t>
            </a:r>
          </a:p>
          <a:p>
            <a:pPr algn="ctr"/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середню – судинну, внутрішню – сітківку.</a:t>
            </a:r>
          </a:p>
          <a:p>
            <a:pPr>
              <a:buFontTx/>
              <a:buChar char="-"/>
            </a:pPr>
            <a:endParaRPr lang="uk-UA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875020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 с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 система 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Рисунок 11" descr="оболон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357430"/>
            <a:ext cx="5643602" cy="421484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072330" y="2571744"/>
            <a:ext cx="164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</a:rPr>
              <a:t>білкова</a:t>
            </a:r>
            <a:endParaRPr lang="uk-UA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143768" y="3286124"/>
            <a:ext cx="1500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судинна</a:t>
            </a:r>
            <a:endParaRPr lang="uk-UA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215206" y="4143380"/>
            <a:ext cx="1189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сітківка</a:t>
            </a:r>
            <a:endParaRPr lang="uk-UA" sz="2400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rot="10800000">
            <a:off x="4429124" y="2857496"/>
            <a:ext cx="242889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4357686" y="3500438"/>
            <a:ext cx="257176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/>
          <p:nvPr/>
        </p:nvCxnSpPr>
        <p:spPr>
          <a:xfrm rot="10800000">
            <a:off x="5357818" y="3857628"/>
            <a:ext cx="1643074" cy="57150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929" y="908720"/>
            <a:ext cx="87154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Зовнішня оболонка ока включає білкову оболонку – склеру та рогівку. Вона найщільніша та найміцніша і складається із сполучної тканини, в якій переплелися колагенові та еластичні волокна. Спереду білкова оболонка переходить у рогівку. </a:t>
            </a:r>
            <a:r>
              <a:rPr lang="uk-UA" sz="2400" i="1" dirty="0" smtClean="0">
                <a:solidFill>
                  <a:schemeClr val="accent1">
                    <a:lumMod val="50000"/>
                  </a:schemeClr>
                </a:solidFill>
              </a:rPr>
              <a:t>Рогівка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 – прозора частина ока, через яку всередину проникають світлові промені. Вона має здатність їх заломлювати. У ній містяться механорецептори,                                                  дотик до них спричиняє безумовний                                    рефлекс моргання. </a:t>
            </a:r>
          </a:p>
          <a:p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Білкова оболонка захищає око від                                     механічних та хімічних пошкоджень, </a:t>
            </a:r>
          </a:p>
          <a:p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від мікроорганізмів, пропускає та </a:t>
            </a:r>
          </a:p>
          <a:p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заломлює промені світла.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871543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 с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 система 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рогів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3329" y="3717032"/>
            <a:ext cx="2714644" cy="228601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812745"/>
            <a:ext cx="871543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dirty="0" smtClean="0">
                <a:solidFill>
                  <a:srgbClr val="002060"/>
                </a:solidFill>
              </a:rPr>
              <a:t>    </a:t>
            </a:r>
            <a:r>
              <a:rPr lang="uk-UA" sz="2600" dirty="0" smtClean="0">
                <a:solidFill>
                  <a:schemeClr val="accent1">
                    <a:lumMod val="50000"/>
                  </a:schemeClr>
                </a:solidFill>
              </a:rPr>
              <a:t>Середня оболонка пронизана кровоносними судинами. Вона складається з райдужки, ціліарного тіла і власне судинної оболонки. У центрі райдужки є отвір – зіниця. Вона регулює кількість світла, що потрапляє в очі. Ціліарне тіло складається з війкового м’яза і зв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’</a:t>
            </a:r>
            <a:r>
              <a:rPr lang="uk-UA" sz="2600" dirty="0" smtClean="0">
                <a:solidFill>
                  <a:schemeClr val="accent1">
                    <a:lumMod val="50000"/>
                  </a:schemeClr>
                </a:solidFill>
              </a:rPr>
              <a:t>язок, до яких                                             прикріплюється                                     </a:t>
            </a:r>
          </a:p>
          <a:p>
            <a:r>
              <a:rPr lang="uk-UA" sz="2600" dirty="0" smtClean="0">
                <a:solidFill>
                  <a:schemeClr val="accent1">
                    <a:lumMod val="50000"/>
                  </a:schemeClr>
                </a:solidFill>
              </a:rPr>
              <a:t>кришталик. Власне                                                     судинна оболонка -                       </a:t>
            </a:r>
          </a:p>
          <a:p>
            <a:r>
              <a:rPr lang="uk-UA" sz="2600" dirty="0" smtClean="0">
                <a:solidFill>
                  <a:schemeClr val="accent1">
                    <a:lumMod val="50000"/>
                  </a:schemeClr>
                </a:solidFill>
              </a:rPr>
              <a:t>це густа сітка                                                                  кровоносних судин,                                                              які забезпечують                                                  безперервне живлення всього ока.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8534182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 с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 система 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Рисунок 10" descr="eyeокко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639" y="2852936"/>
            <a:ext cx="4744825" cy="2710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9495" y="162874"/>
            <a:ext cx="8102134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 с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 система 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000108"/>
            <a:ext cx="87154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   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Райдужка містить спеціальний пігмент – меланін, який зумовлює її забарвлення – від блакитного до темного. </a:t>
            </a:r>
            <a:endParaRPr lang="uk-U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100" y="2261132"/>
            <a:ext cx="3759025" cy="25218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2" y="4516840"/>
            <a:ext cx="3281519" cy="21854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4" t="-2250" b="-1"/>
          <a:stretch/>
        </p:blipFill>
        <p:spPr>
          <a:xfrm>
            <a:off x="1565103" y="4456034"/>
            <a:ext cx="2949346" cy="2214037"/>
          </a:xfrm>
          <a:prstGeom prst="rect">
            <a:avLst/>
          </a:prstGeom>
        </p:spPr>
      </p:pic>
      <p:pic>
        <p:nvPicPr>
          <p:cNvPr id="11" name="Рисунок 10" descr="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5103" y="2448090"/>
            <a:ext cx="2947985" cy="21478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995</TotalTime>
  <Words>1185</Words>
  <Application>Microsoft Office PowerPoint</Application>
  <PresentationFormat>Экран (4:3)</PresentationFormat>
  <Paragraphs>87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Исполнительная</vt:lpstr>
      <vt:lpstr>Зорова сенсорна система людини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ЗОРОВА СЕНСОРНА СИСТЕМА</dc:title>
  <dc:creator>Павленко</dc:creator>
  <cp:lastModifiedBy>Admin</cp:lastModifiedBy>
  <cp:revision>190</cp:revision>
  <dcterms:created xsi:type="dcterms:W3CDTF">2010-03-29T19:53:26Z</dcterms:created>
  <dcterms:modified xsi:type="dcterms:W3CDTF">2013-07-19T19:15:00Z</dcterms:modified>
</cp:coreProperties>
</file>