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6" autoAdjust="0"/>
    <p:restoredTop sz="94660"/>
  </p:normalViewPr>
  <p:slideViewPr>
    <p:cSldViewPr>
      <p:cViewPr varScale="1">
        <p:scale>
          <a:sx n="93" d="100"/>
          <a:sy n="93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plit dir="in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Травма</a:t>
            </a:r>
            <a:r>
              <a:rPr lang="ru-RU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систем орган</a:t>
            </a:r>
            <a:r>
              <a:rPr lang="uk-UA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і</a:t>
            </a:r>
            <a:r>
              <a:rPr lang="ru-RU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зму</a:t>
            </a:r>
            <a:endParaRPr lang="ru-RU" sz="54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Фізичні поранення </a:t>
            </a:r>
            <a:endParaRPr lang="ru-RU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Фізична травма</a:t>
            </a:r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 — пошкодження тканин або органів тіла </a:t>
            </a:r>
          </a:p>
          <a:p>
            <a:pPr>
              <a:buNone/>
            </a:pPr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внаслідок удару, поранення, опіку тощо.</a:t>
            </a:r>
          </a:p>
          <a:p>
            <a:pPr algn="ctr">
              <a:buNone/>
            </a:pPr>
            <a:r>
              <a:rPr lang="uk-U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Види травм:</a:t>
            </a:r>
          </a:p>
          <a:p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Відкриті — пошкоджені покрови організму</a:t>
            </a:r>
          </a:p>
          <a:p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Закриті — шкіра та слизові оболонки залишаються </a:t>
            </a:r>
          </a:p>
          <a:p>
            <a:pPr>
              <a:buNone/>
            </a:pPr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цілими</a:t>
            </a:r>
          </a:p>
          <a:p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Забиті місця — представляють собою пошкодження </a:t>
            </a:r>
          </a:p>
          <a:p>
            <a:pPr>
              <a:buNone/>
            </a:pPr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м'яких тканин, що розвиваються при різкому стисканні </a:t>
            </a:r>
          </a:p>
          <a:p>
            <a:pPr>
              <a:buNone/>
            </a:pPr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тканин між твердими поверхнями.</a:t>
            </a:r>
          </a:p>
          <a:p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Розтягнення — це обмежене ушкодження зв'язувального </a:t>
            </a:r>
          </a:p>
          <a:p>
            <a:pPr>
              <a:buNone/>
            </a:pPr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апарату суглоба, при якому під дією зовнішньої сили </a:t>
            </a:r>
          </a:p>
          <a:p>
            <a:pPr>
              <a:buNone/>
            </a:pPr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відбувається надмірне розтягнення зв'язок суглобу, при </a:t>
            </a:r>
          </a:p>
          <a:p>
            <a:pPr>
              <a:buNone/>
            </a:pPr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цьому, зазвичай, частина волокон рветься.</a:t>
            </a:r>
          </a:p>
          <a:p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Вивих</a:t>
            </a:r>
          </a:p>
          <a:p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Розтягнення зв'язок</a:t>
            </a:r>
          </a:p>
          <a:p>
            <a:r>
              <a:rPr lang="uk-UA" sz="2800" dirty="0" smtClean="0">
                <a:latin typeface="Batang" pitchFamily="18" charset="-127"/>
                <a:ea typeface="Batang" pitchFamily="18" charset="-127"/>
              </a:rPr>
              <a:t>Перелом кістки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5080000" cy="431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19200" y="152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  <a:ea typeface="Batang" pitchFamily="18" charset="-127"/>
              </a:rPr>
              <a:t>Перелом кістки</a:t>
            </a:r>
            <a:endParaRPr lang="ru-RU" b="1" dirty="0">
              <a:solidFill>
                <a:schemeClr val="bg1"/>
              </a:solidFill>
              <a:ea typeface="Batang" pitchFamily="18" charset="-127"/>
            </a:endParaRPr>
          </a:p>
        </p:txBody>
      </p:sp>
      <p:pic>
        <p:nvPicPr>
          <p:cNvPr id="6" name="Рисунок 5" descr="vivi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628644"/>
            <a:ext cx="3886200" cy="308305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638800" y="6324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Розтягнення зв’язок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Психічні поранення </a:t>
            </a:r>
            <a:endParaRPr lang="ru-RU" sz="5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Психічна травма </a:t>
            </a:r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— нервове потрясіння; емоційна </a:t>
            </a:r>
          </a:p>
          <a:p>
            <a:pPr>
              <a:buNone/>
            </a:pPr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дія, яка викликала психічний розлад; шкода, </a:t>
            </a:r>
          </a:p>
          <a:p>
            <a:pPr>
              <a:buNone/>
            </a:pPr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нанесена психічному здоров'ю людини в </a:t>
            </a:r>
          </a:p>
          <a:p>
            <a:pPr>
              <a:buNone/>
            </a:pPr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результаті інтенсивного впливу несприятливих </a:t>
            </a:r>
          </a:p>
          <a:p>
            <a:pPr>
              <a:buNone/>
            </a:pPr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факторів середовища або гостроемоційний них</a:t>
            </a:r>
          </a:p>
          <a:p>
            <a:pPr>
              <a:buNone/>
            </a:pPr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 стресових впливів інших людей на її психіку.</a:t>
            </a:r>
            <a:endParaRPr lang="uk-UA" sz="2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000317_780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089400"/>
            <a:ext cx="3962400" cy="27686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Рани </a:t>
            </a:r>
            <a:endParaRPr lang="ru-RU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vi-VN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Рана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 </a:t>
            </a:r>
            <a:r>
              <a:rPr lang="el-GR" dirty="0" smtClean="0">
                <a:latin typeface="Batang" pitchFamily="18" charset="-127"/>
                <a:ea typeface="Batang" pitchFamily="18" charset="-127"/>
              </a:rPr>
              <a:t>— </a:t>
            </a:r>
            <a:r>
              <a:rPr lang="vi-VN" dirty="0" smtClean="0">
                <a:ea typeface="Batang" pitchFamily="18" charset="-127"/>
              </a:rPr>
              <a:t>це наслідок травми з порушенням цілісності</a:t>
            </a:r>
            <a:r>
              <a:rPr lang="uk-UA" dirty="0" smtClean="0">
                <a:latin typeface="Batang" pitchFamily="18" charset="-127"/>
                <a:ea typeface="Batang" pitchFamily="18" charset="-127"/>
              </a:rPr>
              <a:t>  </a:t>
            </a:r>
          </a:p>
          <a:p>
            <a:pPr>
              <a:buNone/>
            </a:pPr>
            <a:r>
              <a:rPr lang="vi-VN" dirty="0" smtClean="0">
                <a:ea typeface="Batang" pitchFamily="18" charset="-127"/>
              </a:rPr>
              <a:t>покривів або без пошкодження прилягаючих тканин.</a:t>
            </a:r>
            <a:endParaRPr lang="uk-UA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 </a:t>
            </a: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механізмом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утворення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різані 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 —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нанесені ковзаючим рухом тонкого гострого предмета (ширина рани більша за глибину)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колоті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 —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нанесені предметом з невеликим поперечним перерізом (глибина рани більша за ширину)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колото-різані — нанесені гострими предметами з ріжучими краями,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рвані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 —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унаслідок перерозтягнення тканин,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укушені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 — </a:t>
            </a:r>
            <a:r>
              <a:rPr lang="uk-UA" dirty="0" smtClean="0">
                <a:latin typeface="Batang" pitchFamily="18" charset="-127"/>
                <a:ea typeface="Batang" pitchFamily="18" charset="-127"/>
              </a:rPr>
              <a:t>нанесені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 зубами тварин або людини (не обов'язково внаслідок укусу),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рубані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 —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нанесення важким гострим предметом,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розтрощені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—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характеризуються роздавлюванням і розривом тканин,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забиті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—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від удару тупим предметом з одночасним ударом навколишніх тканин,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скальповані — з повним або майже повним відокремлеленням клаптя шкіри,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операційні, або хірургічні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 —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утворені під час хірургічної операції.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отруєні — містить отруту, що потрапила в рану як результат укусу тварин чи людської діяльності</a:t>
            </a:r>
          </a:p>
          <a:p>
            <a:pPr>
              <a:buNone/>
            </a:pP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Вогнепальна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рана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 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—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від вогнепальної зброї або уламків боєприпасів вибухової дії,: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кульові: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кулями невеликої швидкості 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кулями великої швидкості 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відламкові (осколочні);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стрілоподібними елементами;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кульками;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вторинними відламками (при попаданні кулі в тверді тканини — кістки);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мінно-вибуховими пристроями;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 забрудненістю: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чисті;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умовно чисті;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умовно інфіковані;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інфіковані.</a:t>
            </a:r>
          </a:p>
          <a:p>
            <a:endParaRPr lang="uk-UA" dirty="0"/>
          </a:p>
        </p:txBody>
      </p:sp>
      <p:pic>
        <p:nvPicPr>
          <p:cNvPr id="5" name="Рисунок 4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838199"/>
            <a:ext cx="2438400" cy="2385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Різані рани </a:t>
            </a:r>
            <a:endParaRPr lang="uk-UA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334000"/>
          </a:xfrm>
        </p:spPr>
        <p:txBody>
          <a:bodyPr/>
          <a:lstStyle/>
          <a:p>
            <a:pPr>
              <a:buNone/>
            </a:pPr>
            <a:r>
              <a:rPr lang="uk-UA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Різані рани</a:t>
            </a:r>
            <a:r>
              <a:rPr lang="uk-UA" dirty="0" smtClean="0">
                <a:latin typeface="Batang" pitchFamily="18" charset="-127"/>
                <a:ea typeface="Batang" pitchFamily="18" charset="-127"/>
              </a:rPr>
              <a:t> — це рани, що наносяться гострим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краєм предмета (лезом ножа чи бритви, осколком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скла)</a:t>
            </a:r>
            <a:endParaRPr lang="uk-UA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c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743200"/>
            <a:ext cx="3048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733800"/>
            <a:ext cx="4038600" cy="2266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Колоті рани </a:t>
            </a:r>
            <a:endParaRPr lang="uk-UA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Колоті рани </a:t>
            </a:r>
            <a:r>
              <a:rPr lang="uk-UA" dirty="0" smtClean="0">
                <a:latin typeface="Batang" pitchFamily="18" charset="-127"/>
                <a:ea typeface="Batang" pitchFamily="18" charset="-127"/>
              </a:rPr>
              <a:t>- характеризуються невеликою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зоною ушкодження тканин, зазвичай має рівні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краї. </a:t>
            </a:r>
            <a:endParaRPr lang="uk-UA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img0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514600"/>
            <a:ext cx="5143500" cy="2609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7wUBZ4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657600"/>
            <a:ext cx="2619668" cy="265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Рвані рани </a:t>
            </a:r>
            <a:endParaRPr lang="uk-UA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pPr>
              <a:buNone/>
            </a:pPr>
            <a:r>
              <a:rPr lang="uk-UA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Рвана рана </a:t>
            </a:r>
            <a:r>
              <a:rPr lang="uk-UA" dirty="0" smtClean="0">
                <a:latin typeface="Batang" pitchFamily="18" charset="-127"/>
                <a:ea typeface="Batang" pitchFamily="18" charset="-127"/>
              </a:rPr>
              <a:t>– це рана, що утворюється при такому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впливі механічного пошкоджуючого фактора на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м'які тканини, що перевищує їх фізичну здатність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до розтягування. Краї її завжди мають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неправильну форму, відзначаються відшарування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або відриви тканин і руйнування тканинних </a:t>
            </a:r>
          </a:p>
          <a:p>
            <a:pPr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елементів на значній ділянці.</a:t>
            </a:r>
            <a:endParaRPr lang="uk-UA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ulx329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4034620"/>
            <a:ext cx="3581400" cy="26900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§"/>
            </a:pPr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Укушені рани </a:t>
            </a:r>
            <a:endParaRPr lang="uk-UA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Укушена рана </a:t>
            </a: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виникає при укусах диких або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домашніх тварин (котів, собак та інших,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наприклад гризунів), а також людини. Даний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вид рани характеризується високим ступенем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первинній інфікованості завдяки величезній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кількості містяться в слині і ротової порожнини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тварин і людини патогенних мікробів. Саме тому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укушені рани погано гояться і часто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нагниваються.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5" name="Рисунок 4" descr="11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000500"/>
            <a:ext cx="38100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bi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581400"/>
            <a:ext cx="32004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888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Рубані рани </a:t>
            </a:r>
            <a:endParaRPr lang="uk-UA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Рубана р</a:t>
            </a:r>
            <a:r>
              <a:rPr lang="vi-VN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ана </a:t>
            </a:r>
            <a:r>
              <a:rPr lang="el-GR" sz="2400" dirty="0" smtClean="0">
                <a:latin typeface="Batang" pitchFamily="18" charset="-127"/>
                <a:ea typeface="Batang" pitchFamily="18" charset="-127"/>
              </a:rPr>
              <a:t> </a:t>
            </a:r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- </a:t>
            </a:r>
            <a:r>
              <a:rPr lang="vi-VN" sz="2400" dirty="0" smtClean="0">
                <a:ea typeface="Batang" pitchFamily="18" charset="-127"/>
              </a:rPr>
              <a:t>це наслідок травми з порушенням цілісності </a:t>
            </a:r>
            <a:endParaRPr lang="uk-UA" sz="24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vi-VN" sz="2400" dirty="0" smtClean="0">
                <a:ea typeface="Batang" pitchFamily="18" charset="-127"/>
              </a:rPr>
              <a:t>покривів з або без пошкодження прилягаючих тканин.</a:t>
            </a:r>
            <a:endParaRPr lang="uk-UA" sz="2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slide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6528" y="2971800"/>
            <a:ext cx="3926682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362200"/>
            <a:ext cx="2136273" cy="41599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u="sng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uk-UA" sz="4000" b="1" u="sng" dirty="0" smtClean="0">
                <a:latin typeface="Batang" pitchFamily="18" charset="-127"/>
                <a:ea typeface="Batang" pitchFamily="18" charset="-127"/>
              </a:rPr>
            </a:br>
            <a:r>
              <a:rPr lang="uk-UA" sz="6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Зміст</a:t>
            </a:r>
            <a:endParaRPr lang="ru-RU" sz="60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4400" dirty="0" smtClean="0">
                <a:latin typeface="Batang" pitchFamily="18" charset="-127"/>
                <a:ea typeface="Batang" pitchFamily="18" charset="-127"/>
              </a:rPr>
              <a:t>Травма</a:t>
            </a:r>
          </a:p>
          <a:p>
            <a:pPr>
              <a:buFont typeface="Wingdings" pitchFamily="2" charset="2"/>
              <a:buChar char="Ø"/>
            </a:pPr>
            <a:r>
              <a:rPr lang="uk-UA" sz="4400" dirty="0" smtClean="0">
                <a:latin typeface="Batang" pitchFamily="18" charset="-127"/>
                <a:ea typeface="Batang" pitchFamily="18" charset="-127"/>
              </a:rPr>
              <a:t>Поранення </a:t>
            </a:r>
          </a:p>
          <a:p>
            <a:pPr>
              <a:buFont typeface="Wingdings" pitchFamily="2" charset="2"/>
              <a:buChar char="Ø"/>
            </a:pPr>
            <a:r>
              <a:rPr lang="uk-UA" sz="4400" dirty="0" smtClean="0">
                <a:latin typeface="Batang" pitchFamily="18" charset="-127"/>
                <a:ea typeface="Batang" pitchFamily="18" charset="-127"/>
              </a:rPr>
              <a:t>Рани</a:t>
            </a:r>
            <a:endParaRPr lang="ru-RU" sz="4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Забиті рани  </a:t>
            </a:r>
            <a:endParaRPr lang="uk-UA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8" name="Содержимое 7" descr="image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971800"/>
            <a:ext cx="2171700" cy="34826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4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124200"/>
            <a:ext cx="2819400" cy="27855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304800" y="12954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Забиті рани</a:t>
            </a:r>
            <a:r>
              <a:rPr lang="uk-UA" sz="20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 </a:t>
            </a: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можуть виникнути від удару прикладом рушниці, молотка, каменя, при падінні. При забитих ранах в деяких випадках порівняно невелике пошкодження поверхневих тканин може супроводитися переломом кісток і інколи - пошкодженням внутрішніх органів.</a:t>
            </a:r>
            <a:endParaRPr lang="uk-UA" sz="2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Травми</a:t>
            </a:r>
            <a:endParaRPr lang="ru-RU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Травма</a:t>
            </a: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 - порушення цілісності функцій тканини і органів в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результаті впливу факторів зовнішнього середовища.</a:t>
            </a:r>
          </a:p>
          <a:p>
            <a:pPr algn="ctr">
              <a:buNone/>
            </a:pPr>
            <a:r>
              <a:rPr lang="uk-U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Види травм: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Відкриті - пошкоджуються покриви організму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Закриті - шкіра та слизові оболонки залишаються цілими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Пошкодження м'яких тканин, які розвиваються при різкому стисканні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тканин між двома твердими поверхнями.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Розтягування - це обмежене ушкодження зв'язкового апарату суглоба, при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якому під впливом зовнішньої сили відбувається надмірне розтягнення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зв'язок суглоба, при цьому, звичайно, частина волокон зв'язок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розривається.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вивих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розрив зв'язок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перелом кістки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електротравма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Черепно-мозкова травма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спинномозкова травма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ампутація кінцівок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поранення</a:t>
            </a:r>
            <a:endParaRPr lang="uk-UA" sz="2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181600" cy="417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ампутація кінцівок</a:t>
            </a:r>
          </a:p>
        </p:txBody>
      </p:sp>
      <p:pic>
        <p:nvPicPr>
          <p:cNvPr id="9" name="Рисунок 8" descr="electrotrau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676400"/>
            <a:ext cx="3962400" cy="5181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00800" y="5105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електротравми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ronikajushhie-ranenija-pervaja-pomoshh-pri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3136" y="0"/>
            <a:ext cx="2340864" cy="3347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315200" y="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поранення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6425" y="3362325"/>
            <a:ext cx="3457575" cy="3495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858000" y="4572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4419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перелом кісток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clip_image017_00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17480"/>
            <a:ext cx="5638800" cy="3340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1_bi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5080000" cy="349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838200" y="2971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вивихи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Поранення</a:t>
            </a:r>
            <a:endParaRPr lang="ru-RU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Всі поранення можна класифікувати, за ознакою фактора </a:t>
            </a:r>
          </a:p>
          <a:p>
            <a:pPr>
              <a:buNone/>
            </a:pPr>
            <a:r>
              <a:rPr lang="uk-UA" sz="3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впливу середовища:</a:t>
            </a:r>
          </a:p>
          <a:p>
            <a:r>
              <a:rPr lang="uk-UA" sz="3800" dirty="0" smtClean="0">
                <a:latin typeface="Batang" pitchFamily="18" charset="-127"/>
                <a:ea typeface="Batang" pitchFamily="18" charset="-127"/>
              </a:rPr>
              <a:t>Побутові поранення (отримані вдома, або, наприклад, у дворі).</a:t>
            </a:r>
          </a:p>
          <a:p>
            <a:r>
              <a:rPr lang="uk-UA" sz="3800" dirty="0" smtClean="0">
                <a:latin typeface="Batang" pitchFamily="18" charset="-127"/>
                <a:ea typeface="Batang" pitchFamily="18" charset="-127"/>
              </a:rPr>
              <a:t>Транспортні поранення (нанесені засобами транспорту, або отримані в ході поїздки).</a:t>
            </a:r>
          </a:p>
          <a:p>
            <a:r>
              <a:rPr lang="uk-UA" sz="3800" dirty="0" smtClean="0">
                <a:latin typeface="Batang" pitchFamily="18" charset="-127"/>
                <a:ea typeface="Batang" pitchFamily="18" charset="-127"/>
              </a:rPr>
              <a:t>Промислові поранення (отримані в ході роботи на виробництві).</a:t>
            </a:r>
          </a:p>
          <a:p>
            <a:r>
              <a:rPr lang="uk-UA" sz="3800" dirty="0" smtClean="0">
                <a:latin typeface="Batang" pitchFamily="18" charset="-127"/>
                <a:ea typeface="Batang" pitchFamily="18" charset="-127"/>
              </a:rPr>
              <a:t>Спортивні поранення(отримані в ході тренувань або змагань).</a:t>
            </a:r>
          </a:p>
          <a:p>
            <a:r>
              <a:rPr lang="uk-UA" sz="3800" dirty="0" smtClean="0">
                <a:latin typeface="Batang" pitchFamily="18" charset="-127"/>
                <a:ea typeface="Batang" pitchFamily="18" charset="-127"/>
              </a:rPr>
              <a:t>Військові поранення (отримані в ході бойових дій від дії засобів ураження).</a:t>
            </a:r>
          </a:p>
          <a:p>
            <a:r>
              <a:rPr lang="uk-UA" sz="3800" dirty="0" smtClean="0">
                <a:latin typeface="Batang" pitchFamily="18" charset="-127"/>
                <a:ea typeface="Batang" pitchFamily="18" charset="-127"/>
              </a:rPr>
              <a:t>Сільськогосподарські поранення (отримані під час польових робіт або на фермі).</a:t>
            </a:r>
          </a:p>
          <a:p>
            <a:r>
              <a:rPr lang="uk-UA" sz="3800" dirty="0" smtClean="0">
                <a:latin typeface="Batang" pitchFamily="18" charset="-127"/>
                <a:ea typeface="Batang" pitchFamily="18" charset="-127"/>
              </a:rPr>
              <a:t>Дитячі поранення (отримані особами, які не досягли віку у 14 років).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Поранення можна класифікувати за природою отриманого </a:t>
            </a:r>
          </a:p>
          <a:p>
            <a:pPr>
              <a:buNone/>
            </a:pPr>
            <a:r>
              <a:rPr lang="uk-U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впливу наступним чином:</a:t>
            </a:r>
          </a:p>
          <a:p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Механічні поранення (завдані інструментом або іншим матеріальним предметом).</a:t>
            </a:r>
          </a:p>
          <a:p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Фізичні поранення (отримані в результаті опіку або переохолодження).</a:t>
            </a:r>
          </a:p>
          <a:p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Біологічні поранення (обумовлені впливом бактерій або їх токсинів).</a:t>
            </a:r>
          </a:p>
          <a:p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Хімічні поранення (отримані з-за шкідливого впливу кислот, лугів або отруйних речовин).</a:t>
            </a:r>
          </a:p>
          <a:p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Психічні поранення (з'являються через постійний тиск на психіку і нервову систему за допомогою страху, погроз або всіляких фобій).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За ступенем тяжкості ушкодження поранення класифікуються, 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як:</a:t>
            </a:r>
          </a:p>
          <a:p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Важкі - сильна крововтрата, переломи стегон, струс мозку.</a:t>
            </a:r>
          </a:p>
          <a:p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Середні - переломи пальців, вивихи.</a:t>
            </a:r>
          </a:p>
          <a:p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>Легені - розтягування або рвані рани.</a:t>
            </a:r>
          </a:p>
          <a:p>
            <a:pPr>
              <a:buNone/>
            </a:pPr>
            <a:r>
              <a:rPr lang="uk-UA" sz="20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uk-UA" sz="2000" dirty="0" smtClean="0">
                <a:latin typeface="Batang" pitchFamily="18" charset="-127"/>
                <a:ea typeface="Batang" pitchFamily="18" charset="-127"/>
              </a:rPr>
            </a:br>
            <a:endParaRPr lang="uk-UA" sz="2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1288"/>
          </a:xfrm>
        </p:spPr>
        <p:txBody>
          <a:bodyPr>
            <a:normAutofit/>
          </a:bodyPr>
          <a:lstStyle/>
          <a:p>
            <a:pPr algn="ctr"/>
            <a:r>
              <a:rPr lang="uk-UA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Механічні поранення </a:t>
            </a:r>
            <a:endParaRPr lang="ru-RU" sz="54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Механічні травми</a:t>
            </a:r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 </a:t>
            </a:r>
            <a:r>
              <a:rPr lang="uk-UA" dirty="0" smtClean="0">
                <a:latin typeface="Batang" pitchFamily="18" charset="-127"/>
                <a:ea typeface="Batang" pitchFamily="18" charset="-127"/>
              </a:rPr>
              <a:t>поділяються на операційні,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випадкові, родові і воєнного часу. Вони можуть бути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закритими і відкритими. Ті й інші бувають прямими і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непрямими, множинними і поодинокими. Прямі механічні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пошкодження виникають на місці програми травмує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механічної сили. Непрямі пошкодження з'являються на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деякій відстані від місця докладання травмуючого впливу,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наприклад, розривною перелом сесамоподібні кісток або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вивих плечової кістки під час приземлення тварини,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стрибнув з висоти.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У тих випадках, коли </a:t>
            </a: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механічна </a:t>
            </a:r>
          </a:p>
          <a:p>
            <a:pPr fontAlgn="base">
              <a:buNone/>
            </a:pP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травма</a:t>
            </a:r>
            <a:r>
              <a:rPr lang="uk-UA" dirty="0" smtClean="0">
                <a:latin typeface="Batang" pitchFamily="18" charset="-127"/>
                <a:ea typeface="Batang" pitchFamily="18" charset="-127"/>
              </a:rPr>
              <a:t> супроводжується лише молекулярними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змінами в тканинах і органах, її називають струсом, або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контузією. Це виникає під впливом, наприклад </a:t>
            </a:r>
          </a:p>
          <a:p>
            <a:pPr fontAlgn="base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вибухової хвилі.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lip_image006_0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762000"/>
            <a:ext cx="4533900" cy="49312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81200" y="5715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ea typeface="Batang" pitchFamily="18" charset="-127"/>
              </a:rPr>
              <a:t>Частота сесамоподібних кісток кисті.</a:t>
            </a:r>
            <a:endParaRPr lang="uk-UA" dirty="0">
              <a:solidFill>
                <a:schemeClr val="bg1"/>
              </a:solidFill>
              <a:ea typeface="Batang" pitchFamily="18" charset="-127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471</Words>
  <Application>Microsoft Office PowerPoint</Application>
  <PresentationFormat>Экран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Травма систем організму</vt:lpstr>
      <vt:lpstr> Зміст</vt:lpstr>
      <vt:lpstr>Травми</vt:lpstr>
      <vt:lpstr>Слайд 4</vt:lpstr>
      <vt:lpstr>Слайд 5</vt:lpstr>
      <vt:lpstr>Поранення</vt:lpstr>
      <vt:lpstr>Слайд 7</vt:lpstr>
      <vt:lpstr>Механічні поранення </vt:lpstr>
      <vt:lpstr>Слайд 9</vt:lpstr>
      <vt:lpstr>Фізичні поранення </vt:lpstr>
      <vt:lpstr>Слайд 11</vt:lpstr>
      <vt:lpstr>Психічні поранення </vt:lpstr>
      <vt:lpstr>Рани </vt:lpstr>
      <vt:lpstr>Слайд 14</vt:lpstr>
      <vt:lpstr>Різані рани </vt:lpstr>
      <vt:lpstr>Колоті рани </vt:lpstr>
      <vt:lpstr>Рвані рани </vt:lpstr>
      <vt:lpstr>Укушені рани </vt:lpstr>
      <vt:lpstr>Рубані рани </vt:lpstr>
      <vt:lpstr>Забиті рани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Травма систем організму</dc:title>
  <dc:creator>Комп</dc:creator>
  <cp:lastModifiedBy>Пользователь Windows</cp:lastModifiedBy>
  <cp:revision>27</cp:revision>
  <dcterms:created xsi:type="dcterms:W3CDTF">2013-05-05T20:51:10Z</dcterms:created>
  <dcterms:modified xsi:type="dcterms:W3CDTF">2014-04-27T11:50:44Z</dcterms:modified>
</cp:coreProperties>
</file>