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4" r:id="rId17"/>
    <p:sldId id="277" r:id="rId18"/>
    <p:sldId id="275" r:id="rId19"/>
    <p:sldId id="276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100" d="100"/>
          <a:sy n="100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2736304"/>
          </a:xfrm>
        </p:spPr>
        <p:txBody>
          <a:bodyPr/>
          <a:lstStyle/>
          <a:p>
            <a:r>
              <a:rPr lang="uk-UA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Електротравма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767862"/>
            <a:ext cx="7344816" cy="246945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Симптоми та перша допомога при уражені електричним струмом та блискавкою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138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4608512" cy="4464496"/>
          </a:xfrm>
        </p:spPr>
        <p:txBody>
          <a:bodyPr>
            <a:noAutofit/>
          </a:bodyPr>
          <a:lstStyle/>
          <a:p>
            <a:pPr algn="just"/>
            <a:r>
              <a:rPr lang="ru-RU" sz="3200" dirty="0" err="1" smtClean="0"/>
              <a:t>Призначають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серцеві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засоби</a:t>
            </a:r>
            <a:r>
              <a:rPr lang="ru-RU" sz="3200" dirty="0" smtClean="0"/>
              <a:t> — </a:t>
            </a:r>
            <a:r>
              <a:rPr lang="ru-RU" sz="3200" dirty="0" err="1" smtClean="0"/>
              <a:t>камфору</a:t>
            </a:r>
            <a:r>
              <a:rPr lang="ru-RU" sz="3200" dirty="0" smtClean="0"/>
              <a:t>, </a:t>
            </a:r>
            <a:r>
              <a:rPr lang="ru-RU" sz="3200" dirty="0" err="1" smtClean="0"/>
              <a:t>кофеїн</a:t>
            </a:r>
            <a:r>
              <a:rPr lang="ru-RU" sz="3200" dirty="0" smtClean="0"/>
              <a:t>. </a:t>
            </a:r>
            <a:r>
              <a:rPr lang="ru-RU" sz="3200" dirty="0" err="1" smtClean="0"/>
              <a:t>Постраждалого</a:t>
            </a:r>
            <a:r>
              <a:rPr lang="ru-RU" sz="3200" dirty="0" smtClean="0"/>
              <a:t> на </a:t>
            </a:r>
            <a:r>
              <a:rPr lang="ru-RU" sz="3200" dirty="0" err="1" smtClean="0"/>
              <a:t>тривалий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розміщують</a:t>
            </a:r>
            <a:r>
              <a:rPr lang="ru-RU" sz="3200" dirty="0" smtClean="0"/>
              <a:t> у </a:t>
            </a:r>
            <a:r>
              <a:rPr lang="ru-RU" sz="3200" dirty="0" err="1" smtClean="0"/>
              <a:t>стаціонарі</a:t>
            </a:r>
            <a:r>
              <a:rPr lang="ru-RU" sz="3200" dirty="0" smtClean="0"/>
              <a:t>, де </a:t>
            </a:r>
            <a:r>
              <a:rPr lang="ru-RU" sz="3200" dirty="0" err="1" smtClean="0"/>
              <a:t>проводять</a:t>
            </a:r>
            <a:r>
              <a:rPr lang="ru-RU" sz="3200" dirty="0" smtClean="0"/>
              <a:t> </a:t>
            </a:r>
            <a:r>
              <a:rPr lang="ru-RU" sz="3200" dirty="0" err="1" smtClean="0"/>
              <a:t>симптоматичне</a:t>
            </a:r>
            <a:r>
              <a:rPr lang="ru-RU" sz="3200" dirty="0" smtClean="0"/>
              <a:t> </a:t>
            </a:r>
            <a:r>
              <a:rPr lang="ru-RU" sz="3200" dirty="0" err="1" smtClean="0"/>
              <a:t>лікування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Серцеві засоби: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D:\KIS@mail.ru\Додатковий матеріал на уроки\11-А клас\Медицина\Електротравма\Картинки\1ab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79" y="2852936"/>
            <a:ext cx="3629014" cy="20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388843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ушкоджень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напруженості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електроструму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таким:</a:t>
            </a:r>
          </a:p>
        </p:txBody>
      </p:sp>
    </p:spTree>
    <p:extLst>
      <p:ext uri="{BB962C8B-B14F-4D97-AF65-F5344CB8AC3E}">
        <p14:creationId xmlns:p14="http://schemas.microsoft.com/office/powerpoint/2010/main" val="24528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8" cy="403244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Струм </a:t>
            </a:r>
            <a:r>
              <a:rPr lang="ru-RU" sz="2800" dirty="0" err="1" smtClean="0"/>
              <a:t>побутового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напруження</a:t>
            </a:r>
            <a:r>
              <a:rPr lang="ru-RU" sz="2800" dirty="0" smtClean="0"/>
              <a:t> (до 380 В) – </a:t>
            </a:r>
            <a:r>
              <a:rPr lang="ru-RU" sz="2800" dirty="0" err="1" smtClean="0"/>
              <a:t>електричні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мітки</a:t>
            </a:r>
            <a:r>
              <a:rPr lang="ru-RU" sz="2800" dirty="0" smtClean="0"/>
              <a:t> у </a:t>
            </a:r>
            <a:r>
              <a:rPr lang="ru-RU" sz="2800" dirty="0" err="1" smtClean="0"/>
              <a:t>вигляді</a:t>
            </a:r>
            <a:r>
              <a:rPr lang="ru-RU" sz="2800" dirty="0" smtClean="0"/>
              <a:t> маленьких </a:t>
            </a:r>
            <a:r>
              <a:rPr lang="ru-RU" sz="2800" dirty="0" err="1" smtClean="0"/>
              <a:t>кратерів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шкірі</a:t>
            </a:r>
            <a:r>
              <a:rPr lang="ru-RU" sz="2800" dirty="0" smtClean="0"/>
              <a:t>, </a:t>
            </a:r>
            <a:r>
              <a:rPr lang="ru-RU" sz="2800" dirty="0" err="1" smtClean="0"/>
              <a:t>іноді</a:t>
            </a:r>
            <a:r>
              <a:rPr lang="ru-RU" sz="2800" dirty="0" smtClean="0"/>
              <a:t> </a:t>
            </a:r>
            <a:r>
              <a:rPr lang="ru-RU" sz="2800" dirty="0" err="1" smtClean="0"/>
              <a:t>раптова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зупинка</a:t>
            </a:r>
            <a:r>
              <a:rPr lang="ru-RU" sz="2800" dirty="0" smtClean="0"/>
              <a:t> </a:t>
            </a:r>
            <a:r>
              <a:rPr lang="ru-RU" sz="2800" dirty="0" err="1" smtClean="0"/>
              <a:t>серця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smtClean="0"/>
              <a:t>Струм </a:t>
            </a:r>
            <a:r>
              <a:rPr lang="ru-RU" sz="2800" dirty="0" err="1" smtClean="0"/>
              <a:t>напруженням</a:t>
            </a:r>
            <a:r>
              <a:rPr lang="ru-RU" sz="2800" dirty="0" smtClean="0"/>
              <a:t> до 1000 В – </a:t>
            </a:r>
            <a:r>
              <a:rPr lang="ru-RU" sz="2800" dirty="0" err="1" smtClean="0"/>
              <a:t>судоми</a:t>
            </a:r>
            <a:r>
              <a:rPr lang="ru-RU" sz="2800" dirty="0" smtClean="0"/>
              <a:t>, спазм </a:t>
            </a:r>
            <a:r>
              <a:rPr lang="ru-RU" sz="2800" dirty="0" err="1" smtClean="0"/>
              <a:t>дихальних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м’язів</a:t>
            </a:r>
            <a:r>
              <a:rPr lang="ru-RU" sz="2800" dirty="0" smtClean="0"/>
              <a:t>, </a:t>
            </a:r>
            <a:r>
              <a:rPr lang="ru-RU" sz="2800" dirty="0" err="1" smtClean="0"/>
              <a:t>раптова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зупинка</a:t>
            </a:r>
            <a:r>
              <a:rPr lang="ru-RU" sz="2800" dirty="0" smtClean="0"/>
              <a:t> </a:t>
            </a:r>
            <a:r>
              <a:rPr lang="ru-RU" sz="2800" dirty="0" err="1" smtClean="0"/>
              <a:t>серця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err="1" smtClean="0"/>
              <a:t>Струмом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напруженням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вищим</a:t>
            </a:r>
            <a:r>
              <a:rPr lang="ru-RU" sz="2800" dirty="0" smtClean="0"/>
              <a:t> за 10000 В – </a:t>
            </a:r>
            <a:r>
              <a:rPr lang="ru-RU" sz="2800" dirty="0" err="1" smtClean="0"/>
              <a:t>електричні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опіки</a:t>
            </a:r>
            <a:r>
              <a:rPr lang="ru-RU" sz="2800" dirty="0" smtClean="0"/>
              <a:t>, </a:t>
            </a:r>
            <a:r>
              <a:rPr lang="ru-RU" sz="2800" dirty="0" err="1" smtClean="0"/>
              <a:t>обвуглювання</a:t>
            </a:r>
            <a:r>
              <a:rPr lang="ru-RU" sz="2800" dirty="0" smtClean="0"/>
              <a:t> тканин, </a:t>
            </a:r>
            <a:r>
              <a:rPr lang="ru-RU" sz="2800" dirty="0" err="1" smtClean="0"/>
              <a:t>перелами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кісток</a:t>
            </a:r>
            <a:r>
              <a:rPr lang="ru-RU" sz="2800" dirty="0" smtClean="0"/>
              <a:t>, </a:t>
            </a:r>
            <a:r>
              <a:rPr lang="ru-RU" sz="2800" dirty="0" err="1" smtClean="0"/>
              <a:t>травматичний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відрив</a:t>
            </a:r>
            <a:r>
              <a:rPr lang="ru-RU" sz="2800" dirty="0" smtClean="0"/>
              <a:t> </a:t>
            </a:r>
            <a:r>
              <a:rPr lang="ru-RU" sz="2800" dirty="0" err="1" smtClean="0"/>
              <a:t>кінцівок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Головне: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756263" cy="3142482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ураженні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електрострумом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521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2857"/>
            <a:ext cx="8928991" cy="4536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err="1" smtClean="0"/>
              <a:t>знеструмити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постраждалого</a:t>
            </a:r>
            <a:r>
              <a:rPr lang="ru-RU" sz="2800" dirty="0" smtClean="0"/>
              <a:t> (не </a:t>
            </a:r>
            <a:r>
              <a:rPr lang="ru-RU" sz="2800" dirty="0" err="1" smtClean="0"/>
              <a:t>забувайте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власну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безпеку</a:t>
            </a:r>
            <a:r>
              <a:rPr lang="ru-RU" sz="2800" dirty="0" smtClean="0"/>
              <a:t>!);</a:t>
            </a:r>
          </a:p>
          <a:p>
            <a:pPr algn="just"/>
            <a:r>
              <a:rPr lang="ru-RU" sz="2800" dirty="0" smtClean="0"/>
              <a:t>при </a:t>
            </a:r>
            <a:r>
              <a:rPr lang="ru-RU" sz="2800" dirty="0" err="1" smtClean="0"/>
              <a:t>раптовій</a:t>
            </a:r>
            <a:r>
              <a:rPr lang="ru-RU" sz="2800" dirty="0" smtClean="0"/>
              <a:t> </a:t>
            </a:r>
            <a:r>
              <a:rPr lang="ru-RU" sz="2800" dirty="0" err="1" smtClean="0"/>
              <a:t>зупинці</a:t>
            </a:r>
            <a:r>
              <a:rPr lang="ru-RU" sz="2800" dirty="0" smtClean="0"/>
              <a:t> </a:t>
            </a:r>
            <a:r>
              <a:rPr lang="ru-RU" sz="2800" dirty="0" err="1" smtClean="0"/>
              <a:t>серці</a:t>
            </a:r>
            <a:r>
              <a:rPr lang="ru-RU" sz="2800" dirty="0" smtClean="0"/>
              <a:t> – </a:t>
            </a:r>
            <a:r>
              <a:rPr lang="ru-RU" sz="2800" dirty="0" err="1" smtClean="0"/>
              <a:t>нанесіть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прекардіальний</a:t>
            </a:r>
            <a:r>
              <a:rPr lang="ru-RU" sz="2800" dirty="0" smtClean="0"/>
              <a:t> удар по </a:t>
            </a:r>
            <a:r>
              <a:rPr lang="ru-RU" sz="2800" dirty="0" err="1" smtClean="0"/>
              <a:t>грудині</a:t>
            </a:r>
            <a:r>
              <a:rPr lang="ru-RU" sz="2800" dirty="0" smtClean="0"/>
              <a:t> и </a:t>
            </a:r>
            <a:r>
              <a:rPr lang="ru-RU" sz="2800" dirty="0" err="1" smtClean="0"/>
              <a:t>приступіть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реанімації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smtClean="0"/>
              <a:t>при </a:t>
            </a:r>
            <a:r>
              <a:rPr lang="ru-RU" sz="2800" dirty="0" err="1" smtClean="0"/>
              <a:t>кровотечі</a:t>
            </a:r>
            <a:r>
              <a:rPr lang="ru-RU" sz="2800" dirty="0" smtClean="0"/>
              <a:t> – </a:t>
            </a:r>
            <a:r>
              <a:rPr lang="ru-RU" sz="2800" dirty="0" err="1" smtClean="0"/>
              <a:t>накладіть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кровоспинний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джгут</a:t>
            </a:r>
            <a:r>
              <a:rPr lang="ru-RU" sz="2800" dirty="0" smtClean="0"/>
              <a:t>, стисну </a:t>
            </a:r>
            <a:r>
              <a:rPr lang="ru-RU" sz="2800" dirty="0" err="1" smtClean="0"/>
              <a:t>пов’язку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smtClean="0"/>
              <a:t>при </a:t>
            </a:r>
            <a:r>
              <a:rPr lang="ru-RU" sz="2800" dirty="0" err="1" smtClean="0"/>
              <a:t>електричних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опіках</a:t>
            </a:r>
            <a:r>
              <a:rPr lang="ru-RU" sz="2800" dirty="0" smtClean="0"/>
              <a:t> і ранах – </a:t>
            </a:r>
            <a:r>
              <a:rPr lang="ru-RU" sz="2800" dirty="0" err="1" smtClean="0"/>
              <a:t>накладіть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стерильні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пов’язки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smtClean="0"/>
              <a:t>при переломах </a:t>
            </a:r>
            <a:r>
              <a:rPr lang="ru-RU" sz="2800" dirty="0" err="1" smtClean="0"/>
              <a:t>кісток</a:t>
            </a:r>
            <a:r>
              <a:rPr lang="ru-RU" sz="2800" dirty="0" smtClean="0"/>
              <a:t> </a:t>
            </a:r>
            <a:r>
              <a:rPr lang="ru-RU" sz="2800" dirty="0" err="1" smtClean="0"/>
              <a:t>кінцівок</a:t>
            </a:r>
            <a:r>
              <a:rPr lang="ru-RU" sz="2800" dirty="0" smtClean="0"/>
              <a:t> – </a:t>
            </a:r>
            <a:r>
              <a:rPr lang="ru-RU" sz="2800" dirty="0" err="1" smtClean="0"/>
              <a:t>шини</a:t>
            </a:r>
            <a:r>
              <a:rPr lang="ru-RU" sz="2800" dirty="0" smtClean="0"/>
              <a:t> (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використати</a:t>
            </a:r>
            <a:r>
              <a:rPr lang="ru-RU" sz="2800" dirty="0" smtClean="0"/>
              <a:t> будь-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підручні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засоби</a:t>
            </a:r>
            <a:r>
              <a:rPr lang="ru-RU" sz="2800" dirty="0" smtClean="0"/>
              <a:t>)</a:t>
            </a:r>
          </a:p>
          <a:p>
            <a:pPr algn="just"/>
            <a:r>
              <a:rPr lang="ru-RU" sz="2800" dirty="0" err="1" smtClean="0"/>
              <a:t>викличте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швидку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допомогу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Обовязково</a:t>
            </a: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4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60849"/>
            <a:ext cx="9000999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err="1" smtClean="0"/>
              <a:t>торкатися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потерпілого</a:t>
            </a:r>
            <a:r>
              <a:rPr lang="ru-RU" sz="2800" dirty="0" smtClean="0"/>
              <a:t> без </a:t>
            </a:r>
            <a:r>
              <a:rPr lang="ru-RU" sz="2800" dirty="0" err="1" smtClean="0"/>
              <a:t>попереднього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знеструмлення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err="1" smtClean="0"/>
              <a:t>втрачати</a:t>
            </a:r>
            <a:r>
              <a:rPr lang="ru-RU" sz="2800" dirty="0" smtClean="0"/>
              <a:t> час на </a:t>
            </a:r>
            <a:r>
              <a:rPr lang="ru-RU" sz="2800" dirty="0" err="1" smtClean="0"/>
              <a:t>пошуки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вимикача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електроструму</a:t>
            </a:r>
            <a:r>
              <a:rPr lang="ru-RU" sz="2800" dirty="0" smtClean="0"/>
              <a:t>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перерубати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скинути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електродріт</a:t>
            </a:r>
            <a:r>
              <a:rPr lang="ru-RU" sz="2800" dirty="0" smtClean="0"/>
              <a:t> предметом,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не проводить </a:t>
            </a:r>
            <a:r>
              <a:rPr lang="ru-RU" sz="2800" dirty="0" err="1" smtClean="0"/>
              <a:t>електрострум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err="1" smtClean="0"/>
              <a:t>припиняти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реанімацію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появлення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ознак</a:t>
            </a:r>
            <a:r>
              <a:rPr lang="ru-RU" sz="2800" dirty="0" smtClean="0"/>
              <a:t> </a:t>
            </a:r>
            <a:r>
              <a:rPr lang="ru-RU" sz="2800" dirty="0" err="1" smtClean="0"/>
              <a:t>біологічної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смерті</a:t>
            </a:r>
            <a:r>
              <a:rPr lang="ru-RU" sz="2800" dirty="0" smtClean="0"/>
              <a:t> (</a:t>
            </a:r>
            <a:r>
              <a:rPr lang="ru-RU" sz="2800" dirty="0" err="1" smtClean="0"/>
              <a:t>трупних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плям</a:t>
            </a:r>
            <a:r>
              <a:rPr lang="ru-RU" sz="2800" dirty="0" smtClean="0"/>
              <a:t>);</a:t>
            </a:r>
          </a:p>
          <a:p>
            <a:pPr algn="just"/>
            <a:r>
              <a:rPr lang="ru-RU" sz="2800" dirty="0" err="1" smtClean="0"/>
              <a:t>наближатися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електродроту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лежить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 </a:t>
            </a:r>
            <a:r>
              <a:rPr lang="ru-RU" sz="2800" dirty="0" err="1" smtClean="0"/>
              <a:t>бігом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великими </a:t>
            </a:r>
            <a:r>
              <a:rPr lang="ru-RU" sz="2800" dirty="0" err="1" smtClean="0"/>
              <a:t>кроками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err="1" smtClean="0"/>
              <a:t>закопувати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ураженого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блискавкою</a:t>
            </a:r>
            <a:r>
              <a:rPr lang="ru-RU" sz="2800" dirty="0" smtClean="0"/>
              <a:t> в землю.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Неприпустимо: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5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KIS@mail.ru\Додатковий матеріал на уроки\11-А клас\Медицина\Електротравма\Картинки\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9404"/>
            <a:ext cx="8394336" cy="604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756263" cy="3142482"/>
          </a:xfrm>
        </p:spPr>
        <p:txBody>
          <a:bodyPr>
            <a:noAutofit/>
          </a:bodyPr>
          <a:lstStyle/>
          <a:p>
            <a:r>
              <a:rPr lang="uk-U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 безпеки</a:t>
            </a:r>
            <a:endParaRPr lang="ru-RU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KIS@mail.ru\Додатковий матеріал на уроки\11-А клас\Медицина\Електротравма\Картинки\10282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44"/>
            <a:ext cx="8014270" cy="5999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KIS@mail.ru\Додатковий матеріал на уроки\11-А клас\Медицина\Електротравма\Картинки\6-molniezasch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056784" cy="641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5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5096889" cy="44210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800" dirty="0" smtClean="0"/>
              <a:t>Електротравма </a:t>
            </a:r>
            <a:r>
              <a:rPr lang="vi-VN" sz="2800" dirty="0"/>
              <a:t>— травма, що виникає при доторканні неізольованих електродротів, увімкнених у мережу, або при ураженні блискавкою, внаслідок чого в організмі людини відбуваються важкі місцеві та загальні зміни, які часто та швидко закінчуються смертю.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70156"/>
            <a:ext cx="8856984" cy="105425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таке електротравма?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KIS@mail.ru\Додатковий матеріал на уроки\11-А клас\Медицина\Електротравма\Картинки\image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92" y="2636912"/>
            <a:ext cx="3640197" cy="306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8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060848"/>
            <a:ext cx="5472607" cy="4608511"/>
          </a:xfrm>
        </p:spPr>
        <p:txBody>
          <a:bodyPr/>
          <a:lstStyle/>
          <a:p>
            <a:pPr algn="just"/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електричним</a:t>
            </a:r>
            <a:r>
              <a:rPr lang="ru-RU" dirty="0" smtClean="0"/>
              <a:t> </a:t>
            </a:r>
            <a:r>
              <a:rPr lang="ru-RU" dirty="0" err="1" smtClean="0"/>
              <a:t>струмом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при </a:t>
            </a:r>
            <a:r>
              <a:rPr lang="ru-RU" dirty="0" err="1" smtClean="0"/>
              <a:t>безпосередньому</a:t>
            </a:r>
            <a:r>
              <a:rPr lang="ru-RU" dirty="0" smtClean="0"/>
              <a:t> </a:t>
            </a:r>
            <a:r>
              <a:rPr lang="ru-RU" dirty="0" err="1" smtClean="0"/>
              <a:t>контакті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з </a:t>
            </a:r>
            <a:r>
              <a:rPr lang="ru-RU" dirty="0" err="1" smtClean="0"/>
              <a:t>побутовим</a:t>
            </a:r>
            <a:r>
              <a:rPr lang="ru-RU" dirty="0" smtClean="0"/>
              <a:t>, </a:t>
            </a:r>
            <a:r>
              <a:rPr lang="ru-RU" dirty="0" err="1" smtClean="0"/>
              <a:t>виробничим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природним</a:t>
            </a:r>
            <a:r>
              <a:rPr lang="ru-RU" dirty="0" smtClean="0"/>
              <a:t> (</a:t>
            </a:r>
            <a:r>
              <a:rPr lang="ru-RU" dirty="0" err="1" smtClean="0"/>
              <a:t>блискавка</a:t>
            </a:r>
            <a:r>
              <a:rPr lang="ru-RU" dirty="0" smtClean="0"/>
              <a:t>)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електрики</a:t>
            </a:r>
            <a:r>
              <a:rPr lang="ru-RU" dirty="0" smtClean="0"/>
              <a:t>.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важкості</a:t>
            </a:r>
            <a:r>
              <a:rPr lang="ru-RU" dirty="0" smtClean="0"/>
              <a:t> </a:t>
            </a:r>
            <a:r>
              <a:rPr lang="ru-RU" dirty="0" err="1" smtClean="0"/>
              <a:t>уражень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електроструму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фізичного</a:t>
            </a:r>
            <a:r>
              <a:rPr lang="ru-RU" dirty="0" smtClean="0"/>
              <a:t> та </a:t>
            </a:r>
            <a:r>
              <a:rPr lang="ru-RU" dirty="0" err="1" smtClean="0"/>
              <a:t>психічного</a:t>
            </a:r>
            <a:r>
              <a:rPr lang="ru-RU" dirty="0" smtClean="0"/>
              <a:t> стану, опору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тривалості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електроструму</a:t>
            </a:r>
            <a:r>
              <a:rPr lang="ru-RU" dirty="0" smtClean="0"/>
              <a:t>, </a:t>
            </a:r>
            <a:r>
              <a:rPr lang="ru-RU" dirty="0" err="1" smtClean="0"/>
              <a:t>метеорологічних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KIS@mail.ru\Додатковий матеріал на уроки\11-А клас\Медицина\Електротравма\Картинки\images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87" y="1412776"/>
            <a:ext cx="3611513" cy="2956198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48880"/>
            <a:ext cx="8856984" cy="2638426"/>
          </a:xfrm>
        </p:spPr>
        <p:txBody>
          <a:bodyPr/>
          <a:lstStyle/>
          <a:p>
            <a:r>
              <a:rPr lang="uk-U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420888"/>
            <a:ext cx="4320480" cy="4349005"/>
          </a:xfrm>
        </p:spPr>
        <p:txBody>
          <a:bodyPr>
            <a:noAutofit/>
          </a:bodyPr>
          <a:lstStyle/>
          <a:p>
            <a:pPr algn="just"/>
            <a:r>
              <a:rPr lang="ru-RU" sz="3200" dirty="0" err="1" smtClean="0"/>
              <a:t>Хворий</a:t>
            </a:r>
            <a:r>
              <a:rPr lang="ru-RU" sz="3200" dirty="0" smtClean="0"/>
              <a:t> </a:t>
            </a:r>
            <a:r>
              <a:rPr lang="ru-RU" sz="3200" dirty="0" err="1" smtClean="0"/>
              <a:t>миттєво</a:t>
            </a:r>
            <a:r>
              <a:rPr lang="ru-RU" sz="3200" dirty="0" smtClean="0"/>
              <a:t> </a:t>
            </a:r>
            <a:r>
              <a:rPr lang="ru-RU" sz="3200" dirty="0" err="1" smtClean="0"/>
              <a:t>втрачає</a:t>
            </a:r>
            <a:r>
              <a:rPr lang="ru-RU" sz="3200" dirty="0" smtClean="0"/>
              <a:t> </a:t>
            </a:r>
            <a:r>
              <a:rPr lang="ru-RU" sz="3200" dirty="0" err="1" smtClean="0"/>
              <a:t>свідомість</a:t>
            </a:r>
            <a:r>
              <a:rPr lang="ru-RU" sz="3200" dirty="0" smtClean="0"/>
              <a:t>, </a:t>
            </a:r>
            <a:r>
              <a:rPr lang="ru-RU" sz="3200" dirty="0" err="1" smtClean="0"/>
              <a:t>відмічається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судомне</a:t>
            </a:r>
            <a:r>
              <a:rPr lang="ru-RU" sz="3200" dirty="0" smtClean="0"/>
              <a:t> </a:t>
            </a:r>
            <a:r>
              <a:rPr lang="ru-RU" sz="3200" dirty="0" err="1" smtClean="0"/>
              <a:t>скорочення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м'язів</a:t>
            </a:r>
            <a:r>
              <a:rPr lang="ru-RU" sz="3200" dirty="0" smtClean="0"/>
              <a:t>, </a:t>
            </a:r>
            <a:r>
              <a:rPr lang="ru-RU" sz="3200" dirty="0" err="1" smtClean="0"/>
              <a:t>зупинка</a:t>
            </a:r>
            <a:r>
              <a:rPr lang="ru-RU" sz="3200" dirty="0" smtClean="0"/>
              <a:t> </a:t>
            </a:r>
            <a:r>
              <a:rPr lang="ru-RU" sz="3200" dirty="0" err="1" smtClean="0"/>
              <a:t>дихання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різкий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розлад</a:t>
            </a:r>
            <a:r>
              <a:rPr lang="ru-RU" sz="3200" dirty="0" smtClean="0"/>
              <a:t> </a:t>
            </a:r>
            <a:r>
              <a:rPr lang="ru-RU" sz="3200" dirty="0" err="1" smtClean="0"/>
              <a:t>серцевої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діяльності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ознака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KIS@mail.ru\Додатковий матеріал на уроки\11-А клас\Медицина\Електротравма\Картинки\elektrotravma-vidi-prichini-pomosh-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0358"/>
            <a:ext cx="3475942" cy="413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2248347"/>
            <a:ext cx="4104456" cy="434900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ураження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призвело</a:t>
            </a:r>
            <a:r>
              <a:rPr lang="ru-RU" sz="2800" dirty="0" smtClean="0"/>
              <a:t> до </a:t>
            </a:r>
            <a:r>
              <a:rPr lang="ru-RU" sz="2800" dirty="0" err="1" smtClean="0"/>
              <a:t>моментальної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загибелі</a:t>
            </a:r>
            <a:r>
              <a:rPr lang="ru-RU" sz="2800" dirty="0" smtClean="0"/>
              <a:t> та через </a:t>
            </a:r>
            <a:r>
              <a:rPr lang="ru-RU" sz="2800" dirty="0" err="1" smtClean="0"/>
              <a:t>деякий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свідомість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постраждалого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відновилася</a:t>
            </a:r>
            <a:r>
              <a:rPr lang="ru-RU" sz="2800" dirty="0" smtClean="0"/>
              <a:t>, то в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головний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</a:t>
            </a:r>
            <a:r>
              <a:rPr lang="ru-RU" sz="2800" dirty="0" smtClean="0"/>
              <a:t>, </a:t>
            </a:r>
            <a:r>
              <a:rPr lang="ru-RU" sz="2800" dirty="0" err="1" smtClean="0"/>
              <a:t>сонливість</a:t>
            </a:r>
            <a:r>
              <a:rPr lang="ru-RU" sz="2800" dirty="0" smtClean="0"/>
              <a:t>, </a:t>
            </a:r>
            <a:r>
              <a:rPr lang="ru-RU" sz="2800" dirty="0" err="1" smtClean="0"/>
              <a:t>загальна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млявість</a:t>
            </a:r>
            <a:r>
              <a:rPr lang="ru-RU" sz="2800" dirty="0" smtClean="0"/>
              <a:t>.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ознака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D:\KIS@mail.ru\Додатковий матеріал на уроки\11-А клас\Медицина\Електротравма\Картинки\t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9" t="44663" b="12004"/>
          <a:stretch/>
        </p:blipFill>
        <p:spPr bwMode="auto">
          <a:xfrm>
            <a:off x="5480672" y="2636912"/>
            <a:ext cx="3199660" cy="353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248347"/>
            <a:ext cx="4464496" cy="4349005"/>
          </a:xfrm>
        </p:spPr>
        <p:txBody>
          <a:bodyPr>
            <a:noAutofit/>
          </a:bodyPr>
          <a:lstStyle/>
          <a:p>
            <a:pPr algn="just"/>
            <a:r>
              <a:rPr lang="ru-RU" sz="3200" dirty="0" err="1" smtClean="0"/>
              <a:t>Електричні</a:t>
            </a:r>
            <a:r>
              <a:rPr lang="ru-RU" sz="3200" dirty="0" smtClean="0"/>
              <a:t> </a:t>
            </a:r>
            <a:r>
              <a:rPr lang="ru-RU" sz="3200" dirty="0" err="1" smtClean="0"/>
              <a:t>травми</a:t>
            </a:r>
            <a:r>
              <a:rPr lang="ru-RU" sz="3200" dirty="0" smtClean="0"/>
              <a:t> </a:t>
            </a:r>
            <a:r>
              <a:rPr lang="ru-RU" sz="3200" dirty="0" err="1" smtClean="0"/>
              <a:t>являють</a:t>
            </a:r>
            <a:r>
              <a:rPr lang="ru-RU" sz="3200" dirty="0" smtClean="0"/>
              <a:t> собою </a:t>
            </a:r>
            <a:r>
              <a:rPr lang="ru-RU" sz="3200" dirty="0" err="1" smtClean="0"/>
              <a:t>чітко</a:t>
            </a:r>
            <a:r>
              <a:rPr lang="ru-RU" sz="3200" dirty="0" smtClean="0"/>
              <a:t> </a:t>
            </a:r>
            <a:r>
              <a:rPr lang="ru-RU" sz="3200" dirty="0" err="1" smtClean="0"/>
              <a:t>виражені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місцеві</a:t>
            </a:r>
            <a:r>
              <a:rPr lang="ru-RU" sz="3200" dirty="0" smtClean="0"/>
              <a:t> </a:t>
            </a:r>
            <a:r>
              <a:rPr lang="ru-RU" sz="3200" dirty="0" err="1" smtClean="0"/>
              <a:t>пошкодження</a:t>
            </a:r>
            <a:r>
              <a:rPr lang="ru-RU" sz="3200" dirty="0" smtClean="0"/>
              <a:t> тканин </a:t>
            </a:r>
            <a:r>
              <a:rPr lang="ru-RU" sz="3200" dirty="0" err="1" smtClean="0"/>
              <a:t>організму</a:t>
            </a:r>
            <a:r>
              <a:rPr lang="ru-RU" sz="3200" dirty="0" smtClean="0"/>
              <a:t>, </a:t>
            </a:r>
            <a:r>
              <a:rPr lang="ru-RU" sz="3200" dirty="0" err="1" smtClean="0"/>
              <a:t>викликані</a:t>
            </a:r>
            <a:r>
              <a:rPr lang="ru-RU" sz="3200" dirty="0" smtClean="0"/>
              <a:t> </a:t>
            </a:r>
            <a:r>
              <a:rPr lang="ru-RU" sz="3200" dirty="0" err="1" smtClean="0"/>
              <a:t>впливом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електричного</a:t>
            </a:r>
            <a:r>
              <a:rPr lang="ru-RU" sz="3200" dirty="0" smtClean="0"/>
              <a:t> струму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електричної</a:t>
            </a:r>
            <a:r>
              <a:rPr lang="ru-RU" sz="3200" dirty="0" smtClean="0"/>
              <a:t> дуги. 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ознака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:\KIS@mail.ru\Додатковий матеріал на уроки\11-А клас\Медицина\Електротравма\Картинки\Igor-Melika-light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429000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068960"/>
            <a:ext cx="4880865" cy="2980853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електричні</a:t>
            </a:r>
            <a:r>
              <a:rPr lang="ru-RU" sz="3600" dirty="0" smtClean="0"/>
              <a:t> </a:t>
            </a:r>
            <a:r>
              <a:rPr lang="ru-RU" sz="3600" dirty="0" err="1" smtClean="0"/>
              <a:t>опіки</a:t>
            </a:r>
            <a:r>
              <a:rPr lang="ru-RU" sz="3600" dirty="0" smtClean="0"/>
              <a:t>, </a:t>
            </a:r>
          </a:p>
          <a:p>
            <a:r>
              <a:rPr lang="ru-RU" sz="3600" dirty="0" err="1" smtClean="0"/>
              <a:t>електричні</a:t>
            </a:r>
            <a:r>
              <a:rPr lang="ru-RU" sz="3600" dirty="0" smtClean="0"/>
              <a:t> знаки,</a:t>
            </a:r>
          </a:p>
          <a:p>
            <a:r>
              <a:rPr lang="ru-RU" sz="3600" dirty="0" smtClean="0"/>
              <a:t> </a:t>
            </a:r>
            <a:r>
              <a:rPr lang="ru-RU" sz="3600" dirty="0" err="1" smtClean="0"/>
              <a:t>металізація</a:t>
            </a:r>
            <a:r>
              <a:rPr lang="ru-RU" sz="3600" dirty="0" smtClean="0"/>
              <a:t> </a:t>
            </a:r>
            <a:r>
              <a:rPr lang="ru-RU" sz="3600" dirty="0" err="1" smtClean="0"/>
              <a:t>шкіри</a:t>
            </a:r>
            <a:r>
              <a:rPr lang="ru-RU" sz="3600" dirty="0" smtClean="0"/>
              <a:t>, </a:t>
            </a:r>
          </a:p>
          <a:p>
            <a:r>
              <a:rPr lang="ru-RU" sz="3600" dirty="0" err="1" smtClean="0"/>
              <a:t>електроофтальмія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Електричні травми бувають: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D:\KIS@mail.ru\Додатковий матеріал на уроки\11-А клас\Медицина\Електротравма\Картинки\KE_11_bezpechna_elektroenergiy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9" r="20422"/>
          <a:stretch/>
        </p:blipFill>
        <p:spPr bwMode="auto">
          <a:xfrm>
            <a:off x="5004048" y="3212976"/>
            <a:ext cx="392430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нак запрета 5"/>
          <p:cNvSpPr/>
          <p:nvPr/>
        </p:nvSpPr>
        <p:spPr>
          <a:xfrm>
            <a:off x="5346018" y="2492896"/>
            <a:ext cx="3240360" cy="3456384"/>
          </a:xfrm>
          <a:prstGeom prst="noSmoking">
            <a:avLst>
              <a:gd name="adj" fmla="val 506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628800"/>
            <a:ext cx="9144000" cy="3862562"/>
          </a:xfrm>
        </p:spPr>
        <p:txBody>
          <a:bodyPr/>
          <a:lstStyle/>
          <a:p>
            <a:r>
              <a:rPr lang="uk-UA" sz="1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</a:t>
            </a:r>
            <a:endParaRPr lang="ru-RU" sz="1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2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924944"/>
            <a:ext cx="4376808" cy="3700933"/>
          </a:xfrm>
        </p:spPr>
        <p:txBody>
          <a:bodyPr>
            <a:noAutofit/>
          </a:bodyPr>
          <a:lstStyle/>
          <a:p>
            <a:pPr algn="just"/>
            <a:r>
              <a:rPr lang="ru-RU" sz="3600" dirty="0" err="1" smtClean="0"/>
              <a:t>необхідно</a:t>
            </a:r>
            <a:r>
              <a:rPr lang="ru-RU" sz="3600" dirty="0" smtClean="0"/>
              <a:t> </a:t>
            </a:r>
            <a:r>
              <a:rPr lang="ru-RU" sz="3600" dirty="0" err="1" smtClean="0"/>
              <a:t>швидко</a:t>
            </a:r>
            <a:r>
              <a:rPr lang="ru-RU" sz="3600" dirty="0" smtClean="0"/>
              <a:t> </a:t>
            </a:r>
            <a:r>
              <a:rPr lang="ru-RU" sz="3600" dirty="0" err="1" smtClean="0"/>
              <a:t>відімкнути</a:t>
            </a:r>
            <a:r>
              <a:rPr lang="ru-RU" sz="3600" dirty="0" smtClean="0"/>
              <a:t> струм та </a:t>
            </a:r>
            <a:r>
              <a:rPr lang="ru-RU" sz="3600" dirty="0" err="1" smtClean="0"/>
              <a:t>негайно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розпочати</a:t>
            </a:r>
            <a:r>
              <a:rPr lang="ru-RU" sz="3600" dirty="0" smtClean="0"/>
              <a:t> </a:t>
            </a:r>
            <a:r>
              <a:rPr lang="ru-RU" sz="3600" dirty="0" err="1" smtClean="0"/>
              <a:t>штучне</a:t>
            </a:r>
            <a:r>
              <a:rPr lang="ru-RU" sz="3600" dirty="0" smtClean="0"/>
              <a:t> </a:t>
            </a:r>
            <a:r>
              <a:rPr lang="ru-RU" sz="3600" dirty="0" err="1" smtClean="0"/>
              <a:t>дихання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допомога: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D:\KIS@mail.ru\Додатковий матеріал на уроки\11-А клас\Медицина\Електротравма\Картинки\1e9g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24332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</TotalTime>
  <Words>430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Електротравма</vt:lpstr>
      <vt:lpstr>Що таке електротравма?</vt:lpstr>
      <vt:lpstr>Симптоми</vt:lpstr>
      <vt:lpstr>1 ознака</vt:lpstr>
      <vt:lpstr>2 ознака</vt:lpstr>
      <vt:lpstr>3 ознака</vt:lpstr>
      <vt:lpstr>Електричні травми бувають:</vt:lpstr>
      <vt:lpstr>Лікування</vt:lpstr>
      <vt:lpstr>Перша допомога:</vt:lpstr>
      <vt:lpstr>Серцеві засоби:</vt:lpstr>
      <vt:lpstr> Характер ушкоджень у залежності від напруженості електроструму є таким:</vt:lpstr>
      <vt:lpstr>Головне:</vt:lpstr>
      <vt:lpstr>Схема надання першої допомоги при ураженні електрострумом:</vt:lpstr>
      <vt:lpstr>Обовязково:</vt:lpstr>
      <vt:lpstr>Неприпустимо:</vt:lpstr>
      <vt:lpstr>Презентация PowerPoint</vt:lpstr>
      <vt:lpstr>Заходи безпеки</vt:lpstr>
      <vt:lpstr>Презентация PowerPoint</vt:lpstr>
      <vt:lpstr>Презентация PowerPoint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Електротравма</dc:title>
  <cp:lastModifiedBy>Admin</cp:lastModifiedBy>
  <cp:revision>5</cp:revision>
  <dcterms:modified xsi:type="dcterms:W3CDTF">2013-11-26T17:55:54Z</dcterms:modified>
</cp:coreProperties>
</file>