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1" r:id="rId4"/>
    <p:sldId id="259" r:id="rId5"/>
    <p:sldId id="258" r:id="rId6"/>
    <p:sldId id="273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0D29560-9E0F-4A86-91BF-B3397C117EA8}">
          <p14:sldIdLst>
            <p14:sldId id="256"/>
            <p14:sldId id="257"/>
            <p14:sldId id="261"/>
            <p14:sldId id="259"/>
            <p14:sldId id="258"/>
            <p14:sldId id="273"/>
            <p14:sldId id="260"/>
            <p14:sldId id="262"/>
            <p14:sldId id="263"/>
            <p14:sldId id="264"/>
            <p14:sldId id="265"/>
            <p14:sldId id="266"/>
            <p14:sldId id="267"/>
            <p14:sldId id="269"/>
            <p14:sldId id="270"/>
            <p14:sldId id="271"/>
            <p14:sldId id="272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CC40"/>
    <a:srgbClr val="BBCC3E"/>
    <a:srgbClr val="7030A0"/>
    <a:srgbClr val="7437A2"/>
    <a:srgbClr val="CF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EF0D-63C8-4AC3-B992-04B7364C7C8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08031-4F90-4BAE-AB3F-9DF584A14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08031-4F90-4BAE-AB3F-9DF584A144C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08031-4F90-4BAE-AB3F-9DF584A144C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8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08031-4F90-4BAE-AB3F-9DF584A144C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77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5574" y="788831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Презентація</a:t>
            </a:r>
            <a:br>
              <a:rPr lang="uk-UA" dirty="0" smtClean="0"/>
            </a:br>
            <a:r>
              <a:rPr lang="uk-UA" dirty="0" smtClean="0"/>
              <a:t>на тему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5574" y="2691002"/>
            <a:ext cx="8915399" cy="112628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«</a:t>
            </a:r>
            <a:r>
              <a:rPr lang="ru-RU" sz="3600" b="1" dirty="0" err="1" smtClean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Пласкі</a:t>
            </a:r>
            <a:r>
              <a:rPr lang="ru-RU" sz="3600" b="1" dirty="0" smtClean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черви»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843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59" y="973352"/>
            <a:ext cx="4825306" cy="844082"/>
          </a:xfrm>
        </p:spPr>
        <p:txBody>
          <a:bodyPr/>
          <a:lstStyle/>
          <a:p>
            <a:r>
              <a:rPr lang="uk-UA" dirty="0" smtClean="0"/>
              <a:t>Сполучна тканина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72357" y="41856"/>
            <a:ext cx="0" cy="68400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t="13137" r="38550" b="11887"/>
          <a:stretch/>
        </p:blipFill>
        <p:spPr>
          <a:xfrm>
            <a:off x="4830011" y="30544"/>
            <a:ext cx="7419643" cy="3361386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8975722" y="2240924"/>
            <a:ext cx="568993" cy="156810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7605768" y="2133519"/>
            <a:ext cx="436412" cy="162273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12405" y="3910017"/>
            <a:ext cx="312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Паренхіма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6559" y="3954463"/>
            <a:ext cx="4166841" cy="2583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/>
              <a:t>Паренхіма-пухка тканина у якій розташовуються внутрішні  органи.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765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Shape 80"/>
          <p:cNvPicPr preferRelativeResize="0"/>
          <p:nvPr/>
        </p:nvPicPr>
        <p:blipFill rotWithShape="1">
          <a:blip r:embed="rId2">
            <a:alphaModFix/>
          </a:blip>
          <a:srcRect l="49800" t="51001" r="550" b="3399"/>
          <a:stretch/>
        </p:blipFill>
        <p:spPr>
          <a:xfrm>
            <a:off x="0" y="0"/>
            <a:ext cx="5044440" cy="34747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38735" y="18000"/>
            <a:ext cx="0" cy="68400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3474720"/>
            <a:ext cx="5038735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05772" y="3917538"/>
            <a:ext cx="4205687" cy="2253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Нервова тканина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28599" y="0"/>
            <a:ext cx="7153265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24" y="30461"/>
            <a:ext cx="4543416" cy="6827539"/>
          </a:xfrm>
        </p:spPr>
      </p:pic>
      <p:sp>
        <p:nvSpPr>
          <p:cNvPr id="9" name="Прямоугольник 8"/>
          <p:cNvSpPr/>
          <p:nvPr/>
        </p:nvSpPr>
        <p:spPr>
          <a:xfrm>
            <a:off x="8907442" y="644595"/>
            <a:ext cx="1492614" cy="738664"/>
          </a:xfrm>
          <a:prstGeom prst="rect">
            <a:avLst/>
          </a:prstGeo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1400" dirty="0">
                <a:solidFill>
                  <a:srgbClr val="1E464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головний нервовий вузол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60387" y="2736056"/>
            <a:ext cx="1339669" cy="738664"/>
          </a:xfrm>
          <a:prstGeom prst="rect">
            <a:avLst/>
          </a:prstGeo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1400" dirty="0">
                <a:solidFill>
                  <a:srgbClr val="1E464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поздовжні нервові стовбури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60387" y="4427696"/>
            <a:ext cx="1214414" cy="738664"/>
          </a:xfrm>
          <a:prstGeom prst="rect">
            <a:avLst/>
          </a:prstGeo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1400" dirty="0">
                <a:solidFill>
                  <a:srgbClr val="1E464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поперечні нервові стовбури</a:t>
            </a:r>
            <a:endParaRPr lang="ru-RU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66939" y="1964342"/>
            <a:ext cx="5658118" cy="3025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3429000"/>
            <a:ext cx="12192000" cy="9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80454" y="2538579"/>
            <a:ext cx="4458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Системи  внутрішніх органів </a:t>
            </a:r>
            <a:r>
              <a:rPr lang="uk-UA" sz="3600" dirty="0" err="1" smtClean="0">
                <a:solidFill>
                  <a:schemeClr val="bg1"/>
                </a:solidFill>
              </a:rPr>
              <a:t>планарії</a:t>
            </a:r>
            <a:r>
              <a:rPr lang="uk-UA" sz="3600" dirty="0" smtClean="0">
                <a:solidFill>
                  <a:schemeClr val="bg1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819" y="853690"/>
            <a:ext cx="432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Нервова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87387" y="4423652"/>
            <a:ext cx="432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Видільна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717964" y="941389"/>
            <a:ext cx="432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Травна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7864697" y="4629329"/>
            <a:ext cx="432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Статева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422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49" y="0"/>
            <a:ext cx="5752251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82" r="-495" b="36958"/>
          <a:stretch/>
        </p:blipFill>
        <p:spPr>
          <a:xfrm>
            <a:off x="-425004" y="0"/>
            <a:ext cx="3783453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6" t="63886" r="-3499" b="10113"/>
          <a:stretch/>
        </p:blipFill>
        <p:spPr>
          <a:xfrm>
            <a:off x="2568546" y="77583"/>
            <a:ext cx="3871203" cy="21250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309094" y="309093"/>
            <a:ext cx="1635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Травна система</a:t>
            </a:r>
            <a:endParaRPr lang="ru-RU" sz="2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55" y="2002910"/>
            <a:ext cx="3112288" cy="49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" t="2066" r="355" b="-2066"/>
          <a:stretch/>
        </p:blipFill>
        <p:spPr>
          <a:xfrm>
            <a:off x="785611" y="0"/>
            <a:ext cx="3696235" cy="698469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01" y="0"/>
            <a:ext cx="4653643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535251" y="1509003"/>
            <a:ext cx="4061061" cy="2511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Видільна система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613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7803" y="338147"/>
            <a:ext cx="4503335" cy="1036234"/>
          </a:xfrm>
        </p:spPr>
        <p:txBody>
          <a:bodyPr/>
          <a:lstStyle/>
          <a:p>
            <a:r>
              <a:rPr lang="uk-UA" dirty="0" smtClean="0"/>
              <a:t>Нервова система</a:t>
            </a:r>
            <a:endParaRPr lang="ru-RU" dirty="0"/>
          </a:p>
        </p:txBody>
      </p:sp>
      <p:pic>
        <p:nvPicPr>
          <p:cNvPr id="4" name="Shape 1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>
            <a:stCxn id="5" idx="2"/>
            <a:endCxn id="5" idx="0"/>
          </p:cNvCxnSpPr>
          <p:nvPr/>
        </p:nvCxnSpPr>
        <p:spPr>
          <a:xfrm flipV="1">
            <a:off x="6096000" y="0"/>
            <a:ext cx="0" cy="68580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96000" y="1522927"/>
            <a:ext cx="6096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336406" y="1671474"/>
            <a:ext cx="5112913" cy="461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У </a:t>
            </a:r>
            <a:r>
              <a:rPr lang="ru-RU" sz="2400" dirty="0" err="1"/>
              <a:t>передній</a:t>
            </a:r>
            <a:r>
              <a:rPr lang="ru-RU" sz="2400" dirty="0"/>
              <a:t> </a:t>
            </a:r>
            <a:r>
              <a:rPr lang="ru-RU" sz="2400" dirty="0" err="1"/>
              <a:t>частині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 </a:t>
            </a:r>
            <a:r>
              <a:rPr lang="ru-RU" sz="2400" dirty="0" err="1"/>
              <a:t>нервові</a:t>
            </a:r>
            <a:r>
              <a:rPr lang="ru-RU" sz="2400" dirty="0"/>
              <a:t> </a:t>
            </a:r>
            <a:r>
              <a:rPr lang="ru-RU" sz="2400" dirty="0" err="1"/>
              <a:t>стовбури</a:t>
            </a:r>
            <a:r>
              <a:rPr lang="ru-RU" sz="2400" dirty="0"/>
              <a:t> </a:t>
            </a:r>
            <a:r>
              <a:rPr lang="ru-RU" sz="2400" dirty="0" err="1"/>
              <a:t>з’єднуються</a:t>
            </a:r>
            <a:r>
              <a:rPr lang="ru-RU" sz="2400" dirty="0"/>
              <a:t>,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чого</a:t>
            </a:r>
            <a:r>
              <a:rPr lang="ru-RU" sz="2400" dirty="0"/>
              <a:t> </a:t>
            </a:r>
            <a:r>
              <a:rPr lang="ru-RU" sz="2400" dirty="0" err="1"/>
              <a:t>утворюється</a:t>
            </a:r>
            <a:r>
              <a:rPr lang="ru-RU" sz="2400" dirty="0"/>
              <a:t> </a:t>
            </a:r>
            <a:r>
              <a:rPr lang="ru-RU" sz="2400" dirty="0" err="1"/>
              <a:t>потовщення</a:t>
            </a:r>
            <a:r>
              <a:rPr lang="ru-RU" sz="2400" dirty="0"/>
              <a:t> — </a:t>
            </a:r>
            <a:r>
              <a:rPr lang="ru-RU" sz="2400" b="1" i="1" dirty="0" err="1" smtClean="0"/>
              <a:t>нервовий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вузол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21584" y="730245"/>
            <a:ext cx="1848906" cy="523220"/>
          </a:xfrm>
          <a:prstGeom prst="rect">
            <a:avLst/>
          </a:prstGeo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1400" dirty="0">
                <a:solidFill>
                  <a:srgbClr val="1E464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головний нервовий вузол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10122" y="2690336"/>
            <a:ext cx="1577117" cy="738664"/>
          </a:xfrm>
          <a:prstGeom prst="rect">
            <a:avLst/>
          </a:prstGeo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1400" dirty="0">
                <a:solidFill>
                  <a:srgbClr val="1E464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поздовжні нервові стовбури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10122" y="4489193"/>
            <a:ext cx="1579017" cy="753355"/>
          </a:xfrm>
          <a:prstGeom prst="rect">
            <a:avLst/>
          </a:prstGeo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1400" dirty="0">
                <a:solidFill>
                  <a:srgbClr val="1E464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поперечні нервові стовбури</a:t>
            </a:r>
            <a:endParaRPr lang="ru-RU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646" y="552679"/>
            <a:ext cx="8911687" cy="1280890"/>
          </a:xfrm>
        </p:spPr>
        <p:txBody>
          <a:bodyPr/>
          <a:lstStyle/>
          <a:p>
            <a:r>
              <a:rPr lang="uk-UA" dirty="0" smtClean="0"/>
              <a:t>Регенерація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30" y="1193124"/>
            <a:ext cx="8061554" cy="5664876"/>
          </a:xfrm>
        </p:spPr>
      </p:pic>
    </p:spTree>
    <p:extLst>
      <p:ext uri="{BB962C8B-B14F-4D97-AF65-F5344CB8AC3E}">
        <p14:creationId xmlns:p14="http://schemas.microsoft.com/office/powerpoint/2010/main" val="21551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2885" y="58564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Тип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Пласкі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черви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налічує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9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класів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, з них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найбільш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b="1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чисельні</a:t>
            </a:r>
            <a:r>
              <a:rPr lang="ru-RU" b="1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:</a:t>
            </a:r>
            <a:br>
              <a:rPr lang="ru-RU" b="1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</a:b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1040" y="2880360"/>
            <a:ext cx="4023360" cy="1722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Війчасті черви 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66114" y="4173862"/>
            <a:ext cx="4023360" cy="1722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Сисуни</a:t>
            </a:r>
            <a:endParaRPr lang="ru-RU" sz="4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01000" y="2880360"/>
            <a:ext cx="4023360" cy="1722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Стьожкові черви</a:t>
            </a:r>
            <a:endParaRPr lang="ru-RU" sz="32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545080" y="1539240"/>
            <a:ext cx="960120" cy="13411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84520" y="1586858"/>
            <a:ext cx="624840" cy="2573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001000" y="1586858"/>
            <a:ext cx="1828800" cy="12868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4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37" y="437330"/>
            <a:ext cx="3457355" cy="1158970"/>
          </a:xfrm>
        </p:spPr>
        <p:txBody>
          <a:bodyPr>
            <a:noAutofit/>
          </a:bodyPr>
          <a:lstStyle/>
          <a:p>
            <a:r>
              <a:rPr lang="uk-UA" sz="6000" dirty="0" smtClean="0"/>
              <a:t>Війчасті</a:t>
            </a:r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45818" y="762000"/>
            <a:ext cx="357187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Turbellaria</a:t>
            </a:r>
            <a:endParaRPr lang="ru-RU" b="1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pPr algn="r">
              <a:defRPr/>
            </a:pP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–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найбільш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примітивна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група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пласких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червів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;</a:t>
            </a:r>
          </a:p>
          <a:p>
            <a:pPr algn="r">
              <a:defRPr/>
            </a:pPr>
            <a:endParaRPr lang="ru-RU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pPr algn="r">
              <a:defRPr/>
            </a:pP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представлені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переважно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вільноживучими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формами;</a:t>
            </a:r>
          </a:p>
          <a:p>
            <a:pPr algn="r">
              <a:defRPr/>
            </a:pPr>
            <a:endParaRPr lang="ru-RU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pPr algn="r">
              <a:defRPr/>
            </a:pP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довжина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тіла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в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діапазоні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від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 5 мм до 50 см;</a:t>
            </a:r>
          </a:p>
          <a:p>
            <a:pPr algn="r">
              <a:defRPr/>
            </a:pPr>
            <a:endParaRPr lang="ru-RU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pPr algn="r">
              <a:defRPr/>
            </a:pP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турбелярії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мають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форму веретена,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стрічки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</a:p>
          <a:p>
            <a:pPr algn="r">
              <a:defRPr/>
            </a:pP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або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краплі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</a:p>
          <a:p>
            <a:pPr algn="r">
              <a:defRPr/>
            </a:pP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і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вкриті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війчастим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епітелієм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;</a:t>
            </a:r>
          </a:p>
          <a:p>
            <a:pPr algn="r">
              <a:defRPr/>
            </a:pPr>
            <a:endParaRPr lang="ru-RU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pPr algn="r">
              <a:defRPr/>
            </a:pP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залозисті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клітини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на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поверхні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тіла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секретують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слиз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pPr algn="r">
              <a:defRPr/>
            </a:pPr>
            <a:endParaRPr lang="ru-RU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074" y="168419"/>
            <a:ext cx="4283645" cy="2855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884" y="2143198"/>
            <a:ext cx="4321727" cy="288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1747" y="3987950"/>
            <a:ext cx="4516767" cy="301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01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31" y="241098"/>
            <a:ext cx="10542169" cy="6479742"/>
          </a:xfrm>
        </p:spPr>
      </p:pic>
    </p:spTree>
    <p:extLst>
      <p:ext uri="{BB962C8B-B14F-4D97-AF65-F5344CB8AC3E}">
        <p14:creationId xmlns:p14="http://schemas.microsoft.com/office/powerpoint/2010/main" val="15004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Різноманітні види </a:t>
            </a:r>
            <a:r>
              <a:rPr lang="uk-UA" dirty="0" err="1" smtClean="0"/>
              <a:t>планарії</a:t>
            </a:r>
            <a:endParaRPr lang="ru-RU" dirty="0"/>
          </a:p>
        </p:txBody>
      </p:sp>
      <p:pic>
        <p:nvPicPr>
          <p:cNvPr id="4" name="Shape 26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42" y="1571224"/>
            <a:ext cx="9980570" cy="4572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9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313180"/>
            <a:ext cx="10591800" cy="6544820"/>
          </a:xfrm>
        </p:spPr>
      </p:pic>
    </p:spTree>
    <p:extLst>
      <p:ext uri="{BB962C8B-B14F-4D97-AF65-F5344CB8AC3E}">
        <p14:creationId xmlns:p14="http://schemas.microsoft.com/office/powerpoint/2010/main" val="16606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285" y="80153"/>
            <a:ext cx="3655475" cy="1249680"/>
          </a:xfrm>
        </p:spPr>
        <p:txBody>
          <a:bodyPr/>
          <a:lstStyle/>
          <a:p>
            <a:r>
              <a:rPr lang="uk-UA" dirty="0" smtClean="0"/>
              <a:t>Сисуни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5742" y="459001"/>
            <a:ext cx="6281005" cy="6548792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b="1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Trematoda</a:t>
            </a:r>
            <a:endParaRPr lang="ru-RU" b="1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pPr algn="r">
              <a:defRPr/>
            </a:pP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–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клас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широко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поширених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паразитичних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пласких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червів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;</a:t>
            </a:r>
          </a:p>
          <a:p>
            <a:pPr algn="r">
              <a:defRPr/>
            </a:pPr>
            <a:endParaRPr lang="ru-RU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pPr algn="r">
              <a:defRPr/>
            </a:pP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тіло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видовжене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,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листкоподібне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,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від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десятих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часто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міліметра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до 1,3 метра;</a:t>
            </a:r>
          </a:p>
          <a:p>
            <a:pPr algn="r">
              <a:defRPr/>
            </a:pPr>
            <a:endParaRPr lang="ru-RU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pPr algn="r">
              <a:defRPr/>
            </a:pP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на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епітелії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немає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війок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, але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можуть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бути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луски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і горбки, а у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деяких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форм –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хітинові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шипи для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прикріплення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до тканин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хазяїна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; </a:t>
            </a:r>
          </a:p>
          <a:p>
            <a:pPr algn="r">
              <a:defRPr/>
            </a:pPr>
            <a:endParaRPr lang="ru-RU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pPr algn="r">
              <a:defRPr/>
            </a:pP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дві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присоски –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біля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ротового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отвору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 і у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черевній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частині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тіла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; </a:t>
            </a:r>
          </a:p>
          <a:p>
            <a:pPr algn="r">
              <a:defRPr/>
            </a:pPr>
            <a:endParaRPr lang="ru-RU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pPr algn="r">
              <a:defRPr/>
            </a:pP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в'язка їжа поглинається шляхом смоктальних рухів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46" y="3969318"/>
            <a:ext cx="4524375" cy="3038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6" y="1094530"/>
            <a:ext cx="4538133" cy="32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3" y="420277"/>
            <a:ext cx="9082216" cy="64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92" y="783203"/>
            <a:ext cx="9015541" cy="5783556"/>
          </a:xfrm>
        </p:spPr>
      </p:pic>
    </p:spTree>
    <p:extLst>
      <p:ext uri="{BB962C8B-B14F-4D97-AF65-F5344CB8AC3E}">
        <p14:creationId xmlns:p14="http://schemas.microsoft.com/office/powerpoint/2010/main" val="34860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7342" y="419454"/>
            <a:ext cx="3861892" cy="1188984"/>
          </a:xfrm>
        </p:spPr>
        <p:txBody>
          <a:bodyPr/>
          <a:lstStyle/>
          <a:p>
            <a:r>
              <a:rPr lang="uk-UA" dirty="0" smtClean="0"/>
              <a:t>Стьожкові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26563" y="1348946"/>
            <a:ext cx="4359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Cestoda</a:t>
            </a:r>
            <a:endParaRPr lang="ru-RU" b="1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pPr algn="r">
              <a:defRPr/>
            </a:pP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–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клас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паразитичних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пласких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червів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;</a:t>
            </a:r>
          </a:p>
          <a:p>
            <a:pPr algn="r">
              <a:defRPr/>
            </a:pPr>
            <a:endParaRPr lang="ru-RU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pPr algn="r">
              <a:defRPr/>
            </a:pP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на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передньому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кінці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–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голівка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з присосками і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гачками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;</a:t>
            </a:r>
          </a:p>
          <a:p>
            <a:pPr algn="r">
              <a:defRPr/>
            </a:pPr>
            <a:endParaRPr lang="ru-RU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pPr algn="r">
              <a:defRPr/>
            </a:pP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тіло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стрічкоподібне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,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довжиною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від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кількох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міліметрів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</a:p>
          <a:p>
            <a:pPr algn="r">
              <a:defRPr/>
            </a:pP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до 40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метрів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,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поділене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на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сотні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і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тисячі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члеників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,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що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утворюються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в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процесі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росту;</a:t>
            </a:r>
          </a:p>
          <a:p>
            <a:pPr algn="r">
              <a:defRPr/>
            </a:pPr>
            <a:endParaRPr lang="ru-RU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pPr algn="r">
              <a:defRPr/>
            </a:pP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травна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система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відсутня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,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всмоктування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їжі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відбувається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поверхнею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тіла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378"/>
            <a:ext cx="6462584" cy="646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11" y="0"/>
            <a:ext cx="8155172" cy="6858000"/>
          </a:xfrm>
        </p:spPr>
      </p:pic>
    </p:spTree>
    <p:extLst>
      <p:ext uri="{BB962C8B-B14F-4D97-AF65-F5344CB8AC3E}">
        <p14:creationId xmlns:p14="http://schemas.microsoft.com/office/powerpoint/2010/main" val="25007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86" y="0"/>
            <a:ext cx="8147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0"/>
            <a:ext cx="8063345" cy="6858000"/>
          </a:xfrm>
        </p:spPr>
      </p:pic>
    </p:spTree>
    <p:extLst>
      <p:ext uri="{BB962C8B-B14F-4D97-AF65-F5344CB8AC3E}">
        <p14:creationId xmlns:p14="http://schemas.microsoft.com/office/powerpoint/2010/main" val="42574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13430"/>
            <a:ext cx="8105308" cy="6871430"/>
          </a:xfrm>
        </p:spPr>
      </p:pic>
    </p:spTree>
    <p:extLst>
      <p:ext uri="{BB962C8B-B14F-4D97-AF65-F5344CB8AC3E}">
        <p14:creationId xmlns:p14="http://schemas.microsoft.com/office/powerpoint/2010/main" val="20884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70" y="5935"/>
            <a:ext cx="8058193" cy="6852064"/>
          </a:xfrm>
        </p:spPr>
      </p:pic>
    </p:spTree>
    <p:extLst>
      <p:ext uri="{BB962C8B-B14F-4D97-AF65-F5344CB8AC3E}">
        <p14:creationId xmlns:p14="http://schemas.microsoft.com/office/powerpoint/2010/main" val="9271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88" y="0"/>
            <a:ext cx="8217037" cy="6699168"/>
          </a:xfrm>
        </p:spPr>
      </p:pic>
    </p:spTree>
    <p:extLst>
      <p:ext uri="{BB962C8B-B14F-4D97-AF65-F5344CB8AC3E}">
        <p14:creationId xmlns:p14="http://schemas.microsoft.com/office/powerpoint/2010/main" val="6082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57" y="-15080"/>
            <a:ext cx="8082907" cy="6873080"/>
          </a:xfrm>
        </p:spPr>
      </p:pic>
    </p:spTree>
    <p:extLst>
      <p:ext uri="{BB962C8B-B14F-4D97-AF65-F5344CB8AC3E}">
        <p14:creationId xmlns:p14="http://schemas.microsoft.com/office/powerpoint/2010/main" val="38876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50" y="0"/>
            <a:ext cx="8002734" cy="6858000"/>
          </a:xfrm>
        </p:spPr>
      </p:pic>
    </p:spTree>
    <p:extLst>
      <p:ext uri="{BB962C8B-B14F-4D97-AF65-F5344CB8AC3E}">
        <p14:creationId xmlns:p14="http://schemas.microsoft.com/office/powerpoint/2010/main" val="31153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96" y="-15980"/>
            <a:ext cx="7979656" cy="6873980"/>
          </a:xfrm>
        </p:spPr>
      </p:pic>
    </p:spTree>
    <p:extLst>
      <p:ext uri="{BB962C8B-B14F-4D97-AF65-F5344CB8AC3E}">
        <p14:creationId xmlns:p14="http://schemas.microsoft.com/office/powerpoint/2010/main" val="37355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85" y="7199"/>
            <a:ext cx="8164653" cy="6850801"/>
          </a:xfrm>
        </p:spPr>
      </p:pic>
    </p:spTree>
    <p:extLst>
      <p:ext uri="{BB962C8B-B14F-4D97-AF65-F5344CB8AC3E}">
        <p14:creationId xmlns:p14="http://schemas.microsoft.com/office/powerpoint/2010/main" val="14967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5" y="-26133"/>
            <a:ext cx="7989765" cy="6884133"/>
          </a:xfrm>
        </p:spPr>
      </p:pic>
    </p:spTree>
    <p:extLst>
      <p:ext uri="{BB962C8B-B14F-4D97-AF65-F5344CB8AC3E}">
        <p14:creationId xmlns:p14="http://schemas.microsoft.com/office/powerpoint/2010/main" val="31233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84" y="-40713"/>
            <a:ext cx="7977958" cy="6898713"/>
          </a:xfrm>
        </p:spPr>
      </p:pic>
    </p:spTree>
    <p:extLst>
      <p:ext uri="{BB962C8B-B14F-4D97-AF65-F5344CB8AC3E}">
        <p14:creationId xmlns:p14="http://schemas.microsoft.com/office/powerpoint/2010/main" val="31125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211" y="-12750"/>
            <a:ext cx="7916526" cy="6870750"/>
          </a:xfrm>
        </p:spPr>
      </p:pic>
    </p:spTree>
    <p:extLst>
      <p:ext uri="{BB962C8B-B14F-4D97-AF65-F5344CB8AC3E}">
        <p14:creationId xmlns:p14="http://schemas.microsoft.com/office/powerpoint/2010/main" val="33789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67" y="0"/>
            <a:ext cx="8072546" cy="6858000"/>
          </a:xfrm>
        </p:spPr>
      </p:pic>
    </p:spTree>
    <p:extLst>
      <p:ext uri="{BB962C8B-B14F-4D97-AF65-F5344CB8AC3E}">
        <p14:creationId xmlns:p14="http://schemas.microsoft.com/office/powerpoint/2010/main" val="54044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1641" y="494270"/>
            <a:ext cx="2942902" cy="1237735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48" y="1397894"/>
            <a:ext cx="8911687" cy="52871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пласкі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черви -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тришарові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багатоклітинні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тварини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з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білатеральною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симетрією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тіла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;</a:t>
            </a:r>
          </a:p>
          <a:p>
            <a:pPr algn="ctr">
              <a:defRPr/>
            </a:pP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сплощені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;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є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шкірно-мязовий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мішок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;</a:t>
            </a:r>
            <a:endParaRPr lang="uk-UA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pPr algn="ctr">
              <a:defRPr/>
            </a:pPr>
            <a:r>
              <a:rPr lang="uk-UA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травна система має передній і середній відділи, </a:t>
            </a:r>
          </a:p>
          <a:p>
            <a:pPr algn="ctr">
              <a:defRPr/>
            </a:pPr>
            <a:r>
              <a:rPr lang="uk-UA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кишечник замкнений, анального отвору немає</a:t>
            </a:r>
            <a:r>
              <a:rPr lang="uk-UA" dirty="0" smtClean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;</a:t>
            </a:r>
            <a:endParaRPr lang="uk-UA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pPr algn="ctr">
              <a:defRPr/>
            </a:pPr>
            <a:r>
              <a:rPr lang="uk-UA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видільна система утворена </a:t>
            </a:r>
            <a:r>
              <a:rPr lang="uk-UA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протонефридіями</a:t>
            </a:r>
            <a:r>
              <a:rPr lang="uk-UA" dirty="0" smtClean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;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pPr algn="ctr">
              <a:defRPr/>
            </a:pP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нервова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система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гангліозного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типу;</a:t>
            </a:r>
          </a:p>
          <a:p>
            <a:pPr algn="ctr">
              <a:defRPr/>
            </a:pP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органи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чуття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: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світлочутливі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вічка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,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органи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рівноваги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,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дотику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–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розвинені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переважно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у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видів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,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що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живуть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вільно</a:t>
            </a:r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;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pPr algn="ctr">
              <a:defRPr/>
            </a:pP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гермафродити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,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статева</a:t>
            </a:r>
            <a:r>
              <a:rPr lang="ru-RU" dirty="0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 система добре </a:t>
            </a:r>
            <a:r>
              <a:rPr lang="ru-RU" dirty="0" err="1">
                <a:solidFill>
                  <a:schemeClr val="accent5">
                    <a:lumMod val="25000"/>
                  </a:schemeClr>
                </a:solidFill>
                <a:latin typeface="Verdana" pitchFamily="34" charset="0"/>
                <a:cs typeface="Arial" charset="0"/>
              </a:rPr>
              <a:t>розвинена</a:t>
            </a:r>
            <a:endParaRPr lang="ru-RU" dirty="0">
              <a:solidFill>
                <a:schemeClr val="accent5">
                  <a:lumMod val="25000"/>
                </a:schemeClr>
              </a:solidFill>
              <a:latin typeface="Verdana" pitchFamily="34" charset="0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545" y="624110"/>
            <a:ext cx="9848067" cy="1280890"/>
          </a:xfrm>
        </p:spPr>
        <p:txBody>
          <a:bodyPr/>
          <a:lstStyle/>
          <a:p>
            <a:r>
              <a:rPr lang="ru-RU" dirty="0" err="1"/>
              <a:t>Планарія</a:t>
            </a:r>
            <a:r>
              <a:rPr lang="ru-RU" dirty="0"/>
              <a:t> - </a:t>
            </a:r>
            <a:r>
              <a:rPr lang="ru-RU" dirty="0" err="1" smtClean="0"/>
              <a:t>вільноживучий</a:t>
            </a:r>
            <a:r>
              <a:rPr lang="ru-RU" dirty="0" smtClean="0"/>
              <a:t> </a:t>
            </a:r>
            <a:r>
              <a:rPr lang="ru-RU" dirty="0"/>
              <a:t>плоский </a:t>
            </a:r>
            <a:r>
              <a:rPr lang="ru-RU" dirty="0" err="1"/>
              <a:t>черв'як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1265580"/>
            <a:ext cx="12037454" cy="559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313" y="624110"/>
            <a:ext cx="8911687" cy="1280890"/>
          </a:xfrm>
        </p:spPr>
        <p:txBody>
          <a:bodyPr/>
          <a:lstStyle/>
          <a:p>
            <a:r>
              <a:rPr lang="uk-UA" dirty="0" smtClean="0"/>
              <a:t>Будова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9" y="1789090"/>
            <a:ext cx="12070152" cy="3838978"/>
          </a:xfrm>
        </p:spPr>
      </p:pic>
    </p:spTree>
    <p:extLst>
      <p:ext uri="{BB962C8B-B14F-4D97-AF65-F5344CB8AC3E}">
        <p14:creationId xmlns:p14="http://schemas.microsoft.com/office/powerpoint/2010/main" val="21004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010" y="521079"/>
            <a:ext cx="8911687" cy="1280890"/>
          </a:xfrm>
        </p:spPr>
        <p:txBody>
          <a:bodyPr/>
          <a:lstStyle/>
          <a:p>
            <a:r>
              <a:rPr lang="uk-UA" dirty="0" smtClean="0"/>
              <a:t>Будова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39" y="1416021"/>
            <a:ext cx="10758761" cy="4959022"/>
          </a:xfrm>
        </p:spPr>
      </p:pic>
    </p:spTree>
    <p:extLst>
      <p:ext uri="{BB962C8B-B14F-4D97-AF65-F5344CB8AC3E}">
        <p14:creationId xmlns:p14="http://schemas.microsoft.com/office/powerpoint/2010/main" val="22480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8" idx="0"/>
            <a:endCxn id="8" idx="2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8" idx="1"/>
          </p:cNvCxnSpPr>
          <p:nvPr/>
        </p:nvCxnSpPr>
        <p:spPr>
          <a:xfrm>
            <a:off x="0" y="3429000"/>
            <a:ext cx="12192000" cy="9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803560" y="2016617"/>
            <a:ext cx="4584879" cy="2824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121239" y="2665926"/>
            <a:ext cx="3850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Тканини 				                      			</a:t>
            </a:r>
            <a:r>
              <a:rPr lang="uk-UA" sz="3600" dirty="0" err="1" smtClean="0">
                <a:solidFill>
                  <a:schemeClr val="bg1"/>
                </a:solidFill>
              </a:rPr>
              <a:t>планарії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1527" y="945661"/>
            <a:ext cx="378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/>
              <a:t>Нервна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518075" y="4374661"/>
            <a:ext cx="292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М’язові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950558" y="1158472"/>
            <a:ext cx="3683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Сполучна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8397025" y="4213539"/>
            <a:ext cx="24555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П</a:t>
            </a:r>
            <a:r>
              <a:rPr lang="ru-RU" sz="3200" dirty="0" err="1" smtClean="0"/>
              <a:t>окривна</a:t>
            </a:r>
            <a:r>
              <a:rPr lang="ru-RU" sz="3200" dirty="0" smtClean="0"/>
              <a:t> </a:t>
            </a:r>
            <a:r>
              <a:rPr lang="ru-RU" sz="3200" dirty="0"/>
              <a:t>тканина</a:t>
            </a:r>
          </a:p>
        </p:txBody>
      </p:sp>
    </p:spTree>
    <p:extLst>
      <p:ext uri="{BB962C8B-B14F-4D97-AF65-F5344CB8AC3E}">
        <p14:creationId xmlns:p14="http://schemas.microsoft.com/office/powerpoint/2010/main" val="4743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03" y="1395392"/>
            <a:ext cx="8911687" cy="1280890"/>
          </a:xfrm>
        </p:spPr>
        <p:txBody>
          <a:bodyPr/>
          <a:lstStyle/>
          <a:p>
            <a:r>
              <a:rPr lang="uk-UA" dirty="0" smtClean="0"/>
              <a:t>Покривна тканина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t="13137" r="38550" b="11887"/>
          <a:stretch/>
        </p:blipFill>
        <p:spPr>
          <a:xfrm>
            <a:off x="4772357" y="41856"/>
            <a:ext cx="7419643" cy="3361386"/>
          </a:xfrm>
        </p:spPr>
      </p:pic>
      <p:sp>
        <p:nvSpPr>
          <p:cNvPr id="7" name="Стрелка влево 6"/>
          <p:cNvSpPr/>
          <p:nvPr/>
        </p:nvSpPr>
        <p:spPr>
          <a:xfrm rot="4655525">
            <a:off x="7740480" y="2905704"/>
            <a:ext cx="3239237" cy="230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 rot="4353226">
            <a:off x="4998283" y="3233471"/>
            <a:ext cx="4696517" cy="1803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60654" y="5396248"/>
            <a:ext cx="3309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Шкіра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667482" y="4627422"/>
            <a:ext cx="2837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з війками</a:t>
            </a:r>
            <a:endParaRPr lang="ru-RU" sz="3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772357" y="41856"/>
            <a:ext cx="0" cy="68400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98110" y="3566497"/>
            <a:ext cx="4205687" cy="2253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Шкірно-м’язовий мішок</a:t>
            </a:r>
            <a:endParaRPr lang="ru-RU" sz="3200" dirty="0"/>
          </a:p>
        </p:txBody>
      </p:sp>
      <p:cxnSp>
        <p:nvCxnSpPr>
          <p:cNvPr id="15" name="Прямая соединительная линия 14"/>
          <p:cNvCxnSpPr>
            <a:stCxn id="6" idx="1"/>
            <a:endCxn id="6" idx="3"/>
          </p:cNvCxnSpPr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8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19" y="690114"/>
            <a:ext cx="4838185" cy="1024386"/>
          </a:xfrm>
        </p:spPr>
        <p:txBody>
          <a:bodyPr/>
          <a:lstStyle/>
          <a:p>
            <a:r>
              <a:rPr lang="uk-UA" dirty="0" smtClean="0"/>
              <a:t>М’язова тканина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772357" y="41856"/>
            <a:ext cx="0" cy="684000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t="13137" r="38550" b="11887"/>
          <a:stretch/>
        </p:blipFill>
        <p:spPr>
          <a:xfrm>
            <a:off x="4830011" y="30544"/>
            <a:ext cx="7419643" cy="3361386"/>
          </a:xfrm>
          <a:prstGeom prst="rect">
            <a:avLst/>
          </a:prstGeom>
        </p:spPr>
      </p:pic>
      <p:pic>
        <p:nvPicPr>
          <p:cNvPr id="9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835" y="1559953"/>
            <a:ext cx="617925" cy="43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106198">
            <a:off x="6620648" y="2928412"/>
            <a:ext cx="617925" cy="26412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370490" y="5422006"/>
            <a:ext cx="2459865" cy="837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65712" y="5749051"/>
            <a:ext cx="2640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CF9B00"/>
                </a:solidFill>
              </a:rPr>
              <a:t>Повздовжні м’язи</a:t>
            </a:r>
            <a:endParaRPr lang="ru-RU" sz="2400" dirty="0">
              <a:solidFill>
                <a:srgbClr val="CF9B00"/>
              </a:solidFill>
            </a:endParaRPr>
          </a:p>
        </p:txBody>
      </p:sp>
      <p:pic>
        <p:nvPicPr>
          <p:cNvPr id="14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67419" y="2914918"/>
            <a:ext cx="295100" cy="1873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Прямая со стрелкой 18"/>
          <p:cNvCxnSpPr/>
          <p:nvPr/>
        </p:nvCxnSpPr>
        <p:spPr>
          <a:xfrm flipH="1" flipV="1">
            <a:off x="8023538" y="2914918"/>
            <a:ext cx="3219718" cy="1873474"/>
          </a:xfrm>
          <a:prstGeom prst="straightConnector1">
            <a:avLst/>
          </a:prstGeom>
          <a:ln w="76200">
            <a:solidFill>
              <a:srgbClr val="7437A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084158" y="4788392"/>
            <a:ext cx="1893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7030A0"/>
                </a:solidFill>
              </a:rPr>
              <a:t>Кільцеві м’язи</a:t>
            </a:r>
            <a:endParaRPr lang="ru-RU" sz="2800" dirty="0">
              <a:solidFill>
                <a:srgbClr val="7030A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9152473" y="2807595"/>
            <a:ext cx="656823" cy="2792701"/>
          </a:xfrm>
          <a:prstGeom prst="straightConnector1">
            <a:avLst/>
          </a:prstGeom>
          <a:ln w="76200">
            <a:solidFill>
              <a:srgbClr val="BBCC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7330071" y="2500279"/>
            <a:ext cx="1209762" cy="3100017"/>
          </a:xfrm>
          <a:prstGeom prst="straightConnector1">
            <a:avLst/>
          </a:prstGeom>
          <a:ln w="76200">
            <a:solidFill>
              <a:srgbClr val="BBCC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15225" y="5458541"/>
            <a:ext cx="2846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BBCC40"/>
                </a:solidFill>
              </a:rPr>
              <a:t>Спинно-черевні м’язи</a:t>
            </a:r>
            <a:endParaRPr lang="ru-RU" sz="2400" dirty="0">
              <a:solidFill>
                <a:srgbClr val="BBCC4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98110" y="3566497"/>
            <a:ext cx="4205687" cy="2253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Шкірно-м’язовий мішок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007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462</TotalTime>
  <Words>330</Words>
  <Application>Microsoft Office PowerPoint</Application>
  <PresentationFormat>Широкоэкранный</PresentationFormat>
  <Paragraphs>92</Paragraphs>
  <Slides>38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Times New Roman</vt:lpstr>
      <vt:lpstr>Verdana</vt:lpstr>
      <vt:lpstr>Wingdings 3</vt:lpstr>
      <vt:lpstr>Легкий дым</vt:lpstr>
      <vt:lpstr>Презентація на тему </vt:lpstr>
      <vt:lpstr>Різноманітні види планарії</vt:lpstr>
      <vt:lpstr>Презентация PowerPoint</vt:lpstr>
      <vt:lpstr>Планарія - вільноживучий плоский черв'як</vt:lpstr>
      <vt:lpstr>Будова</vt:lpstr>
      <vt:lpstr>Будова</vt:lpstr>
      <vt:lpstr>Презентация PowerPoint</vt:lpstr>
      <vt:lpstr>Покривна тканина</vt:lpstr>
      <vt:lpstr>М’язова тканина</vt:lpstr>
      <vt:lpstr>Сполучна тканина</vt:lpstr>
      <vt:lpstr>Презентация PowerPoint</vt:lpstr>
      <vt:lpstr>Презентация PowerPoint</vt:lpstr>
      <vt:lpstr>Презентация PowerPoint</vt:lpstr>
      <vt:lpstr>Презентация PowerPoint</vt:lpstr>
      <vt:lpstr>Нервова система</vt:lpstr>
      <vt:lpstr>Регенерація</vt:lpstr>
      <vt:lpstr>Тип Пласкі черви налічує 9 класів, з них найбільш чисельні: </vt:lpstr>
      <vt:lpstr>Війчасті</vt:lpstr>
      <vt:lpstr>Презентация PowerPoint</vt:lpstr>
      <vt:lpstr>Презентация PowerPoint</vt:lpstr>
      <vt:lpstr>Сисуни</vt:lpstr>
      <vt:lpstr>Презентация PowerPoint</vt:lpstr>
      <vt:lpstr>Презентация PowerPoint</vt:lpstr>
      <vt:lpstr>Стьожкові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Еникеева</dc:creator>
  <cp:lastModifiedBy>Маргарита Еникеева</cp:lastModifiedBy>
  <cp:revision>27</cp:revision>
  <dcterms:created xsi:type="dcterms:W3CDTF">2014-10-26T06:49:57Z</dcterms:created>
  <dcterms:modified xsi:type="dcterms:W3CDTF">2015-02-01T13:41:00Z</dcterms:modified>
</cp:coreProperties>
</file>