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7" r:id="rId4"/>
    <p:sldId id="268" r:id="rId5"/>
    <p:sldId id="269" r:id="rId6"/>
    <p:sldId id="270" r:id="rId7"/>
    <p:sldId id="271" r:id="rId8"/>
    <p:sldId id="272" r:id="rId9"/>
    <p:sldId id="273" r:id="rId10"/>
    <p:sldId id="275" r:id="rId11"/>
    <p:sldId id="274" r:id="rId12"/>
    <p:sldId id="276" r:id="rId13"/>
    <p:sldId id="277" r:id="rId14"/>
    <p:sldId id="278" r:id="rId15"/>
    <p:sldId id="258" r:id="rId16"/>
    <p:sldId id="259" r:id="rId17"/>
    <p:sldId id="261" r:id="rId18"/>
    <p:sldId id="262" r:id="rId19"/>
    <p:sldId id="260" r:id="rId20"/>
    <p:sldId id="263" r:id="rId21"/>
    <p:sldId id="264" r:id="rId22"/>
    <p:sldId id="265" r:id="rId23"/>
    <p:sldId id="266" r:id="rId24"/>
    <p:sldId id="267" r:id="rId25"/>
    <p:sldId id="280" r:id="rId26"/>
    <p:sldId id="281" r:id="rId27"/>
    <p:sldId id="282" r:id="rId28"/>
    <p:sldId id="279" r:id="rId29"/>
    <p:sldId id="283" r:id="rId30"/>
    <p:sldId id="284" r:id="rId31"/>
    <p:sldId id="286" r:id="rId32"/>
    <p:sldId id="285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0D96B13-679A-40A9-ABE5-D9B4950373FF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87558A-9993-4002-AE64-DD99581E7E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852936"/>
            <a:ext cx="8295456" cy="2176264"/>
          </a:xfrm>
        </p:spPr>
        <p:txBody>
          <a:bodyPr>
            <a:noAutofit/>
          </a:bodyPr>
          <a:lstStyle/>
          <a:p>
            <a:r>
              <a:rPr lang="ru-RU" sz="6000" dirty="0" smtClean="0"/>
              <a:t>Железы внутренней секреции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08920"/>
            <a:ext cx="9144000" cy="4149080"/>
          </a:xfrm>
        </p:spPr>
        <p:txBody>
          <a:bodyPr>
            <a:noAutofit/>
          </a:bodyPr>
          <a:lstStyle/>
          <a:p>
            <a:r>
              <a:rPr lang="ru-RU" sz="3600" dirty="0" smtClean="0"/>
              <a:t>Врожденное отсутствие или недоразвитие паращитовидных желез, </a:t>
            </a:r>
            <a:r>
              <a:rPr lang="ru-RU" sz="3600" dirty="0" smtClean="0"/>
              <a:t>приводят </a:t>
            </a:r>
            <a:r>
              <a:rPr lang="ru-RU" sz="3600" dirty="0" smtClean="0"/>
              <a:t>к патологиям фосфорно-кальциевого обмена в организме и развитию эндокринных заболеваний (</a:t>
            </a:r>
            <a:r>
              <a:rPr lang="ru-RU" sz="3600" dirty="0" err="1" smtClean="0"/>
              <a:t>гиперпаратиреозу</a:t>
            </a:r>
            <a:r>
              <a:rPr lang="ru-RU" sz="3600" dirty="0" smtClean="0"/>
              <a:t>, </a:t>
            </a:r>
            <a:r>
              <a:rPr lang="ru-RU" sz="3600" dirty="0" err="1" smtClean="0"/>
              <a:t>гипопаратиреозу</a:t>
            </a:r>
            <a:r>
              <a:rPr lang="ru-RU" sz="3600" dirty="0" smtClean="0"/>
              <a:t>), </a:t>
            </a:r>
            <a:r>
              <a:rPr lang="ru-RU" sz="3600" dirty="0" err="1" smtClean="0"/>
              <a:t>заболеваний</a:t>
            </a:r>
            <a:r>
              <a:rPr lang="ru-RU" sz="3600" dirty="0" smtClean="0"/>
              <a:t> глаза (катаракты). </a:t>
            </a:r>
            <a:endParaRPr lang="ru-RU" sz="36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4" name="Picture 2" descr="http://hnotes.ru/sites/default/files/katarakta.jpg?1284298309"/>
          <p:cNvPicPr>
            <a:picLocks noChangeAspect="1" noChangeArrowheads="1"/>
          </p:cNvPicPr>
          <p:nvPr/>
        </p:nvPicPr>
        <p:blipFill>
          <a:blip r:embed="rId2" cstate="print"/>
          <a:srcRect t="1047" b="23555"/>
          <a:stretch>
            <a:fillRect/>
          </a:stretch>
        </p:blipFill>
        <p:spPr bwMode="auto">
          <a:xfrm>
            <a:off x="1115616" y="1484784"/>
            <a:ext cx="6876256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16832"/>
            <a:ext cx="9144000" cy="494116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Поджелудочная железа </a:t>
            </a:r>
            <a:r>
              <a:rPr lang="ru-RU" sz="3600" dirty="0" smtClean="0"/>
              <a:t>имеет особые </a:t>
            </a:r>
            <a:r>
              <a:rPr lang="ru-RU" sz="3600" dirty="0" err="1" smtClean="0"/>
              <a:t>островковые</a:t>
            </a:r>
            <a:r>
              <a:rPr lang="ru-RU" sz="3600" dirty="0" smtClean="0"/>
              <a:t> клетки, которые вырабатывают гормоны инсулин и глюкагон, регулирующие углеводный обмен в организме. Так, инсулин увеличивает потребление глюкозы клетками, способствует превращению глюкозы в гликоген, уменьшая, таким образом, количество сахара в крови. Благодаря действию инсулина содержание глюкозы в крови поддерживается на постоянном уровне, благоприятном для протекания процессов жизнедеятельности.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32856"/>
            <a:ext cx="9144000" cy="472514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При недостаточном образовании инсулина уровень глюкозы в крови повышается, что приводит к развитию болезни сахарный диабет. Не использованный организмом сахар выводится с мочой. Больные пьют много воды, худеют. Для лечения этого заболевания необходимо вводить инсулин.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Другой гормон поджелудочной железы - глюкагон -является антагонистом инсулина и оказывает противоположное действие, т. е. усиливает расщепление гликогена до глюкозы, повышая ее содержание в крови.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r>
              <a:rPr lang="ru-RU" sz="2700" dirty="0" smtClean="0"/>
              <a:t>Важнейшей железой эндокринной системы организма человека является </a:t>
            </a:r>
            <a:r>
              <a:rPr lang="ru-RU" sz="2700" b="1" dirty="0" smtClean="0">
                <a:solidFill>
                  <a:srgbClr val="FF0000"/>
                </a:solidFill>
              </a:rPr>
              <a:t>гипофиз</a:t>
            </a:r>
            <a:r>
              <a:rPr lang="ru-RU" sz="2700" dirty="0" smtClean="0"/>
              <a:t>, или нижний придаток мозга (масса 0,5 г). В нем образуются гормоны, стимулирующие функции других эндокринных желез. В гипофизе выделяют три доли: переднюю, среднюю и заднюю, - и каждая из них вырабатывает разные гормоны. Так, в передней доле гипофиза вырабатываются гормоны, стимулирующие синтез и секрецию гормонов щитовидной железы (</a:t>
            </a:r>
            <a:r>
              <a:rPr lang="ru-RU" sz="2700" dirty="0" err="1" smtClean="0"/>
              <a:t>тиреотропин</a:t>
            </a:r>
            <a:r>
              <a:rPr lang="ru-RU" sz="2700" dirty="0" smtClean="0"/>
              <a:t>), надпочечников (кортикотропин), половых желез (гонадотропин), а также гормон роста (</a:t>
            </a:r>
            <a:r>
              <a:rPr lang="ru-RU" sz="2700" dirty="0" err="1" smtClean="0"/>
              <a:t>соматотропин</a:t>
            </a:r>
            <a:r>
              <a:rPr lang="ru-RU" sz="2700" dirty="0" smtClean="0"/>
              <a:t>).</a:t>
            </a:r>
            <a:br>
              <a:rPr lang="ru-RU" sz="2700" dirty="0" smtClean="0"/>
            </a:b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6792"/>
            <a:ext cx="4283968" cy="530120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При недостаточной секреции </a:t>
            </a:r>
            <a:r>
              <a:rPr lang="ru-RU" sz="3600" dirty="0" err="1" smtClean="0"/>
              <a:t>соматотропина</a:t>
            </a:r>
            <a:r>
              <a:rPr lang="ru-RU" sz="3600" dirty="0" smtClean="0"/>
              <a:t> у ребенка тормозится рост и развивается заболевание гипофизарная карликовость (рост взрослого человека не превышает 130 см). </a:t>
            </a:r>
            <a:endParaRPr lang="ru-RU" dirty="0"/>
          </a:p>
        </p:txBody>
      </p:sp>
      <p:pic>
        <p:nvPicPr>
          <p:cNvPr id="26626" name="Picture 2" descr="http://www.old-picture.com/mathew-brady-studio/pictures/Japanese-Tommy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7195" y="0"/>
            <a:ext cx="4736805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3789040"/>
            <a:ext cx="4499992" cy="1251062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При избытке гормона, наоборот, развивается гигантизм.</a:t>
            </a:r>
            <a:endParaRPr lang="ru-RU" dirty="0"/>
          </a:p>
        </p:txBody>
      </p:sp>
      <p:pic>
        <p:nvPicPr>
          <p:cNvPr id="43010" name="Picture 2" descr="http://i.dailymail.co.uk/i/pix/2010/08/30/article-1307464-0AFA12FE000005DC-898_634x4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84784"/>
            <a:ext cx="4716015" cy="5373216"/>
          </a:xfrm>
          <a:prstGeom prst="rect">
            <a:avLst/>
          </a:prstGeom>
          <a:noFill/>
        </p:spPr>
      </p:pic>
      <p:pic>
        <p:nvPicPr>
          <p:cNvPr id="43012" name="Picture 4" descr="http://medkniga.ucoz.net/video1/gigantiz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412776"/>
            <a:ext cx="4427984" cy="54452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4034" name="Picture 2" descr="C:\Users\Notebook\Desktop\биология\гипофиз гигантизм и карликовост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</p:spPr>
      </p:pic>
      <p:sp>
        <p:nvSpPr>
          <p:cNvPr id="44036" name="AutoShape 4" descr="http://%D0%B2%D0%B8%D1%82%D0%BC%D0%B0%D1%81%D1%81%D0%B0%D0%B6.%D1%80%D1%84/images/gig&amp;karl.jpg"/>
          <p:cNvSpPr>
            <a:spLocks noChangeAspect="1" noChangeArrowheads="1"/>
          </p:cNvSpPr>
          <p:nvPr/>
        </p:nvSpPr>
        <p:spPr bwMode="auto">
          <a:xfrm>
            <a:off x="155575" y="-1965325"/>
            <a:ext cx="2733675" cy="4095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038" name="AutoShape 6" descr="http://%D0%B2%D0%B8%D1%82%D0%BC%D0%B0%D1%81%D1%81%D0%B0%D0%B6.%D1%80%D1%84/images/gig&amp;karl.jpg"/>
          <p:cNvSpPr>
            <a:spLocks noChangeAspect="1" noChangeArrowheads="1"/>
          </p:cNvSpPr>
          <p:nvPr/>
        </p:nvSpPr>
        <p:spPr bwMode="auto">
          <a:xfrm>
            <a:off x="155575" y="-1965325"/>
            <a:ext cx="2733675" cy="4095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040" name="AutoShape 8" descr="http://%D0%B2%D0%B8%D1%82%D0%BC%D0%B0%D1%81%D1%81%D0%B0%D0%B6.%D1%80%D1%84/images/gig&amp;karl.jpg"/>
          <p:cNvSpPr>
            <a:spLocks noChangeAspect="1" noChangeArrowheads="1"/>
          </p:cNvSpPr>
          <p:nvPr/>
        </p:nvSpPr>
        <p:spPr bwMode="auto">
          <a:xfrm>
            <a:off x="155575" y="-1965325"/>
            <a:ext cx="2733675" cy="4095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042" name="AutoShape 10" descr="http://%D0%B2%D0%B8%D1%82%D0%BC%D0%B0%D1%81%D1%81%D0%B0%D0%B6.%D1%80%D1%84/images/gig&amp;karl.jpg"/>
          <p:cNvSpPr>
            <a:spLocks noChangeAspect="1" noChangeArrowheads="1"/>
          </p:cNvSpPr>
          <p:nvPr/>
        </p:nvSpPr>
        <p:spPr bwMode="auto">
          <a:xfrm>
            <a:off x="155575" y="-1965325"/>
            <a:ext cx="2733675" cy="4095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4043" name="Picture 11" descr="C:\Users\Notebook\Desktop\биология\гигантиз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5616624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Повышенная </a:t>
            </a:r>
            <a:r>
              <a:rPr lang="ru-RU" sz="4800" dirty="0" smtClean="0"/>
              <a:t>секреция </a:t>
            </a:r>
            <a:r>
              <a:rPr lang="ru-RU" sz="4800" dirty="0" err="1" smtClean="0"/>
              <a:t>соматотропина</a:t>
            </a:r>
            <a:r>
              <a:rPr lang="ru-RU" sz="4800" dirty="0" smtClean="0"/>
              <a:t> у взрослого вызывает болезнь акромегалию, при которой разрастаются отдельные части тела - язык, нос, кисти рук.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184576"/>
          </a:xfrm>
        </p:spPr>
        <p:txBody>
          <a:bodyPr>
            <a:normAutofit/>
          </a:bodyPr>
          <a:lstStyle/>
          <a:p>
            <a:r>
              <a:rPr lang="ru-RU" b="1" dirty="0" smtClean="0"/>
              <a:t>Железами внутренней секреции</a:t>
            </a:r>
            <a:r>
              <a:rPr lang="ru-RU" dirty="0" smtClean="0"/>
              <a:t>, или эндокринными органами, называются железы, не имеющие выводных протоков. Они вырабатывают особые вещества - гормоны, поступающие непосредственно в кровь.</a:t>
            </a: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5058" name="Picture 2" descr="C:\Users\Notebook\Desktop\биология\гипофиз акромегал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79600"/>
            <a:ext cx="6350000" cy="4978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7106" name="Picture 2" descr="C:\Users\Notebook\Desktop\биология\гипофиз акромегалия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9448"/>
            <a:ext cx="8747451" cy="49685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9144000" cy="5229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Эпифиз</a:t>
            </a:r>
            <a:r>
              <a:rPr lang="ru-RU" dirty="0" smtClean="0"/>
              <a:t> (шишковидная железа) – находиться в среднем мозге. Его масса у человека - 150 мг. Железа вырабатывает гормон мелатонин, который регулирует распределение пигмента вызывая </a:t>
            </a:r>
            <a:r>
              <a:rPr lang="ru-RU" dirty="0" err="1" smtClean="0"/>
              <a:t>посветление</a:t>
            </a:r>
            <a:r>
              <a:rPr lang="ru-RU" dirty="0" smtClean="0"/>
              <a:t> кожи.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3016"/>
            <a:ext cx="9144000" cy="32849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Нарушение продуцирования этого гормона может приводить к </a:t>
            </a:r>
            <a:r>
              <a:rPr lang="ru-RU" dirty="0" err="1" smtClean="0"/>
              <a:t>выбеливанию</a:t>
            </a:r>
            <a:r>
              <a:rPr lang="ru-RU" dirty="0" smtClean="0"/>
              <a:t> участков кожи (витилиго) или к избыточной пигментации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Нарушение продуцирования этого гормона может приводить к выбеливанию участков кожи (витилиго) или к избыточной пигментации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8130" name="Picture 2" descr="C:\Users\Notebook\Desktop\биология\эпифиз витилиг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784" y="0"/>
            <a:ext cx="5256432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Надпочечники</a:t>
            </a:r>
            <a:r>
              <a:rPr lang="ru-RU" sz="4000" dirty="0" smtClean="0"/>
              <a:t> (масса 12 г) - парные железы, прилегающие к верхним полюсам почек. Как и почки, надпочечники имеют два слоя: наружный - корковый, и внутренний - мозговой, являющиеся самостоятельными секреторными органами, вырабатывающими разные гормоны с различным характером действия.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36912"/>
            <a:ext cx="9144000" cy="422108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Клетками коркового слоя синтезируются гормоны, регулирующие минеральный, углеводный, белковый и жировой обмен. Так, при их участии регулируется уровень натрия и калия в крови, поддерживается определенная концентрация глюкозы в крови, увеличивается образование и отложение гликогена в печени и мышцах.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 гипофункции коркового слоя надпочечников развивается бронзовая, или </a:t>
            </a:r>
            <a:r>
              <a:rPr lang="ru-RU" dirty="0" err="1" smtClean="0"/>
              <a:t>Аддисонова</a:t>
            </a:r>
            <a:r>
              <a:rPr lang="ru-RU" dirty="0" smtClean="0"/>
              <a:t>, болезнь. Ее признаки: бронзовый оттенок кожи, мышечная слабость, повышенная утомляемость, понижение иммунитета.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8370" name="Picture 2" descr="http://images.emedicinehealth.com/images/image_collection/skin/addisons-disea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11038"/>
            <a:ext cx="6840760" cy="464696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9144000" cy="4968552"/>
          </a:xfrm>
        </p:spPr>
        <p:txBody>
          <a:bodyPr>
            <a:noAutofit/>
          </a:bodyPr>
          <a:lstStyle/>
          <a:p>
            <a:r>
              <a:rPr lang="ru-RU" sz="4000" dirty="0" smtClean="0"/>
              <a:t>Мозговым слоем надпочечников вырабатываются гормоны адреналин и норадреналин. Они выделяются при сильных эмоциях - гневе, испуге, боли, опасности. Поступление этих гормонов в кровь вызывает учащенное сердцебиение, сужение кровеносных сосудов, повышение артериального давления. </a:t>
            </a:r>
            <a:endParaRPr lang="ru-RU" sz="4000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3490" name="Picture 2" descr="C:\Users\Notebook\Desktop\биология\энд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8575"/>
            <a:ext cx="9144000" cy="69151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6792"/>
            <a:ext cx="9144000" cy="475252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>Половые железы </a:t>
            </a:r>
            <a:r>
              <a:rPr lang="ru-RU" sz="3100" dirty="0" smtClean="0"/>
              <a:t>- семенники, или яички, у мужчин и яичники у женщин - относятся к железам смешанной секреции. Внешнесекреторная функция заключается в том, что они производят половые клетки. Семенники вырабатывают гормоны андрогены, а яичники - эстрогены. Они стимулируют развитие органов размножения, созревание половых клеток и формирование вторичных половых признаков, т. е. особенностей строения скелета, развития мускулатуры, тембра голоса и др. у мужчин и женщин.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r>
              <a:rPr lang="ru-RU" i="1" dirty="0" smtClean="0"/>
              <a:t>ВИЛОЧКОВАЯ ЖЕЛЕЗА (</a:t>
            </a:r>
            <a:r>
              <a:rPr lang="ru-RU" i="1" dirty="0" smtClean="0">
                <a:solidFill>
                  <a:srgbClr val="FF0000"/>
                </a:solidFill>
              </a:rPr>
              <a:t>ТИМУС</a:t>
            </a:r>
            <a:r>
              <a:rPr lang="ru-RU" i="1" dirty="0" smtClean="0"/>
              <a:t>) </a:t>
            </a:r>
            <a:r>
              <a:rPr lang="ru-RU" dirty="0" smtClean="0"/>
              <a:t>- орган детского возраста, состоит из двух долей и лежит за грудиной. 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17440"/>
            <a:ext cx="9144000" cy="5040560"/>
          </a:xfrm>
        </p:spPr>
        <p:txBody>
          <a:bodyPr>
            <a:noAutofit/>
          </a:bodyPr>
          <a:lstStyle/>
          <a:p>
            <a:r>
              <a:rPr lang="ru-RU" sz="3200" dirty="0" smtClean="0"/>
              <a:t>Гормоны тимуса , пептиды, стимулируют созревание </a:t>
            </a:r>
            <a:r>
              <a:rPr lang="ru-RU" sz="3200" dirty="0" err="1" smtClean="0"/>
              <a:t>тимусозависимых</a:t>
            </a:r>
            <a:r>
              <a:rPr lang="ru-RU" sz="3200" dirty="0" smtClean="0"/>
              <a:t> лимфоцитов (Т-лимфоцитов). Последние осуществляют главные функции иммунной системы по противовирусной и противораковой защите организма, а также участвуют в отторжении чужеродных тканей при пересадке органов. </a:t>
            </a:r>
            <a:br>
              <a:rPr lang="ru-RU" sz="3200" dirty="0" smtClean="0"/>
            </a:br>
            <a:r>
              <a:rPr lang="ru-RU" sz="3200" dirty="0" smtClean="0"/>
              <a:t> Во взрослом возрасте тимус перерождается в жировую ткань.</a:t>
            </a:r>
            <a:endParaRPr lang="ru-RU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Презентация подготовлена ученицей 9-Б класса  средней школы № 21 Данильченко </a:t>
            </a:r>
            <a:r>
              <a:rPr lang="ru-RU" sz="5400" dirty="0" err="1" smtClean="0"/>
              <a:t>Владиславой</a:t>
            </a:r>
            <a:r>
              <a:rPr lang="ru-RU" sz="5400" dirty="0" smtClean="0"/>
              <a:t> </a:t>
            </a:r>
            <a:endParaRPr lang="ru-RU" sz="54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486916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Щитовидная железа </a:t>
            </a:r>
            <a:r>
              <a:rPr lang="ru-RU" sz="4400" dirty="0" smtClean="0"/>
              <a:t>(масса 16-23 г) расположена по бокам трахеи чуть ниже щитовидного хряща гортани. Гормоны Щитовидной железы (тироксин и </a:t>
            </a:r>
            <a:r>
              <a:rPr lang="ru-RU" sz="4400" dirty="0" err="1" smtClean="0"/>
              <a:t>трииодтиронин</a:t>
            </a:r>
            <a:r>
              <a:rPr lang="ru-RU" sz="4400" dirty="0" smtClean="0"/>
              <a:t>) в своем составе имеют йод, поступление которого с водой и пищей является необходимым условием ее нормального функционирования.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48691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Гормоны щитовидной железы регулируют обмен веществ, усиливают окислительные процессы в клетках и расщепление гликогена в печени, влияют на рост, развитие и дифференцировку тканей, а также на деятельность нервной системы.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708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 гиперфункции железы развивается базедова болезнь.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02" name="Picture 2" descr="http://www.velhod.ru/forum/17/17fa7e5cbba706ea932ce0d49ba3397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88410"/>
            <a:ext cx="4248472" cy="5469590"/>
          </a:xfrm>
          <a:prstGeom prst="rect">
            <a:avLst/>
          </a:prstGeom>
          <a:noFill/>
        </p:spPr>
      </p:pic>
      <p:pic>
        <p:nvPicPr>
          <p:cNvPr id="51204" name="Picture 4" descr="http://www.net-bolezniam.ru/Zob/zo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22006"/>
            <a:ext cx="3779912" cy="54359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479715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Гипофункция железы у взрослого человека приводит к развитию микседемы (слизистый отек), проявляющейся в снижении обмена веществ и температуры тела, увеличении массы тела, отечности и одутловатости лица, нарушении психики. Гипофункция железы в детском возрасте вызывает задержку роста и развитие карликовости, а также резкое отставание умственного развития (кретинизм).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9144000" cy="52292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Паращитови́дные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же́лезы</a:t>
            </a:r>
            <a:r>
              <a:rPr lang="ru-RU" dirty="0" smtClean="0"/>
              <a:t>— </a:t>
            </a:r>
            <a:r>
              <a:rPr lang="ru-RU" dirty="0" smtClean="0"/>
              <a:t>четыре небольших эндокринных железы, расположенные около щитовидной железы, попарно у её верхушки и основания. Две расположены справа от трахеи, две — слева. Вырабатывают паратиреоидный гормон, или </a:t>
            </a:r>
            <a:r>
              <a:rPr lang="ru-RU" dirty="0" err="1" smtClean="0"/>
              <a:t>паратгормон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Паращитовидная железа регулирует уровень кальция в организме в узких рамках, так чтобы нервная и двигательная системы функционировали нормально. Когда уровень кальция в крови падает ниже определённого уровня, рецепторы паращитовидной железы, чувствительные к кальцию, активируются и секретируют гормон в кровь.</a:t>
            </a: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111</TotalTime>
  <Words>927</Words>
  <Application>Microsoft Office PowerPoint</Application>
  <PresentationFormat>Экран (4:3)</PresentationFormat>
  <Paragraphs>27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Модульная</vt:lpstr>
      <vt:lpstr>Железы внутренней секреции</vt:lpstr>
      <vt:lpstr>Железами внутренней секреции, или эндокринными органами, называются железы, не имеющие выводных протоков. Они вырабатывают особые вещества - гормоны, поступающие непосредственно в кровь.</vt:lpstr>
      <vt:lpstr>Слайд 3</vt:lpstr>
      <vt:lpstr>Щитовидная железа (масса 16-23 г) расположена по бокам трахеи чуть ниже щитовидного хряща гортани. Гормоны Щитовидной железы (тироксин и трииодтиронин) в своем составе имеют йод, поступление которого с водой и пищей является необходимым условием ее нормального функционирования.  </vt:lpstr>
      <vt:lpstr>Гормоны щитовидной железы регулируют обмен веществ, усиливают окислительные процессы в клетках и расщепление гликогена в печени, влияют на рост, развитие и дифференцировку тканей, а также на деятельность нервной системы.  </vt:lpstr>
      <vt:lpstr>При гиперфункции железы развивается базедова болезнь.  </vt:lpstr>
      <vt:lpstr>Гипофункция железы у взрослого человека приводит к развитию микседемы (слизистый отек), проявляющейся в снижении обмена веществ и температуры тела, увеличении массы тела, отечности и одутловатости лица, нарушении психики. Гипофункция железы в детском возрасте вызывает задержку роста и развитие карликовости, а также резкое отставание умственного развития (кретинизм).  </vt:lpstr>
      <vt:lpstr>Паращитови́дные же́лезы— четыре небольших эндокринных железы, расположенные около щитовидной железы, попарно у её верхушки и основания. Две расположены справа от трахеи, две — слева. Вырабатывают паратиреоидный гормон, или паратгормон.</vt:lpstr>
      <vt:lpstr>Паращитовидная железа регулирует уровень кальция в организме в узких рамках, так чтобы нервная и двигательная системы функционировали нормально. Когда уровень кальция в крови падает ниже определённого уровня, рецепторы паращитовидной железы, чувствительные к кальцию, активируются и секретируют гормон в кровь.</vt:lpstr>
      <vt:lpstr>Врожденное отсутствие или недоразвитие паращитовидных желез, приводят к патологиям фосфорно-кальциевого обмена в организме и развитию эндокринных заболеваний (гиперпаратиреозу, гипопаратиреозу), заболеваний глаза (катаракты). </vt:lpstr>
      <vt:lpstr>Слайд 11</vt:lpstr>
      <vt:lpstr>Поджелудочная железа имеет особые островковые клетки, которые вырабатывают гормоны инсулин и глюкагон, регулирующие углеводный обмен в организме. Так, инсулин увеличивает потребление глюкозы клетками, способствует превращению глюкозы в гликоген, уменьшая, таким образом, количество сахара в крови. Благодаря действию инсулина содержание глюкозы в крови поддерживается на постоянном уровне, благоприятном для протекания процессов жизнедеятельности.  </vt:lpstr>
      <vt:lpstr>При недостаточном образовании инсулина уровень глюкозы в крови повышается, что приводит к развитию болезни сахарный диабет. Не использованный организмом сахар выводится с мочой. Больные пьют много воды, худеют. Для лечения этого заболевания необходимо вводить инсулин.  </vt:lpstr>
      <vt:lpstr>Другой гормон поджелудочной железы - глюкагон -является антагонистом инсулина и оказывает противоположное действие, т. е. усиливает расщепление гликогена до глюкозы, повышая ее содержание в крови. </vt:lpstr>
      <vt:lpstr>Важнейшей железой эндокринной системы организма человека является гипофиз, или нижний придаток мозга (масса 0,5 г). В нем образуются гормоны, стимулирующие функции других эндокринных желез. В гипофизе выделяют три доли: переднюю, среднюю и заднюю, - и каждая из них вырабатывает разные гормоны. Так, в передней доле гипофиза вырабатываются гормоны, стимулирующие синтез и секрецию гормонов щитовидной железы (тиреотропин), надпочечников (кортикотропин), половых желез (гонадотропин), а также гормон роста (соматотропин). </vt:lpstr>
      <vt:lpstr>При недостаточной секреции соматотропина у ребенка тормозится рост и развивается заболевание гипофизарная карликовость (рост взрослого человека не превышает 130 см). </vt:lpstr>
      <vt:lpstr>При избытке гормона, наоборот, развивается гигантизм.</vt:lpstr>
      <vt:lpstr>Слайд 18</vt:lpstr>
      <vt:lpstr>Повышенная секреция соматотропина у взрослого вызывает болезнь акромегалию, при которой разрастаются отдельные части тела - язык, нос, кисти рук.  </vt:lpstr>
      <vt:lpstr>Слайд 20</vt:lpstr>
      <vt:lpstr>Слайд 21</vt:lpstr>
      <vt:lpstr>Эпифиз (шишковидная железа) – находиться в среднем мозге. Его масса у человека - 150 мг. Железа вырабатывает гормон мелатонин, который регулирует распределение пигмента вызывая посветление кожи.  </vt:lpstr>
      <vt:lpstr>Нарушение продуцирования этого гормона может приводить к выбеливанию участков кожи (витилиго) или к избыточной пигментации </vt:lpstr>
      <vt:lpstr>Слайд 24</vt:lpstr>
      <vt:lpstr>Надпочечники (масса 12 г) - парные железы, прилегающие к верхним полюсам почек. Как и почки, надпочечники имеют два слоя: наружный - корковый, и внутренний - мозговой, являющиеся самостоятельными секреторными органами, вырабатывающими разные гормоны с различным характером действия.  </vt:lpstr>
      <vt:lpstr>Клетками коркового слоя синтезируются гормоны, регулирующие минеральный, углеводный, белковый и жировой обмен. Так, при их участии регулируется уровень натрия и калия в крови, поддерживается определенная концентрация глюкозы в крови, увеличивается образование и отложение гликогена в печени и мышцах.  </vt:lpstr>
      <vt:lpstr>При гипофункции коркового слоя надпочечников развивается бронзовая, или Аддисонова, болезнь. Ее признаки: бронзовый оттенок кожи, мышечная слабость, повышенная утомляемость, понижение иммунитета.  </vt:lpstr>
      <vt:lpstr>Слайд 28</vt:lpstr>
      <vt:lpstr>Мозговым слоем надпочечников вырабатываются гормоны адреналин и норадреналин. Они выделяются при сильных эмоциях - гневе, испуге, боли, опасности. Поступление этих гормонов в кровь вызывает учащенное сердцебиение, сужение кровеносных сосудов, повышение артериального давления. </vt:lpstr>
      <vt:lpstr>Половые железы - семенники, или яички, у мужчин и яичники у женщин - относятся к железам смешанной секреции. Внешнесекреторная функция заключается в том, что они производят половые клетки. Семенники вырабатывают гормоны андрогены, а яичники - эстрогены. Они стимулируют развитие органов размножения, созревание половых клеток и формирование вторичных половых признаков, т. е. особенностей строения скелета, развития мускулатуры, тембра голоса и др. у мужчин и женщин.  </vt:lpstr>
      <vt:lpstr>ВИЛОЧКОВАЯ ЖЕЛЕЗА (ТИМУС) - орган детского возраста, состоит из двух долей и лежит за грудиной. </vt:lpstr>
      <vt:lpstr>Гормоны тимуса , пептиды, стимулируют созревание тимусозависимых лимфоцитов (Т-лимфоцитов). Последние осуществляют главные функции иммунной системы по противовирусной и противораковой защите организма, а также участвуют в отторжении чужеродных тканей при пересадке органов.   Во взрослом возрасте тимус перерождается в жировую ткань.</vt:lpstr>
      <vt:lpstr>Презентация подготовлена ученицей 9-Б класса  средней школы № 21 Данильченко Владиславой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Железы внутренней секреции</dc:title>
  <dc:creator>Notebook</dc:creator>
  <cp:lastModifiedBy>Notebook</cp:lastModifiedBy>
  <cp:revision>11</cp:revision>
  <dcterms:created xsi:type="dcterms:W3CDTF">2013-01-20T14:49:15Z</dcterms:created>
  <dcterms:modified xsi:type="dcterms:W3CDTF">2013-01-20T16:40:44Z</dcterms:modified>
</cp:coreProperties>
</file>