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3D4A5-DD9C-4202-A39C-4FD4D2333E2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DEFEF-6147-4D24-BBA4-BBE0686297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DEFEF-6147-4D24-BBA4-BBE0686297E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6146F3-AEAC-4929-A1C5-B3D46F73488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2E3FE7-E14D-4FE8-9C62-3D15921A65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7148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chemeClr val="tx1"/>
                </a:solidFill>
              </a:rPr>
              <a:t>Химерні</a:t>
            </a:r>
            <a:r>
              <a:rPr lang="ru-RU" sz="6000" dirty="0" smtClean="0">
                <a:solidFill>
                  <a:schemeClr val="tx1"/>
                </a:solidFill>
              </a:rPr>
              <a:t> </a:t>
            </a:r>
            <a:r>
              <a:rPr lang="ru-RU" sz="6000" dirty="0" err="1" smtClean="0">
                <a:solidFill>
                  <a:schemeClr val="tx1"/>
                </a:solidFill>
              </a:rPr>
              <a:t>організми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286388"/>
            <a:ext cx="2886068" cy="13716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Підготувала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у</a:t>
            </a:r>
            <a:r>
              <a:rPr lang="uk-UA" sz="2000" dirty="0" smtClean="0">
                <a:solidFill>
                  <a:schemeClr val="tx1"/>
                </a:solidFill>
              </a:rPr>
              <a:t>чениця 11-Б класу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Іщенко Інна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tx1"/>
                </a:solidFill>
              </a:rPr>
              <a:t>Дякую за увагу!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143116"/>
            <a:ext cx="7467600" cy="4873752"/>
          </a:xfrm>
        </p:spPr>
        <p:txBody>
          <a:bodyPr/>
          <a:lstStyle/>
          <a:p>
            <a:pPr algn="ctr"/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експериментальних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методів</a:t>
            </a:r>
            <a:r>
              <a:rPr lang="ru-RU" sz="3200" dirty="0" smtClean="0"/>
              <a:t> </a:t>
            </a:r>
            <a:r>
              <a:rPr lang="ru-RU" sz="3200" dirty="0" err="1" smtClean="0"/>
              <a:t>останнім</a:t>
            </a:r>
            <a:r>
              <a:rPr lang="ru-RU" sz="3200" dirty="0" smtClean="0"/>
              <a:t> часом </a:t>
            </a:r>
            <a:r>
              <a:rPr lang="ru-RU" sz="3200" dirty="0" err="1" smtClean="0"/>
              <a:t>зробив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можливим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отримувати</a:t>
            </a:r>
            <a:r>
              <a:rPr lang="ru-RU" sz="3200" dirty="0" smtClean="0"/>
              <a:t> абсолютно </a:t>
            </a:r>
            <a:r>
              <a:rPr lang="ru-RU" sz="3200" dirty="0" err="1" smtClean="0"/>
              <a:t>незвичайних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тварин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несуть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гени</a:t>
            </a:r>
            <a:r>
              <a:rPr lang="ru-RU" sz="3200" dirty="0" smtClean="0"/>
              <a:t> не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однієї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одного батька, </a:t>
            </a:r>
            <a:r>
              <a:rPr lang="ru-RU" sz="3200" dirty="0" err="1" smtClean="0"/>
              <a:t>але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smtClean="0"/>
              <a:t>  </a:t>
            </a:r>
            <a:r>
              <a:rPr lang="ru-RU" sz="3200" dirty="0" err="1" smtClean="0"/>
              <a:t>більшої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предків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286170">
            <a:off x="418854" y="342627"/>
            <a:ext cx="2206333" cy="190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4721">
            <a:off x="6633476" y="550677"/>
            <a:ext cx="2139297" cy="157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age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0034" y="5214950"/>
            <a:ext cx="3032118" cy="1516059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467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Химерні організми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5000660" cy="55721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i="1" dirty="0" err="1" smtClean="0">
                <a:solidFill>
                  <a:srgbClr val="FF0000"/>
                </a:solidFill>
              </a:rPr>
              <a:t>Химерні</a:t>
            </a:r>
            <a:r>
              <a:rPr lang="ru-RU" sz="2600" i="1" dirty="0" smtClean="0">
                <a:solidFill>
                  <a:srgbClr val="FF0000"/>
                </a:solidFill>
              </a:rPr>
              <a:t> </a:t>
            </a:r>
            <a:r>
              <a:rPr lang="ru-RU" sz="2600" i="1" dirty="0" err="1" smtClean="0">
                <a:solidFill>
                  <a:srgbClr val="FF0000"/>
                </a:solidFill>
              </a:rPr>
              <a:t>організми</a:t>
            </a:r>
            <a:r>
              <a:rPr lang="ru-RU" sz="2600" i="1" dirty="0" smtClean="0">
                <a:solidFill>
                  <a:srgbClr val="FF0000"/>
                </a:solidFill>
              </a:rPr>
              <a:t> </a:t>
            </a:r>
            <a:r>
              <a:rPr lang="ru-RU" sz="2600" i="1" dirty="0" smtClean="0">
                <a:solidFill>
                  <a:schemeClr val="bg1"/>
                </a:solidFill>
              </a:rPr>
              <a:t>- </a:t>
            </a:r>
            <a:r>
              <a:rPr lang="ru-RU" sz="2600" i="1" dirty="0" err="1" smtClean="0">
                <a:solidFill>
                  <a:schemeClr val="bg1"/>
                </a:solidFill>
              </a:rPr>
              <a:t>тварини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або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рослини</a:t>
            </a:r>
            <a:r>
              <a:rPr lang="ru-RU" sz="2600" i="1" dirty="0" smtClean="0">
                <a:solidFill>
                  <a:schemeClr val="bg1"/>
                </a:solidFill>
              </a:rPr>
              <a:t>, </a:t>
            </a:r>
            <a:r>
              <a:rPr lang="ru-RU" sz="2600" i="1" dirty="0" err="1" smtClean="0">
                <a:solidFill>
                  <a:schemeClr val="bg1"/>
                </a:solidFill>
              </a:rPr>
              <a:t>різні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клітини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яких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містять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генетично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різнорідний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матеріал</a:t>
            </a:r>
            <a:r>
              <a:rPr lang="ru-RU" sz="2600" i="1" dirty="0" smtClean="0">
                <a:solidFill>
                  <a:schemeClr val="bg1"/>
                </a:solidFill>
              </a:rPr>
              <a:t>, на </a:t>
            </a:r>
            <a:r>
              <a:rPr lang="ru-RU" sz="2600" i="1" dirty="0" err="1" smtClean="0">
                <a:solidFill>
                  <a:schemeClr val="bg1"/>
                </a:solidFill>
              </a:rPr>
              <a:t>відміну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від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звичайних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організмів</a:t>
            </a:r>
            <a:r>
              <a:rPr lang="ru-RU" sz="2600" i="1" dirty="0" smtClean="0">
                <a:solidFill>
                  <a:schemeClr val="bg1"/>
                </a:solidFill>
              </a:rPr>
              <a:t>, у </a:t>
            </a:r>
            <a:r>
              <a:rPr lang="ru-RU" sz="2600" i="1" dirty="0" err="1" smtClean="0">
                <a:solidFill>
                  <a:schemeClr val="bg1"/>
                </a:solidFill>
              </a:rPr>
              <a:t>яких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кожна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клітина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містить</a:t>
            </a:r>
            <a:r>
              <a:rPr lang="ru-RU" sz="2600" i="1" dirty="0" smtClean="0">
                <a:solidFill>
                  <a:schemeClr val="bg1"/>
                </a:solidFill>
              </a:rPr>
              <a:t> один </a:t>
            </a:r>
            <a:r>
              <a:rPr lang="ru-RU" sz="2600" i="1" dirty="0" err="1" smtClean="0">
                <a:solidFill>
                  <a:schemeClr val="bg1"/>
                </a:solidFill>
              </a:rPr>
              <a:t>і</a:t>
            </a:r>
            <a:r>
              <a:rPr lang="ru-RU" sz="2600" i="1" dirty="0" smtClean="0">
                <a:solidFill>
                  <a:schemeClr val="bg1"/>
                </a:solidFill>
              </a:rPr>
              <a:t> той же </a:t>
            </a:r>
            <a:r>
              <a:rPr lang="ru-RU" sz="2600" i="1" dirty="0" err="1" smtClean="0">
                <a:solidFill>
                  <a:schemeClr val="bg1"/>
                </a:solidFill>
              </a:rPr>
              <a:t>набір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генів</a:t>
            </a:r>
            <a:r>
              <a:rPr lang="ru-RU" sz="2600" i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uk-UA" sz="2600" i="1" dirty="0" smtClean="0">
                <a:solidFill>
                  <a:schemeClr val="bg1"/>
                </a:solidFill>
              </a:rPr>
              <a:t>Уперше цей термін застосував німецький ботанік </a:t>
            </a:r>
            <a:r>
              <a:rPr lang="uk-UA" sz="2600" i="1" dirty="0" smtClean="0">
                <a:solidFill>
                  <a:srgbClr val="FFFF00"/>
                </a:solidFill>
              </a:rPr>
              <a:t>Г. </a:t>
            </a:r>
            <a:r>
              <a:rPr lang="uk-UA" sz="2600" i="1" dirty="0" err="1" smtClean="0">
                <a:solidFill>
                  <a:srgbClr val="FFFF00"/>
                </a:solidFill>
              </a:rPr>
              <a:t>Вінклер</a:t>
            </a:r>
            <a:r>
              <a:rPr lang="uk-UA" sz="2600" i="1" dirty="0" smtClean="0">
                <a:solidFill>
                  <a:srgbClr val="FFFF00"/>
                </a:solidFill>
              </a:rPr>
              <a:t> </a:t>
            </a:r>
            <a:r>
              <a:rPr lang="uk-UA" sz="2600" i="1" dirty="0" smtClean="0">
                <a:solidFill>
                  <a:schemeClr val="bg1"/>
                </a:solidFill>
              </a:rPr>
              <a:t>(1907) для форм рослин, отриманих у результаті зрощення пасльону й томату. 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Надалі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smtClean="0">
                <a:solidFill>
                  <a:schemeClr val="bg1"/>
                </a:solidFill>
              </a:rPr>
              <a:t>(1909) </a:t>
            </a:r>
            <a:r>
              <a:rPr lang="ru-RU" sz="2600" i="1" dirty="0" smtClean="0">
                <a:solidFill>
                  <a:srgbClr val="FFFF00"/>
                </a:solidFill>
              </a:rPr>
              <a:t>Е. </a:t>
            </a:r>
            <a:r>
              <a:rPr lang="ru-RU" sz="2600" i="1" dirty="0" err="1" smtClean="0">
                <a:solidFill>
                  <a:srgbClr val="FFFF00"/>
                </a:solidFill>
              </a:rPr>
              <a:t>Баур</a:t>
            </a:r>
            <a:r>
              <a:rPr lang="ru-RU" sz="2600" i="1" dirty="0" smtClean="0">
                <a:solidFill>
                  <a:srgbClr val="FFFF00"/>
                </a:solidFill>
              </a:rPr>
              <a:t>, </a:t>
            </a:r>
            <a:r>
              <a:rPr lang="ru-RU" sz="2600" i="1" dirty="0" err="1" smtClean="0">
                <a:solidFill>
                  <a:schemeClr val="bg1"/>
                </a:solidFill>
              </a:rPr>
              <a:t>вивчаючи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пеларгонію</a:t>
            </a:r>
            <a:r>
              <a:rPr lang="ru-RU" sz="2600" i="1" dirty="0" smtClean="0">
                <a:solidFill>
                  <a:schemeClr val="bg1"/>
                </a:solidFill>
              </a:rPr>
              <a:t> </a:t>
            </a:r>
            <a:r>
              <a:rPr lang="ru-RU" sz="2600" i="1" dirty="0" err="1" smtClean="0">
                <a:solidFill>
                  <a:schemeClr val="bg1"/>
                </a:solidFill>
              </a:rPr>
              <a:t>ряболисту</a:t>
            </a:r>
            <a:r>
              <a:rPr lang="ru-RU" sz="2600" i="1" dirty="0" smtClean="0">
                <a:solidFill>
                  <a:schemeClr val="bg1"/>
                </a:solidFill>
              </a:rPr>
              <a:t>, </a:t>
            </a:r>
            <a:r>
              <a:rPr lang="ru-RU" sz="2600" i="1" dirty="0" err="1" smtClean="0">
                <a:solidFill>
                  <a:schemeClr val="bg1"/>
                </a:solidFill>
              </a:rPr>
              <a:t>з’ясував</a:t>
            </a:r>
            <a:r>
              <a:rPr lang="ru-RU" sz="2600" i="1" dirty="0" smtClean="0">
                <a:solidFill>
                  <a:schemeClr val="bg1"/>
                </a:solidFill>
              </a:rPr>
              <a:t> природу химер</a:t>
            </a:r>
          </a:p>
          <a:p>
            <a:endParaRPr lang="ru-RU" dirty="0"/>
          </a:p>
        </p:txBody>
      </p:sp>
      <p:pic>
        <p:nvPicPr>
          <p:cNvPr id="4" name="Picture 9" descr="image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3504" y="4857760"/>
            <a:ext cx="3676647" cy="1740223"/>
          </a:xfrm>
          <a:prstGeom prst="rect">
            <a:avLst/>
          </a:prstGeom>
        </p:spPr>
      </p:pic>
      <p:pic>
        <p:nvPicPr>
          <p:cNvPr id="19458" name="Picture 2" descr="https://encrypted-tbn3.gstatic.com/images?q=tbn:ANd9GcRfek3rcrIqxdplyawWsbceUGj8OF3kJU-0Mp7yDQO8Z-Lya6klF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357298"/>
            <a:ext cx="3524259" cy="26431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Види химер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химерних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химери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мозаїчні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гіперхимери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dirty="0" smtClean="0"/>
              <a:t>— у них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тонку</a:t>
            </a:r>
            <a:r>
              <a:rPr lang="ru-RU" dirty="0" smtClean="0"/>
              <a:t> </a:t>
            </a:r>
            <a:r>
              <a:rPr lang="ru-RU" dirty="0" err="1" smtClean="0"/>
              <a:t>мозаїку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химери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векторіальні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— у них </a:t>
            </a:r>
            <a:r>
              <a:rPr lang="ru-RU" dirty="0" err="1" smtClean="0"/>
              <a:t>різнорідні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великими </a:t>
            </a:r>
            <a:r>
              <a:rPr lang="ru-RU" dirty="0" err="1" smtClean="0"/>
              <a:t>ділянками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химери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периклінальні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генотипами лежать шарами один над одним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химери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мериклінальні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секторіальних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периклінальних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looking_at_germ_through_microscope_hg_cl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572008"/>
            <a:ext cx="2119304" cy="2119304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Виникнення химер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7467600" cy="3400436"/>
          </a:xfrm>
        </p:spPr>
        <p:txBody>
          <a:bodyPr/>
          <a:lstStyle/>
          <a:p>
            <a:r>
              <a:rPr lang="ru-RU" dirty="0" err="1" smtClean="0"/>
              <a:t>Химерні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, </a:t>
            </a:r>
            <a:r>
              <a:rPr lang="ru-RU" dirty="0" err="1" smtClean="0"/>
              <a:t>рекомбінацій</a:t>
            </a:r>
            <a:r>
              <a:rPr lang="ru-RU" dirty="0" smtClean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клітинного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, пересадки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smtClean="0"/>
              <a:t>ядер.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отримання</a:t>
            </a:r>
            <a:r>
              <a:rPr lang="ru-RU" dirty="0" smtClean="0"/>
              <a:t> "химер" </a:t>
            </a:r>
            <a:r>
              <a:rPr lang="ru-RU" dirty="0" err="1" smtClean="0"/>
              <a:t>культуральні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вірусними</a:t>
            </a:r>
            <a:r>
              <a:rPr lang="ru-RU" dirty="0" smtClean="0"/>
              <a:t> препаратами, </a:t>
            </a:r>
            <a:r>
              <a:rPr lang="ru-RU" dirty="0" err="1" smtClean="0"/>
              <a:t>домагаючись</a:t>
            </a:r>
            <a:r>
              <a:rPr lang="ru-RU" dirty="0" smtClean="0"/>
              <a:t>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ядер. </a:t>
            </a:r>
            <a:r>
              <a:rPr lang="ru-RU" dirty="0" err="1" smtClean="0"/>
              <a:t>Отримання</a:t>
            </a:r>
            <a:r>
              <a:rPr lang="ru-RU" dirty="0" smtClean="0"/>
              <a:t> таких </a:t>
            </a:r>
            <a:r>
              <a:rPr lang="ru-RU" dirty="0" err="1" smtClean="0"/>
              <a:t>ембріонів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лабораторіях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e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572140"/>
            <a:ext cx="1333496" cy="1000122"/>
          </a:xfrm>
          <a:prstGeom prst="rect">
            <a:avLst/>
          </a:prstGeom>
        </p:spPr>
      </p:pic>
      <p:pic>
        <p:nvPicPr>
          <p:cNvPr id="5" name="Рисунок 4" descr="c0a2fd1f5ce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0"/>
            <a:ext cx="1171575" cy="1371600"/>
          </a:xfrm>
          <a:prstGeom prst="rect">
            <a:avLst/>
          </a:prstGeom>
        </p:spPr>
      </p:pic>
      <p:pic>
        <p:nvPicPr>
          <p:cNvPr id="6" name="Рисунок 5" descr="dimer_AlMe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143380"/>
            <a:ext cx="3206836" cy="25837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214338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Химерні тварини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6000792" cy="4873752"/>
          </a:xfrm>
        </p:spPr>
        <p:txBody>
          <a:bodyPr/>
          <a:lstStyle/>
          <a:p>
            <a:r>
              <a:rPr lang="uk-UA" dirty="0" smtClean="0"/>
              <a:t>Химерні тварини – це генетичні мозаїки,що утворюються в результаті об'єднання </a:t>
            </a:r>
            <a:r>
              <a:rPr lang="uk-UA" dirty="0" err="1" smtClean="0"/>
              <a:t>бластомерів</a:t>
            </a:r>
            <a:r>
              <a:rPr lang="uk-UA" dirty="0" smtClean="0"/>
              <a:t>  </a:t>
            </a:r>
            <a:r>
              <a:rPr lang="ru-RU" dirty="0" smtClean="0"/>
              <a:t>в</a:t>
            </a:r>
            <a:r>
              <a:rPr lang="uk-UA" dirty="0" err="1" smtClean="0"/>
              <a:t>ід</a:t>
            </a:r>
            <a:r>
              <a:rPr lang="uk-UA" dirty="0" smtClean="0"/>
              <a:t> ембріонів із різними генотипами.</a:t>
            </a:r>
          </a:p>
          <a:p>
            <a:endParaRPr lang="ru-RU" dirty="0"/>
          </a:p>
        </p:txBody>
      </p:sp>
      <p:pic>
        <p:nvPicPr>
          <p:cNvPr id="5122" name="Picture 2" descr="http://upload.wikimedia.org/wikipedia/commons/thumb/e/e8/ChimericMouseWithPups.jpg/220px-ChimericMouseWithP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642918"/>
            <a:ext cx="2309814" cy="2173326"/>
          </a:xfrm>
          <a:prstGeom prst="rect">
            <a:avLst/>
          </a:prstGeom>
          <a:noFill/>
        </p:spPr>
      </p:pic>
      <p:pic>
        <p:nvPicPr>
          <p:cNvPr id="5" name="Рисунок 9" descr="трагсс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14752"/>
            <a:ext cx="2600326" cy="158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http://www.naturalist.if.ua/wp-content/pangolin_naturalist_if_u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3390073" cy="2194626"/>
          </a:xfrm>
          <a:prstGeom prst="rect">
            <a:avLst/>
          </a:prstGeom>
          <a:noFill/>
        </p:spPr>
      </p:pic>
      <p:pic>
        <p:nvPicPr>
          <p:cNvPr id="7" name="Picture 20" descr="clip_image0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14744" y="3714752"/>
            <a:ext cx="2326702" cy="294799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5143536" cy="514353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допомогою </a:t>
            </a:r>
            <a:r>
              <a:rPr lang="uk-UA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химерних мишей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було розв’язане питання про спосіб виникнення в ході розвитку багатоядерних клітин поперечносмугастих м’язів. </a:t>
            </a:r>
          </a:p>
          <a:p>
            <a:pPr>
              <a:lnSpc>
                <a:spcPct val="80000"/>
              </a:lnSpc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Вивчення химерних тварин дозволило розв’язати чимало проблем, і в майбутньому завдяки застосуванню цього методу з’явиться можливість розв’язувати складні питання генетики й ембріології.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23554" name="Picture 2" descr="http://www.bestreferat.ru/images/paper/45/20/52720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2800349" cy="2863788"/>
          </a:xfrm>
          <a:prstGeom prst="rect">
            <a:avLst/>
          </a:prstGeom>
          <a:noFill/>
        </p:spPr>
      </p:pic>
      <p:pic>
        <p:nvPicPr>
          <p:cNvPr id="23556" name="Picture 4" descr="http://elementy.ru/images/news/knockout_mice_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963715"/>
            <a:ext cx="2643206" cy="1718085"/>
          </a:xfrm>
          <a:prstGeom prst="rect">
            <a:avLst/>
          </a:prstGeom>
          <a:noFill/>
        </p:spPr>
      </p:pic>
      <p:pic>
        <p:nvPicPr>
          <p:cNvPr id="6" name="Рисунок 5" descr="транс8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14818"/>
            <a:ext cx="2747966" cy="2068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4"/>
            <a:ext cx="6143654" cy="60576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571500"/>
            <a:ext cx="7467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Химерність рослин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5429288" cy="450059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Химерність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рослин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легко </a:t>
            </a:r>
            <a:r>
              <a:rPr lang="ru-RU" dirty="0" err="1" smtClean="0"/>
              <a:t>і</a:t>
            </a:r>
            <a:r>
              <a:rPr lang="ru-RU" dirty="0" smtClean="0"/>
              <a:t> просто - як результат </a:t>
            </a:r>
            <a:r>
              <a:rPr lang="ru-RU" dirty="0" err="1" smtClean="0"/>
              <a:t>порушень</a:t>
            </a:r>
            <a:r>
              <a:rPr lang="ru-RU" dirty="0" smtClean="0"/>
              <a:t> (</a:t>
            </a:r>
            <a:r>
              <a:rPr lang="ru-RU" dirty="0" err="1" smtClean="0"/>
              <a:t>мутацій</a:t>
            </a:r>
            <a:r>
              <a:rPr lang="ru-RU" dirty="0" smtClean="0"/>
              <a:t>) в </a:t>
            </a:r>
            <a:r>
              <a:rPr lang="ru-RU" dirty="0" err="1" smtClean="0"/>
              <a:t>поділених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. І стебло,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ru-RU" dirty="0" err="1" smtClean="0"/>
              <a:t>наростатимуть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верхівками</a:t>
            </a:r>
            <a:r>
              <a:rPr lang="ru-RU" dirty="0" smtClean="0"/>
              <a:t>.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утворюватися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стебла, </a:t>
            </a:r>
            <a:r>
              <a:rPr lang="ru-RU" dirty="0" err="1" smtClean="0"/>
              <a:t>листя</a:t>
            </a:r>
            <a:r>
              <a:rPr lang="ru-RU" dirty="0" smtClean="0"/>
              <a:t>, </a:t>
            </a:r>
            <a:r>
              <a:rPr lang="ru-RU" dirty="0" err="1" smtClean="0"/>
              <a:t>квіти</a:t>
            </a:r>
            <a:r>
              <a:rPr lang="ru-RU" dirty="0" smtClean="0"/>
              <a:t>, </a:t>
            </a:r>
            <a:r>
              <a:rPr lang="ru-RU" dirty="0" err="1" smtClean="0"/>
              <a:t>коріння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ростуть</a:t>
            </a:r>
            <a:r>
              <a:rPr lang="ru-RU" dirty="0" smtClean="0"/>
              <a:t> все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1286811005_dieffenbachia-segu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3714752"/>
            <a:ext cx="3770291" cy="2658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6357958"/>
            <a:ext cx="16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диффенбахія</a:t>
            </a:r>
            <a:endParaRPr lang="ru-RU" dirty="0"/>
          </a:p>
        </p:txBody>
      </p:sp>
      <p:pic>
        <p:nvPicPr>
          <p:cNvPr id="6" name="Picture 7" descr="0_839b2_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86446" y="571480"/>
            <a:ext cx="3062102" cy="21372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16" y="2786058"/>
            <a:ext cx="89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колеус</a:t>
            </a:r>
            <a:endParaRPr lang="ru-RU" dirty="0"/>
          </a:p>
        </p:txBody>
      </p:sp>
      <p:pic>
        <p:nvPicPr>
          <p:cNvPr id="9" name="Picture 5" descr="imga7628_86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714752"/>
            <a:ext cx="3673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72198" y="3357562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химерні</a:t>
            </a:r>
            <a:r>
              <a:rPr lang="ru-RU" dirty="0" smtClean="0"/>
              <a:t> </a:t>
            </a:r>
            <a:r>
              <a:rPr lang="ru-RU" dirty="0" err="1" smtClean="0"/>
              <a:t>фіалки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302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Химерні організми</vt:lpstr>
      <vt:lpstr>Слайд 2</vt:lpstr>
      <vt:lpstr>Химерні організми</vt:lpstr>
      <vt:lpstr>Види химер</vt:lpstr>
      <vt:lpstr>Виникнення химер</vt:lpstr>
      <vt:lpstr>Химерні тварини</vt:lpstr>
      <vt:lpstr>Слайд 7</vt:lpstr>
      <vt:lpstr>Слайд 8</vt:lpstr>
      <vt:lpstr>Химерність рослин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Химерні організми</dc:title>
  <dc:creator>Elli 2.0 special for GeniEwgen)</dc:creator>
  <cp:lastModifiedBy>Elli 2.0 special for GeniEwgen)</cp:lastModifiedBy>
  <cp:revision>7</cp:revision>
  <dcterms:created xsi:type="dcterms:W3CDTF">2013-12-08T20:50:23Z</dcterms:created>
  <dcterms:modified xsi:type="dcterms:W3CDTF">2013-12-08T21:55:42Z</dcterms:modified>
</cp:coreProperties>
</file>