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68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74" r:id="rId15"/>
    <p:sldId id="267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0A968-6416-4075-B7F0-F10EAAE1EEC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210CD-E75C-4808-A3D8-2FA0B9FC0C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001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39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Білки</a:t>
            </a:r>
            <a:endParaRPr lang="ru-RU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517232"/>
            <a:ext cx="2916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Робота</a:t>
            </a:r>
          </a:p>
          <a:p>
            <a:r>
              <a:rPr lang="uk-UA" dirty="0"/>
              <a:t> </a:t>
            </a:r>
            <a:r>
              <a:rPr lang="uk-UA" dirty="0" smtClean="0"/>
              <a:t>      учениці 11-А класу</a:t>
            </a:r>
          </a:p>
          <a:p>
            <a:r>
              <a:rPr lang="uk-UA" dirty="0" smtClean="0"/>
              <a:t>         Лаврів Тетяни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02">
            <a:off x="953274" y="3684379"/>
            <a:ext cx="3419596" cy="261843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723900">
              <a:schemeClr val="accent1">
                <a:alpha val="0"/>
              </a:schemeClr>
            </a:glow>
            <a:outerShdw blurRad="876300" dist="1358900" dir="11220000" sx="186000" sy="186000" algn="ctr" rotWithShape="0">
              <a:srgbClr val="000000">
                <a:alpha val="0"/>
              </a:srgbClr>
            </a:outerShdw>
            <a:reflection stA="45000" endPos="65000" dir="5400000" sy="-100000" algn="bl" rotWithShape="0"/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026">
            <a:off x="5580112" y="588609"/>
            <a:ext cx="2181225" cy="20955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18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57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амінокислота</a:t>
            </a:r>
            <a:r>
              <a:rPr lang="ru-RU" dirty="0" smtClean="0"/>
              <a:t> </a:t>
            </a:r>
            <a:r>
              <a:rPr lang="ru-RU" dirty="0" err="1" smtClean="0"/>
              <a:t>кодується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нуклеотидами - триплетом (кодоном).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64 </a:t>
            </a:r>
            <a:r>
              <a:rPr lang="ru-RU" dirty="0" err="1" smtClean="0"/>
              <a:t>кодони</a:t>
            </a:r>
            <a:r>
              <a:rPr lang="ru-RU" dirty="0" smtClean="0"/>
              <a:t>; 61 з них </a:t>
            </a:r>
            <a:r>
              <a:rPr lang="ru-RU" dirty="0" err="1" smtClean="0"/>
              <a:t>кодує</a:t>
            </a:r>
            <a:r>
              <a:rPr lang="ru-RU" dirty="0" smtClean="0"/>
              <a:t> 20 </a:t>
            </a:r>
            <a:r>
              <a:rPr lang="ru-RU" dirty="0" err="1" smtClean="0"/>
              <a:t>властивих</a:t>
            </a:r>
            <a:r>
              <a:rPr lang="ru-RU" dirty="0" smtClean="0"/>
              <a:t> </a:t>
            </a:r>
            <a:r>
              <a:rPr lang="ru-RU" dirty="0" err="1" smtClean="0"/>
              <a:t>білкам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, а три -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біосинтезу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біосинтезу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активації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аденозинтрн</a:t>
            </a:r>
            <a:r>
              <a:rPr lang="ru-RU" dirty="0" smtClean="0"/>
              <a:t> фосфорною кислотою, АТФ . </a:t>
            </a:r>
            <a:r>
              <a:rPr lang="ru-RU" dirty="0" err="1" smtClean="0"/>
              <a:t>Активована</a:t>
            </a:r>
            <a:r>
              <a:rPr lang="ru-RU" dirty="0" smtClean="0"/>
              <a:t> </a:t>
            </a:r>
            <a:r>
              <a:rPr lang="ru-RU" dirty="0" err="1" smtClean="0"/>
              <a:t>амінокислота</a:t>
            </a:r>
            <a:r>
              <a:rPr lang="ru-RU" dirty="0" smtClean="0"/>
              <a:t> </a:t>
            </a:r>
            <a:r>
              <a:rPr lang="ru-RU" dirty="0" err="1" smtClean="0"/>
              <a:t>сполучається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специфічною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транспортною РНК (</a:t>
            </a:r>
            <a:r>
              <a:rPr lang="ru-RU" dirty="0" err="1" smtClean="0"/>
              <a:t>тРНК</a:t>
            </a:r>
            <a:r>
              <a:rPr lang="ru-RU" dirty="0" smtClean="0"/>
              <a:t>), </a:t>
            </a:r>
            <a:r>
              <a:rPr lang="ru-RU" dirty="0" err="1" smtClean="0"/>
              <a:t>утворюючи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ферменту </a:t>
            </a:r>
            <a:r>
              <a:rPr lang="ru-RU" dirty="0" err="1" smtClean="0"/>
              <a:t>сполуку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 з </a:t>
            </a:r>
            <a:r>
              <a:rPr lang="ru-RU" dirty="0" err="1" smtClean="0"/>
              <a:t>тРНК</a:t>
            </a:r>
            <a:r>
              <a:rPr lang="ru-RU" dirty="0" smtClean="0"/>
              <a:t> (</a:t>
            </a:r>
            <a:r>
              <a:rPr lang="ru-RU" dirty="0" err="1" smtClean="0"/>
              <a:t>амінрацилт</a:t>
            </a:r>
            <a:r>
              <a:rPr lang="ru-RU" dirty="0" smtClean="0"/>
              <a:t> РНК), яка переносить </a:t>
            </a:r>
            <a:r>
              <a:rPr lang="ru-RU" dirty="0" err="1" smtClean="0"/>
              <a:t>амінокислоту</a:t>
            </a:r>
            <a:r>
              <a:rPr lang="ru-RU" dirty="0" smtClean="0"/>
              <a:t> на рибосому. Тут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синтезу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на </a:t>
            </a:r>
            <a:r>
              <a:rPr lang="ru-RU" dirty="0" err="1" smtClean="0"/>
              <a:t>мРНК</a:t>
            </a:r>
            <a:r>
              <a:rPr lang="ru-RU" dirty="0" smtClean="0"/>
              <a:t>, </a:t>
            </a:r>
            <a:r>
              <a:rPr lang="ru-RU" dirty="0" err="1" smtClean="0"/>
              <a:t>трансляція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тРНК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нуклеотндів</a:t>
            </a:r>
            <a:r>
              <a:rPr lang="ru-RU" dirty="0" smtClean="0"/>
              <a:t> (антикодон),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пізнає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триплет (колон), на </a:t>
            </a:r>
            <a:r>
              <a:rPr lang="ru-RU" dirty="0" err="1" smtClean="0"/>
              <a:t>мРНК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3858"/>
            <a:ext cx="8142955" cy="3726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529083"/>
            <a:ext cx="5111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Триплет ДНК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60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абсолютно </a:t>
            </a:r>
            <a:r>
              <a:rPr lang="ru-RU" dirty="0" err="1" smtClean="0"/>
              <a:t>нерозчинні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Малоактивні</a:t>
            </a:r>
            <a:r>
              <a:rPr lang="ru-RU" dirty="0" smtClean="0"/>
              <a:t> і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стійкі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агентів</a:t>
            </a:r>
            <a:r>
              <a:rPr lang="ru-RU" dirty="0" smtClean="0"/>
              <a:t> </a:t>
            </a:r>
            <a:r>
              <a:rPr lang="ru-RU" dirty="0" err="1" smtClean="0"/>
              <a:t>клітинних</a:t>
            </a:r>
            <a:r>
              <a:rPr lang="ru-RU" dirty="0" smtClean="0"/>
              <a:t> </a:t>
            </a:r>
            <a:r>
              <a:rPr lang="ru-RU" dirty="0" err="1" smtClean="0"/>
              <a:t>органоїдів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ниток,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жирків</a:t>
            </a:r>
            <a:r>
              <a:rPr lang="ru-RU" dirty="0" smtClean="0"/>
              <a:t>  </a:t>
            </a:r>
            <a:r>
              <a:rPr lang="ru-RU" dirty="0" err="1" smtClean="0"/>
              <a:t>діаметром</a:t>
            </a:r>
            <a:r>
              <a:rPr lang="ru-RU" dirty="0" smtClean="0"/>
              <a:t> 5-7мм.</a:t>
            </a:r>
          </a:p>
          <a:p>
            <a:r>
              <a:rPr lang="ru-RU" dirty="0" smtClean="0"/>
              <a:t>4.Під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і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(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en-US" dirty="0" smtClean="0"/>
              <a:t>t°, </a:t>
            </a:r>
            <a:r>
              <a:rPr lang="ru-RU" dirty="0" smtClean="0"/>
              <a:t>ряд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 </a:t>
            </a:r>
            <a:r>
              <a:rPr lang="ru-RU" dirty="0" err="1" smtClean="0"/>
              <a:t>опромінення</a:t>
            </a:r>
            <a:r>
              <a:rPr lang="ru-RU" dirty="0" smtClean="0"/>
              <a:t>, </a:t>
            </a:r>
            <a:r>
              <a:rPr lang="ru-RU" dirty="0" err="1" smtClean="0"/>
              <a:t>механічної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)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змінюють</a:t>
            </a:r>
            <a:r>
              <a:rPr lang="ru-RU" dirty="0" smtClean="0"/>
              <a:t> свою </a:t>
            </a:r>
            <a:r>
              <a:rPr lang="ru-RU" dirty="0" err="1" smtClean="0"/>
              <a:t>будову</a:t>
            </a:r>
            <a:r>
              <a:rPr lang="ru-RU" dirty="0" smtClean="0"/>
              <a:t>    і молекула </a:t>
            </a:r>
            <a:r>
              <a:rPr lang="ru-RU" dirty="0" err="1" smtClean="0"/>
              <a:t>розгортається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5901"/>
            <a:ext cx="7632848" cy="43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3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3" y="836712"/>
            <a:ext cx="7271858" cy="5919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705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Незамінні амінокислоти для </a:t>
            </a:r>
            <a:r>
              <a:rPr lang="uk-UA" sz="32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людини:</a:t>
            </a:r>
            <a:endParaRPr lang="ru-RU" sz="32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21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" y="836712"/>
            <a:ext cx="9144000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276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Повноцінні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незамінні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Неповноцінні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до складу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незамінні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 err="1" smtClean="0"/>
              <a:t>розчиненні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молекулярно-</a:t>
            </a:r>
            <a:r>
              <a:rPr lang="ru-RU" dirty="0" err="1" smtClean="0"/>
              <a:t>дисперсна</a:t>
            </a:r>
            <a:r>
              <a:rPr lang="ru-RU" dirty="0" smtClean="0"/>
              <a:t> система (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).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виділені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</a:t>
            </a:r>
            <a:r>
              <a:rPr lang="ru-RU" dirty="0" err="1" smtClean="0"/>
              <a:t>білок</a:t>
            </a:r>
            <a:r>
              <a:rPr lang="ru-RU" dirty="0" smtClean="0"/>
              <a:t> </a:t>
            </a:r>
            <a:r>
              <a:rPr lang="ru-RU" dirty="0" err="1" smtClean="0"/>
              <a:t>курячого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, </a:t>
            </a:r>
            <a:r>
              <a:rPr lang="ru-RU" dirty="0" err="1" smtClean="0"/>
              <a:t>гемоглобіну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424936" cy="2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" y="332656"/>
            <a:ext cx="90210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32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" y="1340768"/>
            <a:ext cx="88777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найскладніші</a:t>
            </a:r>
            <a:r>
              <a:rPr lang="ru-RU" dirty="0" smtClean="0"/>
              <a:t>. Вони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з'єднань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Її</a:t>
            </a:r>
            <a:r>
              <a:rPr lang="ru-RU" dirty="0" smtClean="0"/>
              <a:t> мономером є </a:t>
            </a:r>
            <a:r>
              <a:rPr lang="ru-RU" dirty="0" err="1" smtClean="0"/>
              <a:t>нуклеотиди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з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первинна</a:t>
            </a:r>
            <a:r>
              <a:rPr lang="ru-RU" dirty="0" smtClean="0"/>
              <a:t> структура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послідовне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, яке </a:t>
            </a:r>
            <a:r>
              <a:rPr lang="ru-RU" dirty="0" err="1" smtClean="0"/>
              <a:t>залишається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пептидного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Вторинна</a:t>
            </a:r>
            <a:r>
              <a:rPr lang="ru-RU" dirty="0" smtClean="0"/>
              <a:t> модель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з`єднання</a:t>
            </a:r>
            <a:r>
              <a:rPr lang="ru-RU" dirty="0" smtClean="0"/>
              <a:t>, </a:t>
            </a:r>
            <a:r>
              <a:rPr lang="ru-RU" dirty="0" err="1" smtClean="0"/>
              <a:t>закручене</a:t>
            </a:r>
            <a:r>
              <a:rPr lang="ru-RU" dirty="0" smtClean="0"/>
              <a:t> в </a:t>
            </a:r>
            <a:r>
              <a:rPr lang="ru-RU" dirty="0" err="1" smtClean="0"/>
              <a:t>спіраль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поліпептидний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Третинна</a:t>
            </a:r>
            <a:r>
              <a:rPr lang="ru-RU" dirty="0" smtClean="0"/>
              <a:t> модель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просторове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закрученого</a:t>
            </a:r>
            <a:r>
              <a:rPr lang="ru-RU" dirty="0" smtClean="0"/>
              <a:t> в </a:t>
            </a:r>
            <a:r>
              <a:rPr lang="ru-RU" dirty="0" err="1" smtClean="0"/>
              <a:t>спіраль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Четвертинна</a:t>
            </a:r>
            <a:r>
              <a:rPr lang="ru-RU" dirty="0" smtClean="0"/>
              <a:t> модель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 </a:t>
            </a:r>
            <a:r>
              <a:rPr lang="ru-RU" dirty="0" err="1" smtClean="0"/>
              <a:t>білках</a:t>
            </a:r>
            <a:r>
              <a:rPr lang="ru-RU" dirty="0" smtClean="0"/>
              <a:t>, до складу молекул </a:t>
            </a:r>
            <a:r>
              <a:rPr lang="ru-RU" dirty="0" err="1" smtClean="0"/>
              <a:t>яких</a:t>
            </a:r>
            <a:r>
              <a:rPr lang="ru-RU" dirty="0" smtClean="0"/>
              <a:t> входить </a:t>
            </a:r>
            <a:r>
              <a:rPr lang="ru-RU" dirty="0" err="1" smtClean="0"/>
              <a:t>більше</a:t>
            </a:r>
            <a:r>
              <a:rPr lang="ru-RU" dirty="0" smtClean="0"/>
              <a:t> одного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" y="3356992"/>
            <a:ext cx="5760640" cy="3404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39321"/>
            <a:ext cx="2592288" cy="36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БІЛКИ - </a:t>
            </a:r>
            <a:r>
              <a:rPr lang="ru-RU" dirty="0" err="1" smtClean="0"/>
              <a:t>біополімери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основою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З </a:t>
            </a:r>
            <a:r>
              <a:rPr lang="ru-RU" dirty="0" err="1" smtClean="0"/>
              <a:t>білками</a:t>
            </a:r>
            <a:r>
              <a:rPr lang="ru-RU" dirty="0" smtClean="0"/>
              <a:t> </a:t>
            </a:r>
            <a:r>
              <a:rPr lang="ru-RU" dirty="0" err="1" smtClean="0"/>
              <a:t>нерозривно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обміні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і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.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Б-</a:t>
            </a:r>
            <a:r>
              <a:rPr lang="ru-RU" dirty="0" err="1" smtClean="0"/>
              <a:t>ферменти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специфічно</a:t>
            </a:r>
            <a:r>
              <a:rPr lang="ru-RU" dirty="0" smtClean="0"/>
              <a:t> </a:t>
            </a:r>
            <a:r>
              <a:rPr lang="ru-RU" dirty="0" err="1" smtClean="0"/>
              <a:t>каталізують</a:t>
            </a:r>
            <a:r>
              <a:rPr lang="ru-RU" dirty="0" smtClean="0"/>
              <a:t> </a:t>
            </a:r>
            <a:r>
              <a:rPr lang="ru-RU" dirty="0" err="1" smtClean="0"/>
              <a:t>хім</a:t>
            </a:r>
            <a:r>
              <a:rPr lang="ru-RU" dirty="0" smtClean="0"/>
              <a:t>. </a:t>
            </a:r>
            <a:r>
              <a:rPr lang="ru-RU" dirty="0" err="1" smtClean="0"/>
              <a:t>перетворення</a:t>
            </a:r>
            <a:r>
              <a:rPr lang="ru-RU" dirty="0" smtClean="0"/>
              <a:t>, </a:t>
            </a:r>
            <a:r>
              <a:rPr lang="ru-RU" dirty="0" err="1" smtClean="0"/>
              <a:t>властиві</a:t>
            </a:r>
            <a:r>
              <a:rPr lang="ru-RU" dirty="0" smtClean="0"/>
              <a:t> живому.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, </a:t>
            </a:r>
            <a:r>
              <a:rPr lang="ru-RU" dirty="0" err="1" smtClean="0"/>
              <a:t>ферменти</a:t>
            </a:r>
            <a:r>
              <a:rPr lang="ru-RU" dirty="0" smtClean="0"/>
              <a:t> (</a:t>
            </a:r>
            <a:r>
              <a:rPr lang="ru-RU" dirty="0" err="1" smtClean="0"/>
              <a:t>звичайно</a:t>
            </a:r>
            <a:r>
              <a:rPr lang="ru-RU" dirty="0" smtClean="0"/>
              <a:t> в </a:t>
            </a:r>
            <a:r>
              <a:rPr lang="ru-RU" dirty="0" err="1" smtClean="0"/>
              <a:t>комплексі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специфічними</a:t>
            </a:r>
            <a:r>
              <a:rPr lang="ru-RU" dirty="0" smtClean="0"/>
              <a:t> </a:t>
            </a:r>
            <a:r>
              <a:rPr lang="ru-RU" dirty="0" err="1" smtClean="0"/>
              <a:t>білками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5453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2845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</a:t>
            </a:r>
            <a:r>
              <a:rPr lang="ru-RU" dirty="0" err="1" smtClean="0"/>
              <a:t>фективно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роботу: </a:t>
            </a:r>
          </a:p>
          <a:p>
            <a:r>
              <a:rPr lang="ru-RU" dirty="0"/>
              <a:t>-</a:t>
            </a:r>
            <a:r>
              <a:rPr lang="ru-RU" dirty="0" err="1" smtClean="0"/>
              <a:t>механічну</a:t>
            </a:r>
            <a:r>
              <a:rPr lang="ru-RU" dirty="0" smtClean="0"/>
              <a:t> (при </a:t>
            </a:r>
            <a:r>
              <a:rPr lang="ru-RU" dirty="0" err="1" smtClean="0"/>
              <a:t>скорочуванні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осмотичну</a:t>
            </a:r>
            <a:r>
              <a:rPr lang="ru-RU" dirty="0" smtClean="0"/>
              <a:t> (при </a:t>
            </a:r>
            <a:r>
              <a:rPr lang="ru-RU" dirty="0" err="1" smtClean="0"/>
              <a:t>перенесенні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градієнта</a:t>
            </a:r>
            <a:r>
              <a:rPr lang="ru-RU" dirty="0" smtClean="0"/>
              <a:t> </a:t>
            </a:r>
          </a:p>
          <a:p>
            <a:r>
              <a:rPr lang="ru-RU" dirty="0"/>
              <a:t>-</a:t>
            </a:r>
            <a:r>
              <a:rPr lang="ru-RU" dirty="0" err="1" smtClean="0"/>
              <a:t>хімічну</a:t>
            </a:r>
            <a:r>
              <a:rPr lang="ru-RU" dirty="0" smtClean="0"/>
              <a:t> (при </a:t>
            </a:r>
            <a:r>
              <a:rPr lang="ru-RU" dirty="0" err="1" smtClean="0"/>
              <a:t>синтезі</a:t>
            </a:r>
            <a:r>
              <a:rPr lang="ru-RU" dirty="0" smtClean="0"/>
              <a:t> ряду </a:t>
            </a:r>
            <a:r>
              <a:rPr lang="ru-RU" dirty="0" err="1" smtClean="0"/>
              <a:t>речовин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 і самих </a:t>
            </a:r>
            <a:r>
              <a:rPr lang="ru-RU" dirty="0" err="1" smtClean="0"/>
              <a:t>білків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До складу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кожний</a:t>
            </a:r>
            <a:r>
              <a:rPr lang="ru-RU" dirty="0" smtClean="0"/>
              <a:t>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унікальну</a:t>
            </a:r>
            <a:r>
              <a:rPr lang="ru-RU" dirty="0" smtClean="0"/>
              <a:t> структуру.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структурі</a:t>
            </a:r>
            <a:r>
              <a:rPr lang="ru-RU" dirty="0" smtClean="0"/>
              <a:t>, </a:t>
            </a:r>
            <a:r>
              <a:rPr lang="ru-RU" dirty="0" err="1" smtClean="0"/>
              <a:t>функціонують</a:t>
            </a:r>
            <a:r>
              <a:rPr lang="ru-RU" dirty="0" smtClean="0"/>
              <a:t> за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</a:t>
            </a:r>
            <a:r>
              <a:rPr lang="ru-RU" dirty="0" err="1" smtClean="0"/>
              <a:t>програмами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провідна</a:t>
            </a:r>
            <a:r>
              <a:rPr lang="ru-RU" dirty="0" smtClean="0"/>
              <a:t> роль у </a:t>
            </a:r>
            <a:r>
              <a:rPr lang="ru-RU" dirty="0" err="1" smtClean="0"/>
              <a:t>молекулярних</a:t>
            </a:r>
            <a:r>
              <a:rPr lang="ru-RU" dirty="0" smtClean="0"/>
              <a:t> </a:t>
            </a:r>
            <a:r>
              <a:rPr lang="ru-RU" dirty="0" err="1" smtClean="0"/>
              <a:t>механізмах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білках</a:t>
            </a:r>
            <a:r>
              <a:rPr lang="ru-RU" dirty="0" smtClean="0"/>
              <a:t>  </a:t>
            </a:r>
            <a:r>
              <a:rPr lang="ru-RU" dirty="0" err="1" smtClean="0"/>
              <a:t>величезна</a:t>
            </a:r>
            <a:r>
              <a:rPr lang="ru-RU" dirty="0" smtClean="0"/>
              <a:t>; вона записана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послідовностей</a:t>
            </a:r>
            <a:r>
              <a:rPr lang="ru-RU" dirty="0" smtClean="0"/>
              <a:t> </a:t>
            </a:r>
            <a:r>
              <a:rPr lang="ru-RU" dirty="0" err="1" smtClean="0"/>
              <a:t>амінокислотних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і </a:t>
            </a:r>
            <a:r>
              <a:rPr lang="ru-RU" dirty="0" err="1" smtClean="0"/>
              <a:t>надходить</a:t>
            </a:r>
            <a:r>
              <a:rPr lang="ru-RU" dirty="0" smtClean="0"/>
              <a:t> з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апарата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при </a:t>
            </a:r>
            <a:r>
              <a:rPr lang="ru-RU" dirty="0" err="1" smtClean="0"/>
              <a:t>біосинтезі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8" y="3439690"/>
            <a:ext cx="5347176" cy="33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6"/>
            <a:ext cx="9144000" cy="38015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77727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Білки</a:t>
            </a:r>
            <a:r>
              <a:rPr lang="ru-RU" dirty="0" smtClean="0"/>
              <a:t> є </a:t>
            </a:r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поживними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й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як </a:t>
            </a:r>
            <a:r>
              <a:rPr lang="ru-RU" dirty="0" err="1" smtClean="0"/>
              <a:t>сировину</a:t>
            </a:r>
            <a:r>
              <a:rPr lang="ru-RU" dirty="0" smtClean="0"/>
              <a:t>. </a:t>
            </a:r>
            <a:r>
              <a:rPr lang="ru-RU" dirty="0" err="1" smtClean="0"/>
              <a:t>Білкові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як </a:t>
            </a:r>
            <a:r>
              <a:rPr lang="ru-RU" dirty="0" err="1" smtClean="0"/>
              <a:t>високоефективні</a:t>
            </a:r>
            <a:r>
              <a:rPr lang="ru-RU" dirty="0" smtClean="0"/>
              <a:t> </a:t>
            </a:r>
            <a:r>
              <a:rPr lang="ru-RU" dirty="0" err="1" smtClean="0"/>
              <a:t>каталізатори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22780"/>
            <a:ext cx="3862854" cy="22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7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60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СООН,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en-US" dirty="0" smtClean="0"/>
              <a:t>NH2 </a:t>
            </a:r>
            <a:r>
              <a:rPr lang="ru-RU" dirty="0" smtClean="0"/>
              <a:t>та </a:t>
            </a:r>
            <a:r>
              <a:rPr lang="ru-RU" dirty="0" err="1" smtClean="0"/>
              <a:t>бічні</a:t>
            </a:r>
            <a:r>
              <a:rPr lang="ru-RU" dirty="0" smtClean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 - </a:t>
            </a:r>
            <a:r>
              <a:rPr lang="en-US" dirty="0" smtClean="0"/>
              <a:t>R </a:t>
            </a:r>
            <a:r>
              <a:rPr lang="ru-RU" dirty="0" smtClean="0"/>
              <a:t>У . </a:t>
            </a:r>
            <a:r>
              <a:rPr lang="ru-RU" dirty="0" err="1"/>
              <a:t>А</a:t>
            </a:r>
            <a:r>
              <a:rPr lang="ru-RU" dirty="0" err="1" smtClean="0"/>
              <a:t>мінокислоти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залишками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з'єднані</a:t>
            </a:r>
            <a:r>
              <a:rPr lang="ru-RU" dirty="0" smtClean="0"/>
              <a:t> </a:t>
            </a:r>
            <a:r>
              <a:rPr lang="ru-RU" dirty="0" err="1" smtClean="0"/>
              <a:t>зв'язками</a:t>
            </a:r>
            <a:r>
              <a:rPr lang="ru-RU" dirty="0" smtClean="0"/>
              <a:t> - СО , - </a:t>
            </a:r>
            <a:r>
              <a:rPr lang="en-US" dirty="0" smtClean="0"/>
              <a:t>N</a:t>
            </a:r>
            <a:r>
              <a:rPr lang="ru-RU" dirty="0" smtClean="0"/>
              <a:t>Н . Для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амінокислотні</a:t>
            </a:r>
            <a:r>
              <a:rPr lang="ru-RU" dirty="0" smtClean="0"/>
              <a:t> (</a:t>
            </a:r>
            <a:r>
              <a:rPr lang="ru-RU" dirty="0" err="1" smtClean="0"/>
              <a:t>поліпептидні</a:t>
            </a:r>
            <a:r>
              <a:rPr lang="ru-RU" dirty="0" smtClean="0"/>
              <a:t>) </a:t>
            </a:r>
            <a:r>
              <a:rPr lang="ru-RU" dirty="0" err="1" smtClean="0"/>
              <a:t>ланцюги</a:t>
            </a:r>
            <a:r>
              <a:rPr lang="ru-RU" dirty="0" smtClean="0"/>
              <a:t>, але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десятків</a:t>
            </a:r>
            <a:r>
              <a:rPr lang="ru-RU" dirty="0" smtClean="0"/>
              <a:t>, а то й </a:t>
            </a:r>
            <a:r>
              <a:rPr lang="ru-RU" dirty="0" err="1" smtClean="0"/>
              <a:t>сотень</a:t>
            </a:r>
            <a:r>
              <a:rPr lang="ru-RU" dirty="0" smtClean="0"/>
              <a:t> ланок. Молекула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один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з'єднаних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подіпептидних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931"/>
            <a:ext cx="9144000" cy="45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43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неоднакова</a:t>
            </a:r>
            <a:r>
              <a:rPr lang="ru-RU" dirty="0" smtClean="0"/>
              <a:t>. </a:t>
            </a:r>
            <a:r>
              <a:rPr lang="ru-RU" dirty="0" err="1" smtClean="0"/>
              <a:t>Різниться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склад </a:t>
            </a:r>
            <a:r>
              <a:rPr lang="ru-RU" dirty="0" err="1" smtClean="0"/>
              <a:t>амінокислот</a:t>
            </a:r>
            <a:r>
              <a:rPr lang="ru-RU" dirty="0" smtClean="0"/>
              <a:t> і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у </a:t>
            </a:r>
            <a:r>
              <a:rPr lang="ru-RU" dirty="0" err="1" smtClean="0"/>
              <a:t>ланцюгу</a:t>
            </a:r>
            <a:r>
              <a:rPr lang="ru-RU" dirty="0" smtClean="0"/>
              <a:t>. </a:t>
            </a:r>
            <a:r>
              <a:rPr lang="ru-RU" dirty="0" err="1" smtClean="0"/>
              <a:t>Відображуючи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поліпептидних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, </a:t>
            </a:r>
            <a:r>
              <a:rPr lang="ru-RU" dirty="0" err="1" smtClean="0"/>
              <a:t>молекулярна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десяти </a:t>
            </a:r>
            <a:r>
              <a:rPr lang="ru-RU" dirty="0" err="1" smtClean="0"/>
              <a:t>тисяч</a:t>
            </a:r>
            <a:r>
              <a:rPr lang="ru-RU" dirty="0" smtClean="0"/>
              <a:t> до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дальтонід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99"/>
            <a:ext cx="8677472" cy="50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5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0" y="26802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Біосинтез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процесії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регуляцію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і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і тканин.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первинну</a:t>
            </a:r>
            <a:r>
              <a:rPr lang="ru-RU" dirty="0" smtClean="0"/>
              <a:t> структуру кожного Б. </a:t>
            </a:r>
            <a:r>
              <a:rPr lang="ru-RU" dirty="0" err="1" smtClean="0"/>
              <a:t>закодовано</a:t>
            </a:r>
            <a:r>
              <a:rPr lang="ru-RU" dirty="0" smtClean="0"/>
              <a:t> в </a:t>
            </a:r>
            <a:r>
              <a:rPr lang="ru-RU" dirty="0" err="1" smtClean="0"/>
              <a:t>дезок</a:t>
            </a:r>
            <a:r>
              <a:rPr lang="en-US" dirty="0" smtClean="0"/>
              <a:t>cup</a:t>
            </a:r>
            <a:r>
              <a:rPr lang="ru-RU" dirty="0" err="1" smtClean="0"/>
              <a:t>иб</a:t>
            </a:r>
            <a:r>
              <a:rPr lang="en-US" dirty="0" smtClean="0"/>
              <a:t>o</a:t>
            </a:r>
            <a:r>
              <a:rPr lang="ru-RU" dirty="0" err="1" smtClean="0"/>
              <a:t>нуклеіновій</a:t>
            </a:r>
            <a:r>
              <a:rPr lang="ru-RU" dirty="0" smtClean="0"/>
              <a:t> </a:t>
            </a:r>
            <a:r>
              <a:rPr lang="ru-RU" dirty="0" err="1" smtClean="0"/>
              <a:t>кислоті</a:t>
            </a:r>
            <a:r>
              <a:rPr lang="ru-RU" dirty="0" smtClean="0"/>
              <a:t> (ДНК), </a:t>
            </a:r>
            <a:r>
              <a:rPr lang="ru-RU" dirty="0" err="1" smtClean="0"/>
              <a:t>звідки</a:t>
            </a:r>
            <a:r>
              <a:rPr lang="ru-RU" dirty="0" smtClean="0"/>
              <a:t> вона "</a:t>
            </a:r>
            <a:r>
              <a:rPr lang="ru-RU" dirty="0" err="1" smtClean="0"/>
              <a:t>переписується</a:t>
            </a:r>
            <a:r>
              <a:rPr lang="ru-RU" dirty="0" smtClean="0"/>
              <a:t>" на </a:t>
            </a:r>
            <a:r>
              <a:rPr lang="ru-RU" dirty="0" err="1" smtClean="0"/>
              <a:t>матричну</a:t>
            </a:r>
            <a:r>
              <a:rPr lang="ru-RU" dirty="0" smtClean="0"/>
              <a:t> </a:t>
            </a:r>
            <a:r>
              <a:rPr lang="ru-RU" dirty="0" err="1" smtClean="0"/>
              <a:t>рибонуклеїнову</a:t>
            </a:r>
            <a:r>
              <a:rPr lang="ru-RU" dirty="0" smtClean="0"/>
              <a:t> кислоту, </a:t>
            </a:r>
            <a:r>
              <a:rPr lang="ru-RU" dirty="0" err="1" smtClean="0"/>
              <a:t>мРНК</a:t>
            </a:r>
            <a:r>
              <a:rPr lang="ru-RU" dirty="0" smtClean="0"/>
              <a:t> (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транскрипції</a:t>
            </a:r>
            <a:r>
              <a:rPr lang="ru-RU" dirty="0" smtClean="0"/>
              <a:t>).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РНК </a:t>
            </a:r>
            <a:r>
              <a:rPr lang="ru-RU" dirty="0" err="1" smtClean="0"/>
              <a:t>надходить</a:t>
            </a:r>
            <a:r>
              <a:rPr lang="ru-RU" dirty="0" smtClean="0"/>
              <a:t> до рибосом.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нуклеотидів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чітку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у </a:t>
            </a:r>
            <a:r>
              <a:rPr lang="ru-RU" dirty="0" err="1" smtClean="0"/>
              <a:t>поліпептидному</a:t>
            </a:r>
            <a:r>
              <a:rPr lang="ru-RU" dirty="0" smtClean="0"/>
              <a:t> </a:t>
            </a:r>
            <a:r>
              <a:rPr lang="ru-RU" dirty="0" err="1" smtClean="0"/>
              <a:t>ланцюгу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501008"/>
            <a:ext cx="4099311" cy="335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" y="2304926"/>
            <a:ext cx="4881555" cy="29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721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Vkontakte</dc:creator>
  <cp:lastModifiedBy>user</cp:lastModifiedBy>
  <cp:revision>6</cp:revision>
  <dcterms:created xsi:type="dcterms:W3CDTF">2013-11-05T17:08:05Z</dcterms:created>
  <dcterms:modified xsi:type="dcterms:W3CDTF">2013-12-11T20:25:01Z</dcterms:modified>
</cp:coreProperties>
</file>