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61" r:id="rId6"/>
    <p:sldId id="258" r:id="rId7"/>
    <p:sldId id="264" r:id="rId8"/>
    <p:sldId id="262" r:id="rId9"/>
    <p:sldId id="260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1470025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6600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Зір здорової людини</a:t>
            </a:r>
            <a:endParaRPr lang="uk-UA" sz="6600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869160"/>
            <a:ext cx="3923928" cy="198884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i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Гузенко</a:t>
            </a:r>
            <a:r>
              <a:rPr lang="uk-UA" sz="3600" b="1" i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</a:t>
            </a:r>
          </a:p>
          <a:p>
            <a:r>
              <a:rPr lang="uk-UA" sz="3600" b="1" i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Бабаніна Н.</a:t>
            </a:r>
          </a:p>
          <a:p>
            <a:r>
              <a:rPr lang="uk-UA" sz="3600" b="1" i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Істомін В.</a:t>
            </a:r>
            <a:endParaRPr lang="uk-UA" sz="3600" b="1" i="1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6179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chemeClr val="accent6">
                  <a:tint val="50000"/>
                  <a:satMod val="300000"/>
                  <a:alpha val="12000"/>
                </a:schemeClr>
              </a:gs>
              <a:gs pos="35000">
                <a:schemeClr val="accent6">
                  <a:tint val="37000"/>
                  <a:satMod val="300000"/>
                  <a:alpha val="38000"/>
                </a:schemeClr>
              </a:gs>
              <a:gs pos="100000">
                <a:schemeClr val="accent6">
                  <a:tint val="15000"/>
                  <a:satMod val="350000"/>
                  <a:alpha val="4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endParaRPr lang="uk-UA" sz="4800" dirty="0" smtClean="0"/>
          </a:p>
          <a:p>
            <a:pPr algn="ctr"/>
            <a:r>
              <a:rPr lang="vi-VN" sz="4800" dirty="0" smtClean="0">
                <a:solidFill>
                  <a:srgbClr val="00B0F0"/>
                </a:solidFill>
              </a:rPr>
              <a:t>О́ко</a:t>
            </a:r>
            <a:r>
              <a:rPr lang="en-US" sz="4800" dirty="0" smtClean="0">
                <a:solidFill>
                  <a:srgbClr val="FFFF00"/>
                </a:solidFill>
              </a:rPr>
              <a:t>— </a:t>
            </a:r>
            <a:r>
              <a:rPr lang="vi-VN" sz="4800" dirty="0">
                <a:solidFill>
                  <a:srgbClr val="FFFF00"/>
                </a:solidFill>
              </a:rPr>
              <a:t>парний сенсорний орган (орган зорової системи) </a:t>
            </a:r>
            <a:r>
              <a:rPr lang="vi-VN" sz="4800" dirty="0" smtClean="0">
                <a:solidFill>
                  <a:srgbClr val="FFFF00"/>
                </a:solidFill>
              </a:rPr>
              <a:t>людини, </a:t>
            </a:r>
            <a:r>
              <a:rPr lang="vi-VN" sz="4800" dirty="0">
                <a:solidFill>
                  <a:srgbClr val="FFFF00"/>
                </a:solidFill>
              </a:rPr>
              <a:t>що володіє здатністю сприймати електромагнітне випромінювання в видимому діапазоні довжин хвиль і забезпечує функцію зору. </a:t>
            </a:r>
            <a:endParaRPr lang="ru-RU" sz="4800" dirty="0" smtClean="0">
              <a:solidFill>
                <a:srgbClr val="FFFF00"/>
              </a:solidFill>
            </a:endParaRPr>
          </a:p>
          <a:p>
            <a:pPr algn="ctr"/>
            <a:r>
              <a:rPr lang="vi-VN" sz="480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Крізь </a:t>
            </a:r>
            <a:r>
              <a:rPr lang="vi-VN" sz="4800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очі надходить </a:t>
            </a:r>
            <a:r>
              <a:rPr lang="vi-VN" sz="4800" dirty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≈ 90% </a:t>
            </a:r>
            <a:r>
              <a:rPr lang="vi-VN" sz="4800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інформації з навколишнього </a:t>
            </a:r>
            <a:r>
              <a:rPr lang="vi-VN" sz="480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світу</a:t>
            </a:r>
            <a:r>
              <a:rPr lang="vi-VN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uk-UA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236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441" y="0"/>
            <a:ext cx="8943559" cy="55994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0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Будова ока</a:t>
            </a:r>
            <a:endParaRPr lang="uk-UA" sz="40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Будова ока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17038" r="8852" b="4734"/>
          <a:stretch/>
        </p:blipFill>
        <p:spPr bwMode="auto">
          <a:xfrm>
            <a:off x="899592" y="579765"/>
            <a:ext cx="7630672" cy="585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1690" y="5814218"/>
            <a:ext cx="2232248" cy="725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609" y="5775256"/>
            <a:ext cx="2232025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4169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6000" i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Як ми бачимо?</a:t>
            </a:r>
            <a:endParaRPr lang="uk-UA" sz="6000" i="1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  <a14:imgEffect>
                      <a14:saturation sat="305000"/>
                    </a14:imgEffect>
                    <a14:imgEffect>
                      <a14:brightnessContrast bright="1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355" r="1723" b="14447"/>
          <a:stretch/>
        </p:blipFill>
        <p:spPr bwMode="auto">
          <a:xfrm>
            <a:off x="1" y="1773382"/>
            <a:ext cx="9144000" cy="508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920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7"/>
            <a:ext cx="8229600" cy="27363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uk-UA" sz="3600" u="sng" dirty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Акомодація — </a:t>
            </a:r>
            <a:r>
              <a:rPr lang="uk-UA" b="1" i="1" dirty="0">
                <a:solidFill>
                  <a:srgbClr val="0070C0"/>
                </a:solidFill>
              </a:rPr>
              <a:t>пристосування ока до чіткого бачення предметів, що розміщені на різній відстані від нього. Відбувається шляхом зміни форми кришталика або його відстані до сітківки.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brightnessContrast bright="-1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14150"/>
            <a:ext cx="8220939" cy="277456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907" y="6146552"/>
            <a:ext cx="82205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>
                <a:solidFill>
                  <a:srgbClr val="7030A0"/>
                </a:solidFill>
              </a:rPr>
              <a:t>Фокусування</a:t>
            </a:r>
            <a:r>
              <a:rPr lang="ru-RU" sz="2000" b="1" i="1" dirty="0">
                <a:solidFill>
                  <a:srgbClr val="7030A0"/>
                </a:solidFill>
              </a:rPr>
              <a:t> ока на далеких (</a:t>
            </a:r>
            <a:r>
              <a:rPr lang="ru-RU" sz="2000" b="1" i="1" dirty="0" err="1">
                <a:solidFill>
                  <a:srgbClr val="7030A0"/>
                </a:solidFill>
              </a:rPr>
              <a:t>зліва</a:t>
            </a:r>
            <a:r>
              <a:rPr lang="ru-RU" sz="2000" b="1" i="1" dirty="0">
                <a:solidFill>
                  <a:srgbClr val="7030A0"/>
                </a:solidFill>
              </a:rPr>
              <a:t>) та </a:t>
            </a:r>
            <a:r>
              <a:rPr lang="ru-RU" sz="2000" b="1" i="1" dirty="0" err="1">
                <a:solidFill>
                  <a:srgbClr val="7030A0"/>
                </a:solidFill>
              </a:rPr>
              <a:t>близьких</a:t>
            </a:r>
            <a:r>
              <a:rPr lang="ru-RU" sz="2000" b="1" i="1" dirty="0">
                <a:solidFill>
                  <a:srgbClr val="7030A0"/>
                </a:solidFill>
              </a:rPr>
              <a:t> (справа) предметах.</a:t>
            </a:r>
            <a:endParaRPr lang="uk-UA" sz="20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811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47" b="19541"/>
          <a:stretch/>
        </p:blipFill>
        <p:spPr bwMode="auto">
          <a:xfrm>
            <a:off x="0" y="390600"/>
            <a:ext cx="9161303" cy="6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980728"/>
            <a:ext cx="4032448" cy="1584176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4032449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500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36912"/>
            <a:ext cx="8229600" cy="2448272"/>
          </a:xfrm>
        </p:spPr>
        <p:txBody>
          <a:bodyPr>
            <a:normAutofit/>
          </a:bodyPr>
          <a:lstStyle/>
          <a:p>
            <a:pPr algn="ctr">
              <a:buBlip>
                <a:blip r:embed="rId2"/>
              </a:buBlip>
            </a:pPr>
            <a:r>
              <a:rPr lang="uk-UA" sz="2800" dirty="0" smtClean="0"/>
              <a:t>Природно</a:t>
            </a:r>
            <a:r>
              <a:rPr lang="uk-UA" sz="2800" dirty="0"/>
              <a:t>, чим більша роздільна здатність об'єктиву, тим більше виявляють подробиць будови спостережуваного об'єкта.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71820" y="692696"/>
            <a:ext cx="6606480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dirty="0" err="1">
                <a:solidFill>
                  <a:srgbClr val="FFFF00"/>
                </a:solidFill>
              </a:rPr>
              <a:t>Роздільна</a:t>
            </a:r>
            <a:r>
              <a:rPr lang="ru-RU" sz="4800" dirty="0">
                <a:solidFill>
                  <a:srgbClr val="FFFF00"/>
                </a:solidFill>
              </a:rPr>
              <a:t> </a:t>
            </a:r>
            <a:r>
              <a:rPr lang="ru-RU" sz="4800" dirty="0" err="1">
                <a:solidFill>
                  <a:srgbClr val="FFFF00"/>
                </a:solidFill>
              </a:rPr>
              <a:t>здатність</a:t>
            </a:r>
            <a:r>
              <a:rPr lang="ru-RU" sz="4800" dirty="0">
                <a:solidFill>
                  <a:srgbClr val="FFFF00"/>
                </a:solidFill>
              </a:rPr>
              <a:t> ока </a:t>
            </a:r>
            <a:r>
              <a:rPr lang="ru-RU" sz="4800" dirty="0" err="1">
                <a:solidFill>
                  <a:srgbClr val="FFFF00"/>
                </a:solidFill>
              </a:rPr>
              <a:t>людини</a:t>
            </a:r>
            <a:r>
              <a:rPr lang="ru-RU" sz="4800" dirty="0">
                <a:solidFill>
                  <a:srgbClr val="FFFF00"/>
                </a:solidFill>
              </a:rPr>
              <a:t> </a:t>
            </a:r>
            <a:r>
              <a:rPr lang="ru-RU" sz="4800" dirty="0" err="1">
                <a:solidFill>
                  <a:srgbClr val="FFFF00"/>
                </a:solidFill>
              </a:rPr>
              <a:t>дорівнює</a:t>
            </a:r>
            <a:r>
              <a:rPr lang="ru-RU" sz="4800" dirty="0">
                <a:solidFill>
                  <a:srgbClr val="FFFF00"/>
                </a:solidFill>
              </a:rPr>
              <a:t> 150 мкм.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5" b="29083"/>
          <a:stretch/>
        </p:blipFill>
        <p:spPr bwMode="auto">
          <a:xfrm>
            <a:off x="1605283" y="4077072"/>
            <a:ext cx="6667500" cy="229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1255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5793507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3600" b="1" i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Прийнято</a:t>
            </a:r>
            <a:r>
              <a:rPr lang="ru-RU" sz="36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вважати</a:t>
            </a:r>
            <a:r>
              <a:rPr lang="ru-RU" sz="36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b="1" i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6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людей з </a:t>
            </a:r>
            <a:r>
              <a:rPr lang="ru-RU" sz="3600" b="1" i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нормальним</a:t>
            </a:r>
            <a:r>
              <a:rPr lang="ru-RU" sz="36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зором</a:t>
            </a:r>
            <a:r>
              <a:rPr lang="ru-RU" sz="36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нормальна </a:t>
            </a:r>
            <a:r>
              <a:rPr lang="ru-RU" sz="36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відстань</a:t>
            </a:r>
            <a:r>
              <a:rPr lang="ru-RU" sz="36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становить </a:t>
            </a:r>
            <a:r>
              <a:rPr lang="ru-RU" sz="36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</a:t>
            </a:r>
            <a:r>
              <a:rPr lang="ru-RU" sz="36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 (</a:t>
            </a:r>
            <a:r>
              <a:rPr lang="ru-RU" sz="36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Саме</a:t>
            </a:r>
            <a:r>
              <a:rPr lang="ru-RU" sz="36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3600" b="1" i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такій</a:t>
            </a:r>
            <a:r>
              <a:rPr lang="ru-RU" sz="36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відстані</a:t>
            </a:r>
            <a:r>
              <a:rPr lang="ru-RU" sz="36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36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очей </a:t>
            </a:r>
            <a:r>
              <a:rPr lang="ru-RU" sz="3600" b="1" i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людина</a:t>
            </a:r>
            <a:r>
              <a:rPr lang="ru-RU" sz="36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тримає</a:t>
            </a:r>
            <a:r>
              <a:rPr lang="ru-RU" sz="36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книгу при </a:t>
            </a:r>
            <a:r>
              <a:rPr lang="ru-RU" sz="36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читанні</a:t>
            </a:r>
            <a:r>
              <a:rPr lang="ru-RU" sz="36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</a:p>
          <a:p>
            <a:pPr algn="ctr"/>
            <a:r>
              <a:rPr lang="ru-RU" sz="3600" b="1" i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3600" b="1" i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деяких</a:t>
            </a:r>
            <a:r>
              <a:rPr lang="ru-RU" sz="3600" b="1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людей </a:t>
            </a:r>
            <a:r>
              <a:rPr lang="ru-RU" sz="3600" b="1" i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відстань</a:t>
            </a:r>
            <a:r>
              <a:rPr lang="ru-RU" sz="3600" b="1" i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нормального  </a:t>
            </a:r>
            <a:r>
              <a:rPr lang="ru-RU" sz="3600" b="1" i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менше</a:t>
            </a:r>
            <a:r>
              <a:rPr lang="ru-RU" sz="3600" b="1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25 см, таких людей </a:t>
            </a:r>
            <a:r>
              <a:rPr lang="ru-RU" sz="3600" b="1" i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називають</a:t>
            </a:r>
            <a:r>
              <a:rPr lang="ru-RU" sz="3600" b="1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короткозорими</a:t>
            </a:r>
            <a:r>
              <a:rPr lang="ru-RU" sz="3600" b="1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3600" b="1" i="1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3600" b="1" i="1" dirty="0" err="1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людей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нормальна </a:t>
            </a:r>
            <a:r>
              <a:rPr lang="ru-RU" sz="36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відстань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зору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см. </a:t>
            </a:r>
            <a:r>
              <a:rPr lang="ru-RU" sz="3600" b="1" i="1" dirty="0" err="1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називають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далекозорими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3600" b="1" i="1" dirty="0"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1488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55565"/>
            <a:ext cx="79953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Дякуємо</a:t>
            </a:r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 </a:t>
            </a:r>
            <a:r>
              <a:rPr lang="ru-RU" sz="7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увагу</a:t>
            </a:r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!!!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8661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181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Горизонт</vt:lpstr>
      <vt:lpstr>Зір здорової людини</vt:lpstr>
      <vt:lpstr>Презентация PowerPoint</vt:lpstr>
      <vt:lpstr>Будова ока</vt:lpstr>
      <vt:lpstr>Як ми бачимо?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</dc:creator>
  <cp:lastModifiedBy>Алёна</cp:lastModifiedBy>
  <cp:revision>6</cp:revision>
  <dcterms:created xsi:type="dcterms:W3CDTF">2014-03-17T15:47:29Z</dcterms:created>
  <dcterms:modified xsi:type="dcterms:W3CDTF">2014-03-17T16:49:20Z</dcterms:modified>
</cp:coreProperties>
</file>