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6" d="100"/>
          <a:sy n="116" d="100"/>
        </p:scale>
        <p:origin x="39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E7E9481-ECE5-4E61-87DD-4E87824A71D0}" type="datetimeFigureOut">
              <a:rPr lang="ru-RU" smtClean="0"/>
              <a:t>25.02.2014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4FAE4E-FAC7-43D0-991F-A5DFCBE6B775}" type="slidenum">
              <a:rPr lang="ru-RU" smtClean="0"/>
              <a:t>‹#›</a:t>
            </a:fld>
            <a:endParaRPr lang="ru-RU"/>
          </a:p>
        </p:txBody>
      </p:sp>
    </p:spTree>
    <p:extLst>
      <p:ext uri="{BB962C8B-B14F-4D97-AF65-F5344CB8AC3E}">
        <p14:creationId xmlns:p14="http://schemas.microsoft.com/office/powerpoint/2010/main" val="3161895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E7E9481-ECE5-4E61-87DD-4E87824A71D0}" type="datetimeFigureOut">
              <a:rPr lang="ru-RU" smtClean="0"/>
              <a:t>25.02.2014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4FAE4E-FAC7-43D0-991F-A5DFCBE6B775}" type="slidenum">
              <a:rPr lang="ru-RU" smtClean="0"/>
              <a:t>‹#›</a:t>
            </a:fld>
            <a:endParaRPr lang="ru-RU"/>
          </a:p>
        </p:txBody>
      </p:sp>
    </p:spTree>
    <p:extLst>
      <p:ext uri="{BB962C8B-B14F-4D97-AF65-F5344CB8AC3E}">
        <p14:creationId xmlns:p14="http://schemas.microsoft.com/office/powerpoint/2010/main" val="1367358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E7E9481-ECE5-4E61-87DD-4E87824A71D0}" type="datetimeFigureOut">
              <a:rPr lang="ru-RU" smtClean="0"/>
              <a:t>25.02.2014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4FAE4E-FAC7-43D0-991F-A5DFCBE6B775}" type="slidenum">
              <a:rPr lang="ru-RU" smtClean="0"/>
              <a:t>‹#›</a:t>
            </a:fld>
            <a:endParaRPr lang="ru-RU"/>
          </a:p>
        </p:txBody>
      </p:sp>
    </p:spTree>
    <p:extLst>
      <p:ext uri="{BB962C8B-B14F-4D97-AF65-F5344CB8AC3E}">
        <p14:creationId xmlns:p14="http://schemas.microsoft.com/office/powerpoint/2010/main" val="2218826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E7E9481-ECE5-4E61-87DD-4E87824A71D0}" type="datetimeFigureOut">
              <a:rPr lang="ru-RU" smtClean="0"/>
              <a:t>25.02.2014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4FAE4E-FAC7-43D0-991F-A5DFCBE6B775}" type="slidenum">
              <a:rPr lang="ru-RU" smtClean="0"/>
              <a:t>‹#›</a:t>
            </a:fld>
            <a:endParaRPr lang="ru-RU"/>
          </a:p>
        </p:txBody>
      </p:sp>
    </p:spTree>
    <p:extLst>
      <p:ext uri="{BB962C8B-B14F-4D97-AF65-F5344CB8AC3E}">
        <p14:creationId xmlns:p14="http://schemas.microsoft.com/office/powerpoint/2010/main" val="2162463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E7E9481-ECE5-4E61-87DD-4E87824A71D0}" type="datetimeFigureOut">
              <a:rPr lang="ru-RU" smtClean="0"/>
              <a:t>25.02.2014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4FAE4E-FAC7-43D0-991F-A5DFCBE6B775}" type="slidenum">
              <a:rPr lang="ru-RU" smtClean="0"/>
              <a:t>‹#›</a:t>
            </a:fld>
            <a:endParaRPr lang="ru-RU"/>
          </a:p>
        </p:txBody>
      </p:sp>
    </p:spTree>
    <p:extLst>
      <p:ext uri="{BB962C8B-B14F-4D97-AF65-F5344CB8AC3E}">
        <p14:creationId xmlns:p14="http://schemas.microsoft.com/office/powerpoint/2010/main" val="152752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E7E9481-ECE5-4E61-87DD-4E87824A71D0}" type="datetimeFigureOut">
              <a:rPr lang="ru-RU" smtClean="0"/>
              <a:t>25.02.2014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4FAE4E-FAC7-43D0-991F-A5DFCBE6B775}" type="slidenum">
              <a:rPr lang="ru-RU" smtClean="0"/>
              <a:t>‹#›</a:t>
            </a:fld>
            <a:endParaRPr lang="ru-RU"/>
          </a:p>
        </p:txBody>
      </p:sp>
    </p:spTree>
    <p:extLst>
      <p:ext uri="{BB962C8B-B14F-4D97-AF65-F5344CB8AC3E}">
        <p14:creationId xmlns:p14="http://schemas.microsoft.com/office/powerpoint/2010/main" val="3800481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E7E9481-ECE5-4E61-87DD-4E87824A71D0}" type="datetimeFigureOut">
              <a:rPr lang="ru-RU" smtClean="0"/>
              <a:t>25.02.2014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34FAE4E-FAC7-43D0-991F-A5DFCBE6B775}" type="slidenum">
              <a:rPr lang="ru-RU" smtClean="0"/>
              <a:t>‹#›</a:t>
            </a:fld>
            <a:endParaRPr lang="ru-RU"/>
          </a:p>
        </p:txBody>
      </p:sp>
    </p:spTree>
    <p:extLst>
      <p:ext uri="{BB962C8B-B14F-4D97-AF65-F5344CB8AC3E}">
        <p14:creationId xmlns:p14="http://schemas.microsoft.com/office/powerpoint/2010/main" val="4101601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E7E9481-ECE5-4E61-87DD-4E87824A71D0}" type="datetimeFigureOut">
              <a:rPr lang="ru-RU" smtClean="0"/>
              <a:t>25.02.2014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34FAE4E-FAC7-43D0-991F-A5DFCBE6B775}" type="slidenum">
              <a:rPr lang="ru-RU" smtClean="0"/>
              <a:t>‹#›</a:t>
            </a:fld>
            <a:endParaRPr lang="ru-RU"/>
          </a:p>
        </p:txBody>
      </p:sp>
    </p:spTree>
    <p:extLst>
      <p:ext uri="{BB962C8B-B14F-4D97-AF65-F5344CB8AC3E}">
        <p14:creationId xmlns:p14="http://schemas.microsoft.com/office/powerpoint/2010/main" val="943377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E7E9481-ECE5-4E61-87DD-4E87824A71D0}" type="datetimeFigureOut">
              <a:rPr lang="ru-RU" smtClean="0"/>
              <a:t>25.02.2014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34FAE4E-FAC7-43D0-991F-A5DFCBE6B775}" type="slidenum">
              <a:rPr lang="ru-RU" smtClean="0"/>
              <a:t>‹#›</a:t>
            </a:fld>
            <a:endParaRPr lang="ru-RU"/>
          </a:p>
        </p:txBody>
      </p:sp>
    </p:spTree>
    <p:extLst>
      <p:ext uri="{BB962C8B-B14F-4D97-AF65-F5344CB8AC3E}">
        <p14:creationId xmlns:p14="http://schemas.microsoft.com/office/powerpoint/2010/main" val="232832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E7E9481-ECE5-4E61-87DD-4E87824A71D0}" type="datetimeFigureOut">
              <a:rPr lang="ru-RU" smtClean="0"/>
              <a:t>25.02.2014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4FAE4E-FAC7-43D0-991F-A5DFCBE6B775}" type="slidenum">
              <a:rPr lang="ru-RU" smtClean="0"/>
              <a:t>‹#›</a:t>
            </a:fld>
            <a:endParaRPr lang="ru-RU"/>
          </a:p>
        </p:txBody>
      </p:sp>
    </p:spTree>
    <p:extLst>
      <p:ext uri="{BB962C8B-B14F-4D97-AF65-F5344CB8AC3E}">
        <p14:creationId xmlns:p14="http://schemas.microsoft.com/office/powerpoint/2010/main" val="686837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E7E9481-ECE5-4E61-87DD-4E87824A71D0}" type="datetimeFigureOut">
              <a:rPr lang="ru-RU" smtClean="0"/>
              <a:t>25.02.2014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4FAE4E-FAC7-43D0-991F-A5DFCBE6B775}" type="slidenum">
              <a:rPr lang="ru-RU" smtClean="0"/>
              <a:t>‹#›</a:t>
            </a:fld>
            <a:endParaRPr lang="ru-RU"/>
          </a:p>
        </p:txBody>
      </p:sp>
    </p:spTree>
    <p:extLst>
      <p:ext uri="{BB962C8B-B14F-4D97-AF65-F5344CB8AC3E}">
        <p14:creationId xmlns:p14="http://schemas.microsoft.com/office/powerpoint/2010/main" val="1977576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7E9481-ECE5-4E61-87DD-4E87824A71D0}" type="datetimeFigureOut">
              <a:rPr lang="ru-RU" smtClean="0"/>
              <a:t>25.02.2014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FAE4E-FAC7-43D0-991F-A5DFCBE6B775}" type="slidenum">
              <a:rPr lang="ru-RU" smtClean="0"/>
              <a:t>‹#›</a:t>
            </a:fld>
            <a:endParaRPr lang="ru-RU"/>
          </a:p>
        </p:txBody>
      </p:sp>
    </p:spTree>
    <p:extLst>
      <p:ext uri="{BB962C8B-B14F-4D97-AF65-F5344CB8AC3E}">
        <p14:creationId xmlns:p14="http://schemas.microsoft.com/office/powerpoint/2010/main" val="4053426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2879" y="-351692"/>
            <a:ext cx="9144000" cy="1820902"/>
          </a:xfrm>
        </p:spPr>
        <p:txBody>
          <a:bodyPr>
            <a:normAutofit/>
          </a:bodyPr>
          <a:lstStyle/>
          <a:p>
            <a:r>
              <a:rPr lang="en-US" sz="8000" b="1" dirty="0">
                <a:ln w="6600">
                  <a:solidFill>
                    <a:schemeClr val="accent2"/>
                  </a:solidFill>
                  <a:prstDash val="solid"/>
                </a:ln>
                <a:solidFill>
                  <a:srgbClr val="FFFFFF"/>
                </a:solidFill>
                <a:effectLst>
                  <a:outerShdw dist="38100" dir="2700000" algn="tl" rotWithShape="0">
                    <a:schemeClr val="accent2"/>
                  </a:outerShdw>
                </a:effectLst>
                <a:latin typeface="Ariston" panose="03000400000000000000" pitchFamily="66" charset="0"/>
              </a:rPr>
              <a:t>Ukrainian Americans</a:t>
            </a:r>
            <a:endParaRPr lang="ru-RU" sz="8000" b="1" dirty="0">
              <a:ln w="6600">
                <a:solidFill>
                  <a:schemeClr val="accent2"/>
                </a:solidFill>
                <a:prstDash val="solid"/>
              </a:ln>
              <a:solidFill>
                <a:srgbClr val="FFFFFF"/>
              </a:solidFill>
              <a:effectLst>
                <a:outerShdw dist="38100" dir="2700000" algn="tl" rotWithShape="0">
                  <a:schemeClr val="accent2"/>
                </a:outerShdw>
              </a:effectLst>
              <a:latin typeface="Ariston" panose="03000400000000000000" pitchFamily="66" charset="0"/>
            </a:endParaRPr>
          </a:p>
        </p:txBody>
      </p:sp>
    </p:spTree>
    <p:extLst>
      <p:ext uri="{BB962C8B-B14F-4D97-AF65-F5344CB8AC3E}">
        <p14:creationId xmlns:p14="http://schemas.microsoft.com/office/powerpoint/2010/main" val="1696403105"/>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6000" b="-6000"/>
          </a:stretch>
        </a:blipFill>
        <a:effectLst/>
      </p:bgPr>
    </p:bg>
    <p:spTree>
      <p:nvGrpSpPr>
        <p:cNvPr id="1" name=""/>
        <p:cNvGrpSpPr/>
        <p:nvPr/>
      </p:nvGrpSpPr>
      <p:grpSpPr>
        <a:xfrm>
          <a:off x="0" y="0"/>
          <a:ext cx="0" cy="0"/>
          <a:chOff x="0" y="0"/>
          <a:chExt cx="0" cy="0"/>
        </a:xfrm>
      </p:grpSpPr>
      <p:pic>
        <p:nvPicPr>
          <p:cNvPr id="8" name="Объект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188168" y="2287386"/>
            <a:ext cx="5573264" cy="41799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Объект 6"/>
          <p:cNvSpPr>
            <a:spLocks noGrp="1"/>
          </p:cNvSpPr>
          <p:nvPr>
            <p:ph sz="half" idx="2"/>
          </p:nvPr>
        </p:nvSpPr>
        <p:spPr>
          <a:xfrm>
            <a:off x="584887" y="362464"/>
            <a:ext cx="10950146" cy="1481395"/>
          </a:xfrm>
        </p:spPr>
        <p:txBody>
          <a:bodyPr>
            <a:noAutofit/>
          </a:bodyPr>
          <a:lstStyle/>
          <a:p>
            <a:pPr marL="0" indent="0" algn="ctr">
              <a:buNone/>
            </a:pPr>
            <a:r>
              <a:rPr lang="en-US" sz="1600" b="1" spc="50" dirty="0">
                <a:ln w="9525" cmpd="sng">
                  <a:solidFill>
                    <a:schemeClr val="accent1"/>
                  </a:solidFill>
                  <a:prstDash val="solid"/>
                </a:ln>
                <a:solidFill>
                  <a:srgbClr val="FFFF00"/>
                </a:solidFill>
                <a:effectLst>
                  <a:glow rad="38100">
                    <a:schemeClr val="accent1">
                      <a:alpha val="40000"/>
                    </a:schemeClr>
                  </a:glow>
                </a:effectLst>
              </a:rPr>
              <a:t>Ukrainian Americans (Ukrainian: </a:t>
            </a:r>
            <a:r>
              <a:rPr lang="en-US" sz="1600" b="1" spc="50" dirty="0" err="1">
                <a:ln w="9525" cmpd="sng">
                  <a:solidFill>
                    <a:schemeClr val="accent1"/>
                  </a:solidFill>
                  <a:prstDash val="solid"/>
                </a:ln>
                <a:solidFill>
                  <a:srgbClr val="FFFF00"/>
                </a:solidFill>
                <a:effectLst>
                  <a:glow rad="38100">
                    <a:schemeClr val="accent1">
                      <a:alpha val="40000"/>
                    </a:schemeClr>
                  </a:glow>
                </a:effectLst>
              </a:rPr>
              <a:t>Українці</a:t>
            </a:r>
            <a:r>
              <a:rPr lang="en-US" sz="1600" b="1" spc="50" dirty="0">
                <a:ln w="9525" cmpd="sng">
                  <a:solidFill>
                    <a:schemeClr val="accent1"/>
                  </a:solidFill>
                  <a:prstDash val="solid"/>
                </a:ln>
                <a:solidFill>
                  <a:srgbClr val="FFFF00"/>
                </a:solidFill>
                <a:effectLst>
                  <a:glow rad="38100">
                    <a:schemeClr val="accent1">
                      <a:alpha val="40000"/>
                    </a:schemeClr>
                  </a:glow>
                </a:effectLst>
              </a:rPr>
              <a:t> </a:t>
            </a:r>
            <a:r>
              <a:rPr lang="en-US" sz="1600" b="1" spc="50" dirty="0" err="1">
                <a:ln w="9525" cmpd="sng">
                  <a:solidFill>
                    <a:schemeClr val="accent1"/>
                  </a:solidFill>
                  <a:prstDash val="solid"/>
                </a:ln>
                <a:solidFill>
                  <a:srgbClr val="FFFF00"/>
                </a:solidFill>
                <a:effectLst>
                  <a:glow rad="38100">
                    <a:schemeClr val="accent1">
                      <a:alpha val="40000"/>
                    </a:schemeClr>
                  </a:glow>
                </a:effectLst>
              </a:rPr>
              <a:t>Америки</a:t>
            </a:r>
            <a:r>
              <a:rPr lang="en-US" sz="1600" b="1" spc="50" dirty="0">
                <a:ln w="9525" cmpd="sng">
                  <a:solidFill>
                    <a:schemeClr val="accent1"/>
                  </a:solidFill>
                  <a:prstDash val="solid"/>
                </a:ln>
                <a:solidFill>
                  <a:srgbClr val="FFFF00"/>
                </a:solidFill>
                <a:effectLst>
                  <a:glow rad="38100">
                    <a:schemeClr val="accent1">
                      <a:alpha val="40000"/>
                    </a:schemeClr>
                  </a:glow>
                </a:effectLst>
              </a:rPr>
              <a:t>, </a:t>
            </a:r>
            <a:r>
              <a:rPr lang="en-US" sz="1600" b="1" spc="50" dirty="0" err="1">
                <a:ln w="9525" cmpd="sng">
                  <a:solidFill>
                    <a:schemeClr val="accent1"/>
                  </a:solidFill>
                  <a:prstDash val="solid"/>
                </a:ln>
                <a:solidFill>
                  <a:srgbClr val="FFFF00"/>
                </a:solidFill>
                <a:effectLst>
                  <a:glow rad="38100">
                    <a:schemeClr val="accent1">
                      <a:alpha val="40000"/>
                    </a:schemeClr>
                  </a:glow>
                </a:effectLst>
              </a:rPr>
              <a:t>Українці</a:t>
            </a:r>
            <a:r>
              <a:rPr lang="en-US" sz="1600" b="1" spc="50" dirty="0">
                <a:ln w="9525" cmpd="sng">
                  <a:solidFill>
                    <a:schemeClr val="accent1"/>
                  </a:solidFill>
                  <a:prstDash val="solid"/>
                </a:ln>
                <a:solidFill>
                  <a:srgbClr val="FFFF00"/>
                </a:solidFill>
                <a:effectLst>
                  <a:glow rad="38100">
                    <a:schemeClr val="accent1">
                      <a:alpha val="40000"/>
                    </a:schemeClr>
                  </a:glow>
                </a:effectLst>
              </a:rPr>
              <a:t> у США</a:t>
            </a:r>
            <a:r>
              <a:rPr lang="en-US" sz="1600" b="1" spc="50" dirty="0" smtClean="0">
                <a:ln w="9525" cmpd="sng">
                  <a:solidFill>
                    <a:schemeClr val="accent1"/>
                  </a:solidFill>
                  <a:prstDash val="solid"/>
                </a:ln>
                <a:solidFill>
                  <a:srgbClr val="FFFF00"/>
                </a:solidFill>
                <a:effectLst>
                  <a:glow rad="38100">
                    <a:schemeClr val="accent1">
                      <a:alpha val="40000"/>
                    </a:schemeClr>
                  </a:glow>
                </a:effectLst>
              </a:rPr>
              <a:t>;) </a:t>
            </a:r>
            <a:r>
              <a:rPr lang="en-US" sz="1600" b="1" spc="50" dirty="0">
                <a:ln w="9525" cmpd="sng">
                  <a:solidFill>
                    <a:schemeClr val="accent1"/>
                  </a:solidFill>
                  <a:prstDash val="solid"/>
                </a:ln>
                <a:solidFill>
                  <a:srgbClr val="FFFF00"/>
                </a:solidFill>
                <a:effectLst>
                  <a:glow rad="38100">
                    <a:schemeClr val="accent1">
                      <a:alpha val="40000"/>
                    </a:schemeClr>
                  </a:glow>
                </a:effectLst>
              </a:rPr>
              <a:t>are Americans who are of Ukrainian ancestry. According to U.S. census estimates, in 2006 there were 961,113 Americans of Ukrainian descent representing 0.33% of the American population</a:t>
            </a:r>
            <a:r>
              <a:rPr lang="en-US" sz="1600" b="1" spc="50" dirty="0" smtClean="0">
                <a:ln w="9525" cmpd="sng">
                  <a:solidFill>
                    <a:schemeClr val="accent1"/>
                  </a:solidFill>
                  <a:prstDash val="solid"/>
                </a:ln>
                <a:solidFill>
                  <a:srgbClr val="FFFF00"/>
                </a:solidFill>
                <a:effectLst>
                  <a:glow rad="38100">
                    <a:schemeClr val="accent1">
                      <a:alpha val="40000"/>
                    </a:schemeClr>
                  </a:glow>
                </a:effectLst>
              </a:rPr>
              <a:t>.</a:t>
            </a:r>
            <a:r>
              <a:rPr lang="en-US" sz="1600" b="1" spc="50" dirty="0">
                <a:ln w="9525" cmpd="sng">
                  <a:solidFill>
                    <a:schemeClr val="accent1"/>
                  </a:solidFill>
                  <a:prstDash val="solid"/>
                </a:ln>
                <a:solidFill>
                  <a:srgbClr val="FFFF00"/>
                </a:solidFill>
                <a:effectLst>
                  <a:glow rad="38100">
                    <a:schemeClr val="accent1">
                      <a:alpha val="40000"/>
                    </a:schemeClr>
                  </a:glow>
                </a:effectLst>
              </a:rPr>
              <a:t> The Ukrainian population of the United States is thus the second largest outside the former Soviet Union; only Canada has a larger Ukrainian community. According to the 2000 U.S. census, the metropolitan areas with the largest numbers of Ukrainian Americans are: New York City with 160,000 Ukrainians, Philadelphia with 60,000 Ukrainians, Chicago with 46,000 Ukrainians, Los </a:t>
            </a:r>
            <a:r>
              <a:rPr lang="en-US" sz="1600" b="1" spc="50" dirty="0" smtClean="0">
                <a:ln w="9525" cmpd="sng">
                  <a:solidFill>
                    <a:schemeClr val="accent1"/>
                  </a:solidFill>
                  <a:prstDash val="solid"/>
                </a:ln>
                <a:solidFill>
                  <a:srgbClr val="FFFF00"/>
                </a:solidFill>
                <a:effectLst>
                  <a:glow rad="38100">
                    <a:schemeClr val="accent1">
                      <a:alpha val="40000"/>
                    </a:schemeClr>
                  </a:glow>
                </a:effectLst>
              </a:rPr>
              <a:t>Angeles with </a:t>
            </a:r>
            <a:r>
              <a:rPr lang="en-US" sz="1600" b="1" spc="50" dirty="0">
                <a:ln w="9525" cmpd="sng">
                  <a:solidFill>
                    <a:schemeClr val="accent1"/>
                  </a:solidFill>
                  <a:prstDash val="solid"/>
                </a:ln>
                <a:solidFill>
                  <a:srgbClr val="FFFF00"/>
                </a:solidFill>
                <a:effectLst>
                  <a:glow rad="38100">
                    <a:schemeClr val="accent1">
                      <a:alpha val="40000"/>
                    </a:schemeClr>
                  </a:glow>
                </a:effectLst>
              </a:rPr>
              <a:t>34,000, Detroit with 33,000 Ukrainians, Cleveland with 26,000 and Indianapolis with 19,000</a:t>
            </a:r>
            <a:r>
              <a:rPr lang="en-US" sz="1600" b="1" spc="50" dirty="0" smtClean="0">
                <a:ln w="9525" cmpd="sng">
                  <a:solidFill>
                    <a:schemeClr val="accent1"/>
                  </a:solidFill>
                  <a:prstDash val="solid"/>
                </a:ln>
                <a:solidFill>
                  <a:srgbClr val="FFFF00"/>
                </a:solidFill>
                <a:effectLst>
                  <a:glow rad="38100">
                    <a:schemeClr val="accent1">
                      <a:alpha val="40000"/>
                    </a:schemeClr>
                  </a:glow>
                </a:effectLst>
              </a:rPr>
              <a:t>.</a:t>
            </a:r>
            <a:endParaRPr lang="ru-RU" sz="1600" b="1" spc="50" dirty="0">
              <a:ln w="9525" cmpd="sng">
                <a:solidFill>
                  <a:schemeClr val="accent1"/>
                </a:solidFill>
                <a:prstDash val="solid"/>
              </a:ln>
              <a:solidFill>
                <a:srgbClr val="FFFF00"/>
              </a:solidFill>
              <a:effectLst>
                <a:glow rad="38100">
                  <a:schemeClr val="accent1">
                    <a:alpha val="40000"/>
                  </a:schemeClr>
                </a:glow>
              </a:effectLst>
            </a:endParaRPr>
          </a:p>
        </p:txBody>
      </p:sp>
    </p:spTree>
    <p:extLst>
      <p:ext uri="{BB962C8B-B14F-4D97-AF65-F5344CB8AC3E}">
        <p14:creationId xmlns:p14="http://schemas.microsoft.com/office/powerpoint/2010/main" val="34493255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5875" y="0"/>
            <a:ext cx="10515600" cy="749300"/>
          </a:xfrm>
        </p:spPr>
        <p:txBody>
          <a:bodyPr>
            <a:noAutofit/>
          </a:bodyPr>
          <a:lstStyle/>
          <a:p>
            <a:pPr algn="r"/>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H</a:t>
            </a:r>
            <a:r>
              <a:rPr lang="en-US" sz="6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istory</a:t>
            </a:r>
            <a:endParaRPr lang="ru-RU"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pic>
        <p:nvPicPr>
          <p:cNvPr id="5" name="Объект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66775" y="238126"/>
            <a:ext cx="7448550" cy="33479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Объект 3"/>
          <p:cNvSpPr>
            <a:spLocks noGrp="1"/>
          </p:cNvSpPr>
          <p:nvPr>
            <p:ph sz="half" idx="2"/>
          </p:nvPr>
        </p:nvSpPr>
        <p:spPr>
          <a:xfrm>
            <a:off x="981075" y="3748086"/>
            <a:ext cx="10372725" cy="2881313"/>
          </a:xfrm>
        </p:spPr>
        <p:txBody>
          <a:bodyPr>
            <a:normAutofit fontScale="77500" lnSpcReduction="20000"/>
          </a:bodyPr>
          <a:lstStyle/>
          <a:p>
            <a:r>
              <a:rPr lang="en-U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first Ukrainian immigrant to America, Ivan </a:t>
            </a:r>
            <a:r>
              <a:rPr lang="en-US"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Bohdan</a:t>
            </a:r>
            <a:r>
              <a:rPr lang="en-U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sailed with John Smith to the Jamestown colony in 1608. </a:t>
            </a:r>
            <a:r>
              <a:rPr lang="en-US"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Bohdan</a:t>
            </a:r>
            <a:r>
              <a:rPr lang="en-U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met captain Smith during the time when the latter had fought </a:t>
            </a:r>
            <a:r>
              <a:rPr lang="en-US"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Turks, </a:t>
            </a:r>
            <a:r>
              <a:rPr lang="en-U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was captured, and escaped captivity by fleeing through Ukraine, Romania, Hungary, and other countries</a:t>
            </a:r>
            <a:r>
              <a:rPr lang="en-US"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r>
              <a:rPr lang="en-U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Large scale Ukrainian immigration to America did not begin, however, until the 1880s</a:t>
            </a:r>
            <a:r>
              <a:rPr lang="en-US"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en-U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r>
              <a:rPr lang="en-U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largest wave of Ukrainians came in the early 1990s, after the fall of the Soviet Union. A large number those emigrating from Ukraine after the fall of the Soviet Union were Jewish </a:t>
            </a:r>
            <a:r>
              <a:rPr lang="en-US"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and Protestant. </a:t>
            </a:r>
            <a:r>
              <a:rPr lang="en-U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Many Ukrainians of the newest immigration wave migrated to large cities and regional centers, creating ethnic enclaves. In addition, many Ukrainian Americans have come by way of Canada, which has a larger Ukrainian presence.</a:t>
            </a:r>
          </a:p>
        </p:txBody>
      </p:sp>
    </p:spTree>
    <p:extLst>
      <p:ext uri="{BB962C8B-B14F-4D97-AF65-F5344CB8AC3E}">
        <p14:creationId xmlns:p14="http://schemas.microsoft.com/office/powerpoint/2010/main" val="215589704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19975" y="-137822"/>
            <a:ext cx="4686300" cy="987425"/>
          </a:xfrm>
        </p:spPr>
        <p:txBody>
          <a:bodyPr>
            <a:normAutofit/>
          </a:bodyPr>
          <a:lstStyle/>
          <a:p>
            <a:pPr algn="r"/>
            <a:r>
              <a:rPr lang="en-US" sz="6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Demographics</a:t>
            </a:r>
            <a:endParaRPr lang="ru-RU"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Объект 2"/>
          <p:cNvSpPr>
            <a:spLocks noGrp="1"/>
          </p:cNvSpPr>
          <p:nvPr>
            <p:ph sz="half" idx="1"/>
          </p:nvPr>
        </p:nvSpPr>
        <p:spPr>
          <a:xfrm>
            <a:off x="390525" y="1196021"/>
            <a:ext cx="11410950" cy="2032000"/>
          </a:xfrm>
        </p:spPr>
        <p:txBody>
          <a:bodyPr>
            <a:normAutofit lnSpcReduction="10000"/>
          </a:bodyPr>
          <a:lstStyle/>
          <a:p>
            <a:pPr marL="0" indent="0">
              <a:buNone/>
            </a:pPr>
            <a:r>
              <a:rPr lang="en-US" b="1" dirty="0">
                <a:ln w="13462">
                  <a:solidFill>
                    <a:schemeClr val="bg1"/>
                  </a:solidFill>
                  <a:prstDash val="solid"/>
                </a:ln>
                <a:solidFill>
                  <a:srgbClr val="92D050"/>
                </a:solidFill>
                <a:effectLst>
                  <a:outerShdw dist="38100" dir="2700000" algn="bl" rotWithShape="0">
                    <a:schemeClr val="accent5"/>
                  </a:outerShdw>
                </a:effectLst>
              </a:rPr>
              <a:t>According to the 2000 U.S. Census, there are 892,922 Americans of full or partial Ukrainian descent. The New York City Metropolitan Area contains by far the largest Ukrainian community in the United States, receiving the highest legal permanent resident Ukrainian immigrant population</a:t>
            </a:r>
            <a:r>
              <a:rPr lang="en-US" b="1" dirty="0" smtClean="0">
                <a:ln w="13462">
                  <a:solidFill>
                    <a:schemeClr val="bg1"/>
                  </a:solidFill>
                  <a:prstDash val="solid"/>
                </a:ln>
                <a:solidFill>
                  <a:srgbClr val="92D050"/>
                </a:solidFill>
                <a:effectLst>
                  <a:outerShdw dist="38100" dir="2700000" algn="bl" rotWithShape="0">
                    <a:schemeClr val="accent5"/>
                  </a:outerShdw>
                </a:effectLst>
              </a:rPr>
              <a:t>.</a:t>
            </a:r>
            <a:endParaRPr lang="en-US" b="1" dirty="0">
              <a:ln w="13462">
                <a:solidFill>
                  <a:schemeClr val="bg1"/>
                </a:solidFill>
                <a:prstDash val="solid"/>
              </a:ln>
              <a:solidFill>
                <a:srgbClr val="92D050"/>
              </a:solidFill>
              <a:effectLst>
                <a:outerShdw dist="38100" dir="2700000" algn="bl" rotWithShape="0">
                  <a:schemeClr val="accent5"/>
                </a:outerShdw>
              </a:effectLst>
            </a:endParaRPr>
          </a:p>
          <a:p>
            <a:pPr marL="0" indent="0">
              <a:buNone/>
            </a:pPr>
            <a:r>
              <a:rPr lang="en-US" b="1" dirty="0">
                <a:ln w="13462">
                  <a:solidFill>
                    <a:schemeClr val="bg1"/>
                  </a:solidFill>
                  <a:prstDash val="solid"/>
                </a:ln>
                <a:solidFill>
                  <a:srgbClr val="92D050"/>
                </a:solidFill>
                <a:effectLst>
                  <a:outerShdw dist="38100" dir="2700000" algn="bl" rotWithShape="0">
                    <a:schemeClr val="accent5"/>
                  </a:outerShdw>
                </a:effectLst>
              </a:rPr>
              <a:t>The American states with the largest Ukrainian populations are as follows</a:t>
            </a:r>
            <a:r>
              <a:rPr lang="en-US" b="1" dirty="0" smtClean="0">
                <a:ln w="13462">
                  <a:solidFill>
                    <a:schemeClr val="bg1"/>
                  </a:solidFill>
                  <a:prstDash val="solid"/>
                </a:ln>
                <a:solidFill>
                  <a:srgbClr val="92D050"/>
                </a:solidFill>
                <a:effectLst>
                  <a:outerShdw dist="38100" dir="2700000" algn="bl" rotWithShape="0">
                    <a:schemeClr val="accent5"/>
                  </a:outerShdw>
                </a:effectLst>
              </a:rPr>
              <a:t>:</a:t>
            </a:r>
          </a:p>
          <a:p>
            <a:pPr marL="0" indent="0">
              <a:buNone/>
            </a:pPr>
            <a:endParaRPr lang="en-US" b="1" dirty="0">
              <a:ln w="13462">
                <a:solidFill>
                  <a:schemeClr val="bg1"/>
                </a:solidFill>
                <a:prstDash val="solid"/>
              </a:ln>
              <a:solidFill>
                <a:srgbClr val="92D050"/>
              </a:solidFill>
              <a:effectLst>
                <a:outerShdw dist="38100" dir="2700000" algn="bl" rotWithShape="0">
                  <a:schemeClr val="accent5"/>
                </a:outerShdw>
              </a:effectLst>
            </a:endParaRPr>
          </a:p>
          <a:p>
            <a:pPr marL="0" indent="0">
              <a:buNone/>
            </a:pPr>
            <a:endParaRPr lang="ru-RU" b="1" dirty="0">
              <a:ln w="13462">
                <a:solidFill>
                  <a:schemeClr val="bg1"/>
                </a:solidFill>
                <a:prstDash val="solid"/>
              </a:ln>
              <a:solidFill>
                <a:srgbClr val="92D050"/>
              </a:solidFill>
              <a:effectLst>
                <a:outerShdw dist="38100" dir="2700000" algn="bl" rotWithShape="0">
                  <a:schemeClr val="accent5"/>
                </a:outerShdw>
              </a:effectLst>
            </a:endParaRPr>
          </a:p>
        </p:txBody>
      </p:sp>
      <p:graphicFrame>
        <p:nvGraphicFramePr>
          <p:cNvPr id="7" name="Таблица 6"/>
          <p:cNvGraphicFramePr>
            <a:graphicFrameLocks noGrp="1"/>
          </p:cNvGraphicFramePr>
          <p:nvPr>
            <p:extLst>
              <p:ext uri="{D42A27DB-BD31-4B8C-83A1-F6EECF244321}">
                <p14:modId xmlns:p14="http://schemas.microsoft.com/office/powerpoint/2010/main" val="3774307935"/>
              </p:ext>
            </p:extLst>
          </p:nvPr>
        </p:nvGraphicFramePr>
        <p:xfrm>
          <a:off x="504825" y="3230401"/>
          <a:ext cx="4572000" cy="2194560"/>
        </p:xfrm>
        <a:graphic>
          <a:graphicData uri="http://schemas.openxmlformats.org/drawingml/2006/table">
            <a:tbl>
              <a:tblPr/>
              <a:tblGrid>
                <a:gridCol w="2286000"/>
                <a:gridCol w="2286000"/>
              </a:tblGrid>
              <a:tr h="305250">
                <a:tc>
                  <a:txBody>
                    <a:bodyPr/>
                    <a:lstStyle/>
                    <a:p>
                      <a:r>
                        <a:rPr lang="en-US" u="none" strike="noStrike" dirty="0">
                          <a:solidFill>
                            <a:schemeClr val="accent4">
                              <a:lumMod val="20000"/>
                              <a:lumOff val="80000"/>
                            </a:schemeClr>
                          </a:solidFill>
                          <a:effectLst/>
                        </a:rPr>
                        <a:t>New York</a:t>
                      </a:r>
                      <a:endParaRPr lang="en-US" dirty="0">
                        <a:solidFill>
                          <a:schemeClr val="accent4">
                            <a:lumMod val="20000"/>
                            <a:lumOff val="80000"/>
                          </a:schemeClr>
                        </a:solidFill>
                      </a:endParaRPr>
                    </a:p>
                  </a:txBody>
                  <a:tcPr anchor="ctr">
                    <a:lnL>
                      <a:noFill/>
                    </a:lnL>
                    <a:lnR>
                      <a:noFill/>
                    </a:lnR>
                    <a:lnT>
                      <a:noFill/>
                    </a:lnT>
                    <a:lnB>
                      <a:noFill/>
                    </a:lnB>
                  </a:tcPr>
                </a:tc>
                <a:tc>
                  <a:txBody>
                    <a:bodyPr/>
                    <a:lstStyle/>
                    <a:p>
                      <a:r>
                        <a:rPr lang="ru-RU" dirty="0">
                          <a:solidFill>
                            <a:schemeClr val="accent4">
                              <a:lumMod val="20000"/>
                              <a:lumOff val="80000"/>
                            </a:schemeClr>
                          </a:solidFill>
                        </a:rPr>
                        <a:t>148,700</a:t>
                      </a:r>
                    </a:p>
                  </a:txBody>
                  <a:tcPr anchor="ctr">
                    <a:lnL>
                      <a:noFill/>
                    </a:lnL>
                    <a:lnR>
                      <a:noFill/>
                    </a:lnR>
                    <a:lnT>
                      <a:noFill/>
                    </a:lnT>
                    <a:lnB>
                      <a:noFill/>
                    </a:lnB>
                  </a:tcPr>
                </a:tc>
              </a:tr>
              <a:tr h="305250">
                <a:tc>
                  <a:txBody>
                    <a:bodyPr/>
                    <a:lstStyle/>
                    <a:p>
                      <a:r>
                        <a:rPr lang="en-US" u="none" strike="noStrike" dirty="0">
                          <a:solidFill>
                            <a:schemeClr val="accent4">
                              <a:lumMod val="20000"/>
                              <a:lumOff val="80000"/>
                            </a:schemeClr>
                          </a:solidFill>
                          <a:effectLst/>
                        </a:rPr>
                        <a:t>Pennsylvania</a:t>
                      </a:r>
                      <a:r>
                        <a:rPr lang="en-US" dirty="0">
                          <a:solidFill>
                            <a:schemeClr val="accent4">
                              <a:lumMod val="20000"/>
                              <a:lumOff val="80000"/>
                            </a:schemeClr>
                          </a:solidFill>
                          <a:effectLst/>
                        </a:rPr>
                        <a:t>  </a:t>
                      </a:r>
                      <a:endParaRPr lang="en-US" dirty="0">
                        <a:solidFill>
                          <a:schemeClr val="accent4">
                            <a:lumMod val="20000"/>
                            <a:lumOff val="80000"/>
                          </a:schemeClr>
                        </a:solidFill>
                      </a:endParaRPr>
                    </a:p>
                  </a:txBody>
                  <a:tcPr anchor="ctr">
                    <a:lnL>
                      <a:noFill/>
                    </a:lnL>
                    <a:lnR>
                      <a:noFill/>
                    </a:lnR>
                    <a:lnT>
                      <a:noFill/>
                    </a:lnT>
                    <a:lnB>
                      <a:noFill/>
                    </a:lnB>
                  </a:tcPr>
                </a:tc>
                <a:tc>
                  <a:txBody>
                    <a:bodyPr/>
                    <a:lstStyle/>
                    <a:p>
                      <a:r>
                        <a:rPr lang="ru-RU" dirty="0">
                          <a:solidFill>
                            <a:schemeClr val="accent4">
                              <a:lumMod val="20000"/>
                              <a:lumOff val="80000"/>
                            </a:schemeClr>
                          </a:solidFill>
                        </a:rPr>
                        <a:t>122,291</a:t>
                      </a:r>
                    </a:p>
                  </a:txBody>
                  <a:tcPr anchor="ctr">
                    <a:lnL>
                      <a:noFill/>
                    </a:lnL>
                    <a:lnR>
                      <a:noFill/>
                    </a:lnR>
                    <a:lnT>
                      <a:noFill/>
                    </a:lnT>
                    <a:lnB>
                      <a:noFill/>
                    </a:lnB>
                  </a:tcPr>
                </a:tc>
              </a:tr>
              <a:tr h="305250">
                <a:tc>
                  <a:txBody>
                    <a:bodyPr/>
                    <a:lstStyle/>
                    <a:p>
                      <a:r>
                        <a:rPr lang="en-US" u="none" strike="noStrike" dirty="0">
                          <a:solidFill>
                            <a:schemeClr val="accent4">
                              <a:lumMod val="20000"/>
                              <a:lumOff val="80000"/>
                            </a:schemeClr>
                          </a:solidFill>
                          <a:effectLst/>
                        </a:rPr>
                        <a:t>California</a:t>
                      </a:r>
                      <a:endParaRPr lang="en-US" dirty="0">
                        <a:solidFill>
                          <a:schemeClr val="accent4">
                            <a:lumMod val="20000"/>
                            <a:lumOff val="80000"/>
                          </a:schemeClr>
                        </a:solidFill>
                      </a:endParaRPr>
                    </a:p>
                  </a:txBody>
                  <a:tcPr anchor="ctr">
                    <a:lnL>
                      <a:noFill/>
                    </a:lnL>
                    <a:lnR>
                      <a:noFill/>
                    </a:lnR>
                    <a:lnT>
                      <a:noFill/>
                    </a:lnT>
                    <a:lnB>
                      <a:noFill/>
                    </a:lnB>
                  </a:tcPr>
                </a:tc>
                <a:tc>
                  <a:txBody>
                    <a:bodyPr/>
                    <a:lstStyle/>
                    <a:p>
                      <a:r>
                        <a:rPr lang="ru-RU">
                          <a:solidFill>
                            <a:schemeClr val="accent4">
                              <a:lumMod val="20000"/>
                              <a:lumOff val="80000"/>
                            </a:schemeClr>
                          </a:solidFill>
                        </a:rPr>
                        <a:t>83,125</a:t>
                      </a:r>
                    </a:p>
                  </a:txBody>
                  <a:tcPr anchor="ctr">
                    <a:lnL>
                      <a:noFill/>
                    </a:lnL>
                    <a:lnR>
                      <a:noFill/>
                    </a:lnR>
                    <a:lnT>
                      <a:noFill/>
                    </a:lnT>
                    <a:lnB>
                      <a:noFill/>
                    </a:lnB>
                  </a:tcPr>
                </a:tc>
              </a:tr>
              <a:tr h="305250">
                <a:tc>
                  <a:txBody>
                    <a:bodyPr/>
                    <a:lstStyle/>
                    <a:p>
                      <a:r>
                        <a:rPr lang="en-US" u="none" strike="noStrike" dirty="0">
                          <a:solidFill>
                            <a:schemeClr val="accent4">
                              <a:lumMod val="20000"/>
                              <a:lumOff val="80000"/>
                            </a:schemeClr>
                          </a:solidFill>
                          <a:effectLst/>
                        </a:rPr>
                        <a:t>New Jersey</a:t>
                      </a:r>
                      <a:endParaRPr lang="en-US" dirty="0">
                        <a:solidFill>
                          <a:schemeClr val="accent4">
                            <a:lumMod val="20000"/>
                            <a:lumOff val="80000"/>
                          </a:schemeClr>
                        </a:solidFill>
                      </a:endParaRPr>
                    </a:p>
                  </a:txBody>
                  <a:tcPr anchor="ctr">
                    <a:lnL>
                      <a:noFill/>
                    </a:lnL>
                    <a:lnR>
                      <a:noFill/>
                    </a:lnR>
                    <a:lnT>
                      <a:noFill/>
                    </a:lnT>
                    <a:lnB>
                      <a:noFill/>
                    </a:lnB>
                  </a:tcPr>
                </a:tc>
                <a:tc>
                  <a:txBody>
                    <a:bodyPr/>
                    <a:lstStyle/>
                    <a:p>
                      <a:r>
                        <a:rPr lang="ru-RU">
                          <a:solidFill>
                            <a:schemeClr val="accent4">
                              <a:lumMod val="20000"/>
                              <a:lumOff val="80000"/>
                            </a:schemeClr>
                          </a:solidFill>
                        </a:rPr>
                        <a:t>73,809</a:t>
                      </a:r>
                    </a:p>
                  </a:txBody>
                  <a:tcPr anchor="ctr">
                    <a:lnL>
                      <a:noFill/>
                    </a:lnL>
                    <a:lnR>
                      <a:noFill/>
                    </a:lnR>
                    <a:lnT>
                      <a:noFill/>
                    </a:lnT>
                    <a:lnB>
                      <a:noFill/>
                    </a:lnB>
                  </a:tcPr>
                </a:tc>
              </a:tr>
              <a:tr h="305250">
                <a:tc>
                  <a:txBody>
                    <a:bodyPr/>
                    <a:lstStyle/>
                    <a:p>
                      <a:r>
                        <a:rPr lang="en-US" u="none" strike="noStrike" dirty="0">
                          <a:solidFill>
                            <a:schemeClr val="accent4">
                              <a:lumMod val="20000"/>
                              <a:lumOff val="80000"/>
                            </a:schemeClr>
                          </a:solidFill>
                          <a:effectLst/>
                        </a:rPr>
                        <a:t>Ohio</a:t>
                      </a:r>
                      <a:endParaRPr lang="en-US" dirty="0">
                        <a:solidFill>
                          <a:schemeClr val="accent4">
                            <a:lumMod val="20000"/>
                            <a:lumOff val="80000"/>
                          </a:schemeClr>
                        </a:solidFill>
                      </a:endParaRPr>
                    </a:p>
                  </a:txBody>
                  <a:tcPr anchor="ctr">
                    <a:lnL>
                      <a:noFill/>
                    </a:lnL>
                    <a:lnR>
                      <a:noFill/>
                    </a:lnR>
                    <a:lnT>
                      <a:noFill/>
                    </a:lnT>
                    <a:lnB>
                      <a:noFill/>
                    </a:lnB>
                  </a:tcPr>
                </a:tc>
                <a:tc>
                  <a:txBody>
                    <a:bodyPr/>
                    <a:lstStyle/>
                    <a:p>
                      <a:r>
                        <a:rPr lang="ru-RU" dirty="0" smtClean="0">
                          <a:solidFill>
                            <a:schemeClr val="accent4">
                              <a:lumMod val="20000"/>
                              <a:lumOff val="80000"/>
                            </a:schemeClr>
                          </a:solidFill>
                        </a:rPr>
                        <a:t>48,908</a:t>
                      </a:r>
                      <a:endParaRPr lang="ru-RU" dirty="0">
                        <a:solidFill>
                          <a:schemeClr val="accent4">
                            <a:lumMod val="20000"/>
                            <a:lumOff val="80000"/>
                          </a:schemeClr>
                        </a:solidFill>
                      </a:endParaRPr>
                    </a:p>
                  </a:txBody>
                  <a:tcPr anchor="ctr">
                    <a:lnL>
                      <a:noFill/>
                    </a:lnL>
                    <a:lnR>
                      <a:noFill/>
                    </a:lnR>
                    <a:lnT>
                      <a:noFill/>
                    </a:lnT>
                    <a:lnB>
                      <a:noFill/>
                    </a:lnB>
                  </a:tcPr>
                </a:tc>
              </a:tr>
              <a:tr h="305250">
                <a:tc>
                  <a:txBody>
                    <a:bodyPr/>
                    <a:lstStyle/>
                    <a:p>
                      <a:r>
                        <a:rPr lang="en-US" u="none" strike="noStrike" dirty="0">
                          <a:solidFill>
                            <a:schemeClr val="accent4">
                              <a:lumMod val="20000"/>
                              <a:lumOff val="80000"/>
                            </a:schemeClr>
                          </a:solidFill>
                          <a:effectLst/>
                        </a:rPr>
                        <a:t>Illinois</a:t>
                      </a:r>
                      <a:endParaRPr lang="en-US" dirty="0">
                        <a:solidFill>
                          <a:schemeClr val="accent4">
                            <a:lumMod val="20000"/>
                            <a:lumOff val="80000"/>
                          </a:schemeClr>
                        </a:solidFill>
                      </a:endParaRPr>
                    </a:p>
                  </a:txBody>
                  <a:tcPr anchor="ctr">
                    <a:lnL>
                      <a:noFill/>
                    </a:lnL>
                    <a:lnR>
                      <a:noFill/>
                    </a:lnR>
                    <a:lnT>
                      <a:noFill/>
                    </a:lnT>
                    <a:lnB>
                      <a:noFill/>
                    </a:lnB>
                  </a:tcPr>
                </a:tc>
                <a:tc>
                  <a:txBody>
                    <a:bodyPr/>
                    <a:lstStyle/>
                    <a:p>
                      <a:r>
                        <a:rPr lang="ru-RU" dirty="0">
                          <a:solidFill>
                            <a:schemeClr val="accent4">
                              <a:lumMod val="20000"/>
                              <a:lumOff val="80000"/>
                            </a:schemeClr>
                          </a:solidFill>
                        </a:rPr>
                        <a:t>47,623</a:t>
                      </a:r>
                    </a:p>
                  </a:txBody>
                  <a:tcPr anchor="ctr">
                    <a:lnL>
                      <a:noFill/>
                    </a:lnL>
                    <a:lnR>
                      <a:noFill/>
                    </a:lnR>
                    <a:lnT>
                      <a:noFill/>
                    </a:lnT>
                    <a:lnB>
                      <a:noFill/>
                    </a:lnB>
                  </a:tcPr>
                </a:tc>
              </a:tr>
            </a:tbl>
          </a:graphicData>
        </a:graphic>
      </p:graphicFrame>
      <p:sp>
        <p:nvSpPr>
          <p:cNvPr id="8" name="Rectangle 3"/>
          <p:cNvSpPr>
            <a:spLocks noChangeArrowheads="1"/>
          </p:cNvSpPr>
          <p:nvPr/>
        </p:nvSpPr>
        <p:spPr bwMode="auto">
          <a:xfrm flipV="1">
            <a:off x="8753475" y="1888856"/>
            <a:ext cx="53008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anose="020B0604020202020204" pitchFamily="34" charset="0"/>
              </a:rPr>
              <a:t/>
            </a:r>
            <a:br>
              <a:rPr kumimoji="0" lang="ru-RU" sz="1800" b="0" i="0" u="none" strike="noStrike" cap="none" normalizeH="0" baseline="0" smtClean="0">
                <a:ln>
                  <a:noFill/>
                </a:ln>
                <a:solidFill>
                  <a:schemeClr val="tx1"/>
                </a:solidFill>
                <a:effectLst/>
                <a:latin typeface="Arial" panose="020B0604020202020204" pitchFamily="34" charset="0"/>
              </a:rPr>
            </a:br>
            <a:endParaRPr kumimoji="0" lang="ru-RU" sz="1800" b="0" i="0" u="none" strike="noStrike" cap="none" normalizeH="0" baseline="0" smtClean="0">
              <a:ln>
                <a:noFill/>
              </a:ln>
              <a:solidFill>
                <a:schemeClr val="tx1"/>
              </a:solidFill>
              <a:effectLst/>
              <a:latin typeface="Arial" panose="020B0604020202020204" pitchFamily="34" charset="0"/>
            </a:endParaRPr>
          </a:p>
        </p:txBody>
      </p:sp>
      <p:sp>
        <p:nvSpPr>
          <p:cNvPr id="9" name="TextBox 8"/>
          <p:cNvSpPr txBox="1"/>
          <p:nvPr/>
        </p:nvSpPr>
        <p:spPr>
          <a:xfrm>
            <a:off x="390525" y="5667375"/>
            <a:ext cx="11553825" cy="954107"/>
          </a:xfrm>
          <a:prstGeom prst="rect">
            <a:avLst/>
          </a:prstGeom>
          <a:noFill/>
        </p:spPr>
        <p:txBody>
          <a:bodyPr wrap="square" rtlCol="0">
            <a:spAutoFit/>
          </a:bodyPr>
          <a:lstStyle/>
          <a:p>
            <a:r>
              <a:rPr lang="en-US" sz="2800" b="1" dirty="0">
                <a:ln w="13462">
                  <a:solidFill>
                    <a:schemeClr val="bg1"/>
                  </a:solidFill>
                  <a:prstDash val="solid"/>
                </a:ln>
                <a:solidFill>
                  <a:srgbClr val="92D050"/>
                </a:solidFill>
                <a:effectLst>
                  <a:outerShdw dist="38100" dir="2700000" algn="bl" rotWithShape="0">
                    <a:schemeClr val="accent5"/>
                  </a:outerShdw>
                </a:effectLst>
              </a:rPr>
              <a:t>The total number of people born in Ukraine is more than 275,155 inhabitants</a:t>
            </a:r>
            <a:r>
              <a:rPr lang="en-US" sz="2800" b="1" dirty="0" smtClean="0">
                <a:ln w="13462">
                  <a:solidFill>
                    <a:schemeClr val="bg1"/>
                  </a:solidFill>
                  <a:prstDash val="solid"/>
                </a:ln>
                <a:solidFill>
                  <a:srgbClr val="92D050"/>
                </a:solidFill>
                <a:effectLst>
                  <a:outerShdw dist="38100" dir="2700000" algn="bl" rotWithShape="0">
                    <a:schemeClr val="accent5"/>
                  </a:outerShdw>
                </a:effectLst>
              </a:rPr>
              <a:t>.</a:t>
            </a:r>
            <a:endParaRPr lang="ru-RU" sz="2800" b="1" dirty="0">
              <a:ln w="13462">
                <a:solidFill>
                  <a:schemeClr val="bg1"/>
                </a:solidFill>
                <a:prstDash val="solid"/>
              </a:ln>
              <a:solidFill>
                <a:srgbClr val="92D050"/>
              </a:solidFill>
              <a:effectLst>
                <a:outerShdw dist="38100" dir="2700000" algn="bl" rotWithShape="0">
                  <a:schemeClr val="accent5"/>
                </a:outerShdw>
              </a:effectLst>
            </a:endParaRPr>
          </a:p>
        </p:txBody>
      </p:sp>
    </p:spTree>
    <p:extLst>
      <p:ext uri="{BB962C8B-B14F-4D97-AF65-F5344CB8AC3E}">
        <p14:creationId xmlns:p14="http://schemas.microsoft.com/office/powerpoint/2010/main" val="34495660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161925"/>
            <a:ext cx="10515600" cy="1325563"/>
          </a:xfrm>
        </p:spPr>
        <p:txBody>
          <a:bodyPr/>
          <a:lstStyle/>
          <a:p>
            <a:r>
              <a:rPr lang="en-US"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Representatives</a:t>
            </a:r>
            <a:r>
              <a:rPr lang="uk-UA"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of Ukrainian diaspora in USA</a:t>
            </a:r>
            <a:endParaRPr lang="ru-RU"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31676" y="1177925"/>
            <a:ext cx="6128645" cy="4351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2886075" y="5886450"/>
            <a:ext cx="6400800" cy="1200329"/>
          </a:xfrm>
          <a:prstGeom prst="rect">
            <a:avLst/>
          </a:prstGeom>
          <a:noFill/>
        </p:spPr>
        <p:txBody>
          <a:bodyPr wrap="square" rtlCol="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Chuck Palahniuk</a:t>
            </a:r>
          </a:p>
          <a:p>
            <a:endParaRPr lang="ru-RU" dirty="0"/>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4119" y="1177925"/>
            <a:ext cx="3043757" cy="4351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4133850" y="5838825"/>
            <a:ext cx="6267450" cy="1200329"/>
          </a:xfrm>
          <a:prstGeom prst="rect">
            <a:avLst/>
          </a:prstGeom>
          <a:noFill/>
        </p:spPr>
        <p:txBody>
          <a:bodyPr wrap="square" rtlCol="0">
            <a:spAutoFit/>
          </a:bodyPr>
          <a:lstStyle/>
          <a:p>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Vera </a:t>
            </a:r>
            <a:r>
              <a:rPr lang="en-US" sz="5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Farmiga</a:t>
            </a:r>
            <a:endPar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endParaRPr lang="ru-RU" dirty="0"/>
          </a:p>
        </p:txBody>
      </p:sp>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2651" y="1177925"/>
            <a:ext cx="3414607" cy="45226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3369275" y="5791200"/>
            <a:ext cx="6096000" cy="1200329"/>
          </a:xfrm>
          <a:prstGeom prst="rect">
            <a:avLst/>
          </a:prstGeom>
          <a:noFill/>
        </p:spPr>
        <p:txBody>
          <a:bodyPr wrap="square" rtlCol="0">
            <a:spAutoFit/>
          </a:bodyPr>
          <a:lstStyle/>
          <a:p>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David Copperfield</a:t>
            </a:r>
          </a:p>
          <a:p>
            <a:endParaRPr lang="ru-RU" dirty="0"/>
          </a:p>
        </p:txBody>
      </p:sp>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2651" y="1164754"/>
            <a:ext cx="3414607" cy="45775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3888105" y="5742256"/>
            <a:ext cx="5272216" cy="1200329"/>
          </a:xfrm>
          <a:prstGeom prst="rect">
            <a:avLst/>
          </a:prstGeom>
          <a:noFill/>
        </p:spPr>
        <p:txBody>
          <a:bodyPr wrap="square" rtlCol="0">
            <a:spAutoFit/>
          </a:bodyPr>
          <a:lstStyle/>
          <a:p>
            <a:r>
              <a:rPr lang="en-US" sz="5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Milla</a:t>
            </a: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Jovovich</a:t>
            </a:r>
            <a:endPar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endParaRPr lang="ru-RU" dirty="0"/>
          </a:p>
        </p:txBody>
      </p:sp>
      <p:pic>
        <p:nvPicPr>
          <p:cNvPr id="12" name="Рисунок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22652" y="1182416"/>
            <a:ext cx="3414606" cy="45108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p:cNvSpPr txBox="1"/>
          <p:nvPr/>
        </p:nvSpPr>
        <p:spPr>
          <a:xfrm>
            <a:off x="4437742" y="5713755"/>
            <a:ext cx="4587461" cy="1200329"/>
          </a:xfrm>
          <a:prstGeom prst="rect">
            <a:avLst/>
          </a:prstGeom>
          <a:noFill/>
        </p:spPr>
        <p:txBody>
          <a:bodyPr wrap="square" rtlCol="0">
            <a:spAutoFit/>
          </a:bodyPr>
          <a:lstStyle/>
          <a:p>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Mila </a:t>
            </a:r>
            <a:r>
              <a:rPr lang="en-US" sz="5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Kunis</a:t>
            </a:r>
            <a:endPar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endParaRPr lang="ru-RU" dirty="0"/>
          </a:p>
        </p:txBody>
      </p:sp>
    </p:spTree>
    <p:extLst>
      <p:ext uri="{BB962C8B-B14F-4D97-AF65-F5344CB8AC3E}">
        <p14:creationId xmlns:p14="http://schemas.microsoft.com/office/powerpoint/2010/main" val="685176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00"/>
                                        <p:tgtEl>
                                          <p:spTgt spid="10"/>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10"/>
                                        </p:tgtEl>
                                      </p:cBhvr>
                                    </p:animEffect>
                                    <p:set>
                                      <p:cBhvr>
                                        <p:cTn id="63" dur="1" fill="hold">
                                          <p:stCondLst>
                                            <p:cond delay="499"/>
                                          </p:stCondLst>
                                        </p:cTn>
                                        <p:tgtEl>
                                          <p:spTgt spid="10"/>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1"/>
                                        </p:tgtEl>
                                      </p:cBhvr>
                                    </p:animEffect>
                                    <p:set>
                                      <p:cBhvr>
                                        <p:cTn id="66" dur="1" fill="hold">
                                          <p:stCondLst>
                                            <p:cond delay="499"/>
                                          </p:stCondLst>
                                        </p:cTn>
                                        <p:tgtEl>
                                          <p:spTgt spid="1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down)">
                                      <p:cBhvr>
                                        <p:cTn id="71" dur="500"/>
                                        <p:tgtEl>
                                          <p:spTgt spid="12"/>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wipe(down)">
                                      <p:cBhvr>
                                        <p:cTn id="74" dur="500"/>
                                        <p:tgtEl>
                                          <p:spTgt spid="13"/>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12"/>
                                        </p:tgtEl>
                                      </p:cBhvr>
                                    </p:animEffect>
                                    <p:set>
                                      <p:cBhvr>
                                        <p:cTn id="79" dur="1" fill="hold">
                                          <p:stCondLst>
                                            <p:cond delay="499"/>
                                          </p:stCondLst>
                                        </p:cTn>
                                        <p:tgtEl>
                                          <p:spTgt spid="12"/>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13"/>
                                        </p:tgtEl>
                                      </p:cBhvr>
                                    </p:animEffect>
                                    <p:set>
                                      <p:cBhvr>
                                        <p:cTn id="8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P spid="9" grpId="0"/>
      <p:bldP spid="9" grpId="1"/>
      <p:bldP spid="11" grpId="0"/>
      <p:bldP spid="11" grpId="1"/>
      <p:bldP spid="13" grpId="0"/>
      <p:bldP spid="13" grpId="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65</Words>
  <Application>Microsoft Office PowerPoint</Application>
  <PresentationFormat>Широкоэкранный</PresentationFormat>
  <Paragraphs>28</Paragraphs>
  <Slides>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vt:i4>
      </vt:variant>
    </vt:vector>
  </HeadingPairs>
  <TitlesOfParts>
    <vt:vector size="10" baseType="lpstr">
      <vt:lpstr>Arial</vt:lpstr>
      <vt:lpstr>Ariston</vt:lpstr>
      <vt:lpstr>Calibri</vt:lpstr>
      <vt:lpstr>Calibri Light</vt:lpstr>
      <vt:lpstr>Тема Office</vt:lpstr>
      <vt:lpstr>Ukrainian Americans</vt:lpstr>
      <vt:lpstr>Презентация PowerPoint</vt:lpstr>
      <vt:lpstr>History</vt:lpstr>
      <vt:lpstr>Demographics</vt:lpstr>
      <vt:lpstr>Representatives of Ukrainian diaspora in USA</vt:lpstr>
    </vt:vector>
  </TitlesOfParts>
  <Company>Win-Torrent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Ukrainian Americans</dc:title>
  <dc:creator>Алексей Пеньковский</dc:creator>
  <cp:lastModifiedBy>Алексей Пеньковский</cp:lastModifiedBy>
  <cp:revision>10</cp:revision>
  <dcterms:created xsi:type="dcterms:W3CDTF">2014-02-25T19:54:40Z</dcterms:created>
  <dcterms:modified xsi:type="dcterms:W3CDTF">2014-02-25T21:08:30Z</dcterms:modified>
</cp:coreProperties>
</file>