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0%D0%B9%D0%BB:Chiti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0%D0%B9%D0%BB:Chitin_molecul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ellulose-Ibeta-from-xtal-2002-3D-vdW.png?usela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http://commons.wikimedia.org/wiki/File:Cellulose_Sessel.svg?uselan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51520" y="18864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2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717032"/>
            <a:ext cx="46482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Автор</a:t>
            </a:r>
          </a:p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Бойко Юлія </a:t>
            </a:r>
            <a:endParaRPr lang="uk-UA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Володимирівна</a:t>
            </a:r>
            <a:endParaRPr lang="uk-UA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9-В клас</a:t>
            </a:r>
          </a:p>
          <a:p>
            <a:r>
              <a:rPr lang="uk-UA" sz="2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Новогуйвинської</a:t>
            </a:r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гімназії</a:t>
            </a:r>
            <a:endParaRPr lang="uk-UA" sz="2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76672"/>
            <a:ext cx="63246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/>
            </a:r>
            <a:b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r>
              <a:rPr lang="ru-RU" sz="7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Хітин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3212976"/>
            <a:ext cx="46482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Педагогічний керівник</a:t>
            </a:r>
          </a:p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Ярова-Боровик </a:t>
            </a:r>
            <a:endParaRPr lang="uk-UA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Марія </a:t>
            </a:r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Яківна</a:t>
            </a:r>
          </a:p>
          <a:p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Вчитель біології </a:t>
            </a:r>
          </a:p>
          <a:p>
            <a:r>
              <a:rPr lang="uk-UA" sz="2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Новогуйвинської</a:t>
            </a:r>
            <a:r>
              <a:rPr lang="uk-U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гімназії</a:t>
            </a:r>
            <a:endParaRPr lang="uk-UA" sz="2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AppData\Local\Temp\Temp1_29384_h31.zip\5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07704" y="620688"/>
            <a:ext cx="678785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Хітин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— азотовмісний полісахарид, спочатку виділений із зовнішніх оболонок </a:t>
            </a:r>
            <a:r>
              <a:rPr kumimoji="0" lang="uk-UA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тарнтулів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Хімічна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назва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: полі-N-ацетил-D-глюкозо-2-амін.</a:t>
            </a:r>
            <a:endParaRPr kumimoji="0" lang="uk-UA" sz="2400" b="0" i="0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Це один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найпоширеніших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природі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полісахаридів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Щороку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на</a:t>
            </a:r>
            <a:r>
              <a:rPr kumimoji="0" lang="ru-RU" sz="2400" b="0" i="0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Землі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живих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організмах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утворюється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розкладається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близько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гігатонн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хітину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7" name="Рисунок 6" descr="Chitin.sv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17032"/>
            <a:ext cx="3849216" cy="3140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Юля\AppData\Local\Temp\Temp1_29384_h31.zip\5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979712" y="188640"/>
            <a:ext cx="586814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Виконує захисну й опорну функції, забезпечуючи жорсткість клітин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— міститься в клітинних стінках грибів.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Основний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компонент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екзоскелету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членистоногих.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хітин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утворюється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організмах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багатьох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 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різноманітних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червів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кишковопорожнинних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кнідарій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upload.wikimedia.org/wikipedia/uk/thumb/2/20/Chitin_molecule.jpg/330px-Chitin_molecule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4079354" cy="252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47256" y="476672"/>
            <a:ext cx="6696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Одним </a:t>
            </a:r>
            <a:r>
              <a:rPr lang="ru-RU" sz="2800" dirty="0" err="1" smtClean="0">
                <a:solidFill>
                  <a:schemeClr val="bg2"/>
                </a:solidFill>
              </a:rPr>
              <a:t>із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властивостей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хітину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його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похідних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є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його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здатність</a:t>
            </a:r>
            <a:r>
              <a:rPr lang="ru-RU" sz="2800" dirty="0" smtClean="0">
                <a:solidFill>
                  <a:schemeClr val="bg2"/>
                </a:solidFill>
              </a:rPr>
              <a:t> до </a:t>
            </a:r>
            <a:r>
              <a:rPr lang="ru-RU" sz="2800" dirty="0" err="1" smtClean="0">
                <a:solidFill>
                  <a:schemeClr val="bg2"/>
                </a:solidFill>
              </a:rPr>
              <a:t>сорбування</a:t>
            </a:r>
            <a:r>
              <a:rPr lang="ru-RU" sz="2800" dirty="0" smtClean="0">
                <a:solidFill>
                  <a:schemeClr val="bg2"/>
                </a:solidFill>
              </a:rPr>
              <a:t> (</a:t>
            </a:r>
            <a:r>
              <a:rPr lang="ru-RU" sz="2800" dirty="0" err="1" smtClean="0">
                <a:solidFill>
                  <a:schemeClr val="bg2"/>
                </a:solidFill>
              </a:rPr>
              <a:t>очищення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організму</a:t>
            </a:r>
            <a:r>
              <a:rPr lang="ru-RU" sz="2800" dirty="0" smtClean="0">
                <a:solidFill>
                  <a:schemeClr val="bg2"/>
                </a:solidFill>
              </a:rPr>
              <a:t>). У </a:t>
            </a:r>
            <a:r>
              <a:rPr lang="ru-RU" sz="2800" dirty="0" err="1" smtClean="0">
                <a:solidFill>
                  <a:schemeClr val="bg2"/>
                </a:solidFill>
              </a:rPr>
              <a:t>природі</a:t>
            </a:r>
            <a:r>
              <a:rPr lang="ru-RU" sz="2800" dirty="0" smtClean="0">
                <a:solidFill>
                  <a:schemeClr val="bg2"/>
                </a:solidFill>
              </a:rPr>
              <a:t> (</a:t>
            </a:r>
            <a:r>
              <a:rPr lang="ru-RU" sz="2800" dirty="0" err="1" smtClean="0">
                <a:solidFill>
                  <a:schemeClr val="bg2"/>
                </a:solidFill>
              </a:rPr>
              <a:t>комахи</a:t>
            </a:r>
            <a:r>
              <a:rPr lang="ru-RU" sz="2800" dirty="0" smtClean="0">
                <a:solidFill>
                  <a:schemeClr val="bg2"/>
                </a:solidFill>
              </a:rPr>
              <a:t>, раки </a:t>
            </a:r>
            <a:r>
              <a:rPr lang="ru-RU" sz="2800" dirty="0" err="1" smtClean="0">
                <a:solidFill>
                  <a:schemeClr val="bg2"/>
                </a:solidFill>
              </a:rPr>
              <a:t>і</a:t>
            </a:r>
            <a:r>
              <a:rPr lang="ru-RU" sz="2800" dirty="0" smtClean="0">
                <a:solidFill>
                  <a:schemeClr val="bg2"/>
                </a:solidFill>
              </a:rPr>
              <a:t> т.д.) </a:t>
            </a:r>
            <a:r>
              <a:rPr lang="ru-RU" sz="2800" dirty="0" err="1" smtClean="0">
                <a:solidFill>
                  <a:schemeClr val="bg2"/>
                </a:solidFill>
              </a:rPr>
              <a:t>хітинове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покриття</a:t>
            </a:r>
            <a:r>
              <a:rPr lang="ru-RU" sz="2800" dirty="0" smtClean="0">
                <a:solidFill>
                  <a:schemeClr val="bg2"/>
                </a:solidFill>
              </a:rPr>
              <a:t> носить </a:t>
            </a:r>
            <a:r>
              <a:rPr lang="ru-RU" sz="2800" dirty="0" err="1" smtClean="0">
                <a:solidFill>
                  <a:schemeClr val="bg2"/>
                </a:solidFill>
              </a:rPr>
              <a:t>захисну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функцію</a:t>
            </a:r>
            <a:r>
              <a:rPr lang="ru-RU" sz="2800" dirty="0" smtClean="0">
                <a:solidFill>
                  <a:schemeClr val="bg2"/>
                </a:solidFill>
              </a:rPr>
              <a:t>, </a:t>
            </a:r>
            <a:r>
              <a:rPr lang="ru-RU" sz="2800" dirty="0" err="1" smtClean="0">
                <a:solidFill>
                  <a:schemeClr val="bg2"/>
                </a:solidFill>
              </a:rPr>
              <a:t>оберігаючи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внутрішні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органи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від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проникнення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різного</a:t>
            </a:r>
            <a:r>
              <a:rPr lang="ru-RU" sz="2800" dirty="0" smtClean="0">
                <a:solidFill>
                  <a:schemeClr val="bg2"/>
                </a:solidFill>
              </a:rPr>
              <a:t> роду </a:t>
            </a:r>
            <a:r>
              <a:rPr lang="ru-RU" sz="2800" dirty="0" err="1" smtClean="0">
                <a:solidFill>
                  <a:schemeClr val="bg2"/>
                </a:solidFill>
              </a:rPr>
              <a:t>токсинів</a:t>
            </a:r>
            <a:r>
              <a:rPr lang="ru-RU" sz="2800" dirty="0" smtClean="0">
                <a:solidFill>
                  <a:schemeClr val="bg2"/>
                </a:solidFill>
              </a:rPr>
              <a:t>. При </a:t>
            </a:r>
            <a:r>
              <a:rPr lang="ru-RU" sz="2800" dirty="0" err="1" smtClean="0">
                <a:solidFill>
                  <a:schemeClr val="bg2"/>
                </a:solidFill>
              </a:rPr>
              <a:t>застосуванні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хітозану</a:t>
            </a:r>
            <a:r>
              <a:rPr lang="ru-RU" sz="2800" dirty="0" smtClean="0">
                <a:solidFill>
                  <a:schemeClr val="bg2"/>
                </a:solidFill>
              </a:rPr>
              <a:t> в </a:t>
            </a:r>
            <a:r>
              <a:rPr lang="ru-RU" sz="2800" dirty="0" err="1" smtClean="0">
                <a:solidFill>
                  <a:schemeClr val="bg2"/>
                </a:solidFill>
              </a:rPr>
              <a:t>якості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ентеросорбенту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продукти</a:t>
            </a:r>
            <a:r>
              <a:rPr lang="ru-RU" sz="2800" dirty="0" smtClean="0">
                <a:solidFill>
                  <a:schemeClr val="bg2"/>
                </a:solidFill>
              </a:rPr>
              <a:t> на </a:t>
            </a:r>
            <a:r>
              <a:rPr lang="ru-RU" sz="2800" dirty="0" err="1" smtClean="0">
                <a:solidFill>
                  <a:schemeClr val="bg2"/>
                </a:solidFill>
              </a:rPr>
              <a:t>його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основі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виявляють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цікаві</a:t>
            </a:r>
            <a:r>
              <a:rPr lang="ru-RU" sz="2800" dirty="0" smtClean="0">
                <a:solidFill>
                  <a:schemeClr val="bg2"/>
                </a:solidFill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</a:rPr>
              <a:t>властивості</a:t>
            </a:r>
            <a:r>
              <a:rPr lang="ru-RU" sz="2800" dirty="0" smtClean="0">
                <a:solidFill>
                  <a:schemeClr val="bg2"/>
                </a:solidFill>
              </a:rPr>
              <a:t>.</a:t>
            </a:r>
            <a:br>
              <a:rPr lang="ru-RU" sz="2800" dirty="0" smtClean="0">
                <a:solidFill>
                  <a:schemeClr val="bg2"/>
                </a:solidFill>
              </a:rPr>
            </a:br>
            <a:endParaRPr lang="uk-UA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95736" y="836712"/>
            <a:ext cx="694826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Целюлоза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(фр.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cellulose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лат.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Cellula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-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клітка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клетушка») - (C6H10O5),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біла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тверда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нерозчинна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молекула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лінійну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полімерне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будова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структурна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одиниця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залишок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β-глюкози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[С6Н7О2 (OH) 3]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Полісахарид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головна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складова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частина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клітинних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оболонок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рослин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Целюлоза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-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біла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тверда,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стійка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речовина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, не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руйнується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при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нагріванні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(до 200 ° C). Є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горючою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речовиною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, температура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займання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275 ° С, температура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самозаймання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420 ° С (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бавовняна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целюлоза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). Не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розчинна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у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воді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слабких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кислотах.</a:t>
            </a:r>
            <a:endParaRPr lang="uk-UA" dirty="0" smtClean="0">
              <a:solidFill>
                <a:schemeClr val="bg2"/>
              </a:solidFill>
              <a:latin typeface="Book Antiqu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Целюлоза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являє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собою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довгі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нитки,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що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містять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300-10 000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залишків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глюкози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, без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бічних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відгалужень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.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Ці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нитки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з'єднані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між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собою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безліччю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водневих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зв'язків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,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що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надає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целюлозі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велику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механічну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міцність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, при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збереженні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Book Antiqua" pitchFamily="18" charset="0"/>
              </a:rPr>
              <a:t>еластичності</a:t>
            </a:r>
            <a:r>
              <a:rPr lang="ru-RU" dirty="0" smtClean="0">
                <a:solidFill>
                  <a:schemeClr val="bg2"/>
                </a:solidFill>
                <a:latin typeface="Book Antiqua" pitchFamily="18" charset="0"/>
              </a:rPr>
              <a:t>.</a:t>
            </a:r>
            <a:endParaRPr lang="uk-UA" dirty="0" smtClean="0">
              <a:solidFill>
                <a:schemeClr val="bg2"/>
              </a:solidFill>
              <a:latin typeface="Book Antiqu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Целлюлоза: вид молекулы">
            <a:hlinkClick r:id="rId3" tooltip="&quot;Целлюлоза: вид молекулы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779912" y="0"/>
            <a:ext cx="190500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Целлюлоза: химическая формула">
            <a:hlinkClick r:id="rId5" tooltip="&quot;Целлюлоза: химическая формула&quot;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2625080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Autofit/>
          </a:bodyPr>
          <a:lstStyle/>
          <a:p>
            <a:r>
              <a:rPr lang="uk-UA" sz="6000" dirty="0" smtClean="0"/>
              <a:t>Які ж зміни відбудуться в будові квіткових рослин, якщо целюлозу замінити на хітин?</a:t>
            </a:r>
            <a:endParaRPr lang="uk-UA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766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3568" y="908720"/>
            <a:ext cx="53285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Очевидно, рослини мали б більш жорстокий покрив, але він був би вразливий, якщо ці рослини підживлювати мінеральними добривами, що містять певний склад солей, оскільки відомо що хітин руйнується під впливом деяких солей і іонних рідин. Крім того, якщо хітин має властивості загоювати рани, то рослини при наявності хітину в своїй будові, мали б цю саму властивість і були б менш вразливі на пошкодження.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339752" y="231031"/>
            <a:ext cx="61561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Однією із властивосте хітину і його похідних є здатність до </a:t>
            </a:r>
            <a:r>
              <a:rPr kumimoji="0" lang="uk-UA" sz="36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сорбування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(очищення організму), що надало б змогу рослинам очищатися від токсинів, які надходять з довкілля. Це мало б велику перевагу, оскільки рослини позбавлені органів виділення в своїй будові. </a:t>
            </a:r>
            <a:endParaRPr kumimoji="0" lang="uk-UA" sz="4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56792"/>
            <a:ext cx="8229600" cy="1143000"/>
          </a:xfrm>
        </p:spPr>
        <p:txBody>
          <a:bodyPr>
            <a:noAutofit/>
          </a:bodyPr>
          <a:lstStyle/>
          <a:p>
            <a:r>
              <a:rPr kumimoji="0" lang="uk-UA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Отже,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заміна целюлози на хітин в будові рослин могла б бути реальною, хоч не завжди корисною.</a:t>
            </a:r>
            <a:endParaRPr lang="uk-U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окумент Microsoft Office Wor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Документ Microsoft Office Word</Template>
  <TotalTime>39</TotalTime>
  <Words>334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Документ Microsoft Office Word</vt:lpstr>
      <vt:lpstr>Слайд 1</vt:lpstr>
      <vt:lpstr>Слайд 2</vt:lpstr>
      <vt:lpstr>Слайд 3</vt:lpstr>
      <vt:lpstr>Слайд 4</vt:lpstr>
      <vt:lpstr>Слайд 5</vt:lpstr>
      <vt:lpstr>Які ж зміни відбудуться в будові квіткових рослин, якщо целюлозу замінити на хітин?</vt:lpstr>
      <vt:lpstr>Слайд 7</vt:lpstr>
      <vt:lpstr>Слайд 8</vt:lpstr>
      <vt:lpstr>Отже, заміна целюлози на хітин в будові рослин могла б бути реальною, хоч не завжди корисною.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9</cp:revision>
  <dcterms:created xsi:type="dcterms:W3CDTF">2012-09-25T19:34:03Z</dcterms:created>
  <dcterms:modified xsi:type="dcterms:W3CDTF">2012-09-25T20:23:24Z</dcterms:modified>
</cp:coreProperties>
</file>