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4" r:id="rId9"/>
    <p:sldId id="278" r:id="rId10"/>
    <p:sldId id="279" r:id="rId11"/>
    <p:sldId id="280" r:id="rId12"/>
    <p:sldId id="264" r:id="rId13"/>
    <p:sldId id="263" r:id="rId14"/>
    <p:sldId id="265" r:id="rId15"/>
    <p:sldId id="269" r:id="rId16"/>
    <p:sldId id="281" r:id="rId17"/>
    <p:sldId id="266" r:id="rId18"/>
    <p:sldId id="268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4137-4521-4EF2-9781-36952400261C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A1D11-E22A-4035-973B-FEE56182D44A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589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701F-B858-4D3A-A545-54067AE11E69}" type="datetimeFigureOut">
              <a:rPr lang="uk-UA" smtClean="0"/>
              <a:pPr/>
              <a:t>02.06.2014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31769-31BD-44E3-8E14-4B3BA565094E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microsoft.com/office/2007/relationships/hdphoto" Target="../media/hdphoto3.wdp"/><Relationship Id="rId4" Type="http://schemas.openxmlformats.org/officeDocument/2006/relationships/image" Target="../media/image30.jpe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ull_by_the_infinite_opi-d1iux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1124744"/>
            <a:ext cx="55446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err="1" smtClean="0">
                <a:latin typeface="+mj-lt"/>
              </a:rPr>
              <a:t>“Шкідливий</a:t>
            </a:r>
            <a:r>
              <a:rPr lang="uk-UA" sz="6000" dirty="0" smtClean="0">
                <a:latin typeface="+mj-lt"/>
              </a:rPr>
              <a:t> вплив   наркотичних речовин на організм </a:t>
            </a:r>
            <a:r>
              <a:rPr lang="uk-UA" sz="6000" dirty="0" err="1" smtClean="0">
                <a:latin typeface="+mj-lt"/>
              </a:rPr>
              <a:t>людини”</a:t>
            </a:r>
            <a:endParaRPr lang="uk-UA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Презентація на тему: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5067137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</a:t>
            </a:r>
            <a:r>
              <a:rPr lang="uk-UA" sz="2800" dirty="0" err="1" smtClean="0"/>
              <a:t>ідготував</a:t>
            </a:r>
            <a:r>
              <a:rPr lang="uk-UA" sz="2800" dirty="0" smtClean="0"/>
              <a:t> учень 11-А класу</a:t>
            </a:r>
          </a:p>
          <a:p>
            <a:r>
              <a:rPr lang="uk-UA" sz="2800" dirty="0" err="1" smtClean="0"/>
              <a:t>Бутов</a:t>
            </a:r>
            <a:r>
              <a:rPr lang="uk-UA" sz="2800" dirty="0" smtClean="0"/>
              <a:t> </a:t>
            </a:r>
            <a:r>
              <a:rPr lang="uk-UA" sz="2800" dirty="0" smtClean="0"/>
              <a:t>Василь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62141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Суми</a:t>
            </a:r>
            <a:r>
              <a:rPr lang="ru-RU" sz="2800" dirty="0" smtClean="0"/>
              <a:t>, 2014</a:t>
            </a:r>
            <a:endParaRPr lang="uk-UA" sz="2800" dirty="0"/>
          </a:p>
        </p:txBody>
      </p:sp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9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9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0" y="116632"/>
            <a:ext cx="8821288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2019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+mj-lt"/>
              </a:rPr>
              <a:t>Героїн</a:t>
            </a:r>
            <a:endParaRPr lang="uk-UA"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309" y="1088312"/>
            <a:ext cx="5442812" cy="255454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Героїн – сильнодіючий синтетичний наркотик, похідна морфіну, знеболюючий засіб, пригнічує центральну нервову систему.</a:t>
            </a:r>
          </a:p>
          <a:p>
            <a:pPr algn="ctr"/>
            <a:r>
              <a:rPr lang="en-US" sz="3200" dirty="0" smtClean="0">
                <a:latin typeface="+mn-lt"/>
              </a:rPr>
              <a:t>C</a:t>
            </a:r>
            <a:r>
              <a:rPr lang="uk-UA" sz="3200" dirty="0" smtClean="0">
                <a:latin typeface="+mn-lt"/>
              </a:rPr>
              <a:t>21</a:t>
            </a:r>
            <a:r>
              <a:rPr lang="en-US" sz="3200" dirty="0" smtClean="0">
                <a:latin typeface="+mn-lt"/>
              </a:rPr>
              <a:t>H</a:t>
            </a:r>
            <a:r>
              <a:rPr lang="uk-UA" sz="3200" dirty="0" smtClean="0">
                <a:latin typeface="+mn-lt"/>
              </a:rPr>
              <a:t>23</a:t>
            </a:r>
            <a:r>
              <a:rPr lang="en-US" sz="3200" dirty="0" smtClean="0">
                <a:latin typeface="+mn-lt"/>
              </a:rPr>
              <a:t>NO</a:t>
            </a:r>
            <a:r>
              <a:rPr lang="uk-UA" sz="3200" dirty="0" smtClean="0">
                <a:latin typeface="+mn-lt"/>
              </a:rPr>
              <a:t>5</a:t>
            </a:r>
            <a:endParaRPr lang="uk-UA" sz="3200" dirty="0"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045718" y="1988841"/>
            <a:ext cx="3600400" cy="2808312"/>
            <a:chOff x="5045718" y="1988841"/>
            <a:chExt cx="3600400" cy="2808312"/>
          </a:xfrm>
        </p:grpSpPr>
        <p:sp>
          <p:nvSpPr>
            <p:cNvPr id="15" name="TextBox 14"/>
            <p:cNvSpPr txBox="1"/>
            <p:nvPr/>
          </p:nvSpPr>
          <p:spPr>
            <a:xfrm rot="503620">
              <a:off x="5045718" y="1988841"/>
              <a:ext cx="3600400" cy="2808312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endParaRPr lang="uk-UA" sz="3200" dirty="0">
                <a:latin typeface="+mn-lt"/>
              </a:endParaRPr>
            </a:p>
          </p:txBody>
        </p:sp>
        <p:pic>
          <p:nvPicPr>
            <p:cNvPr id="6149" name="Picture 5" descr="C:\Users\Admin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3620">
              <a:off x="5624333" y="2384885"/>
              <a:ext cx="2581750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50" name="Picture 6" descr="C:\Users\Admin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2893">
            <a:off x="846428" y="3910025"/>
            <a:ext cx="4428753" cy="25975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551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Admin\Desktop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00" y="116632"/>
            <a:ext cx="8821288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2019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+mj-lt"/>
              </a:rPr>
              <a:t>Кокаїн</a:t>
            </a:r>
            <a:endParaRPr lang="uk-UA"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309" y="1088312"/>
            <a:ext cx="5442812" cy="206210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Кокаїн – метиловий складний ефір, алкалоїд </a:t>
            </a:r>
            <a:r>
              <a:rPr lang="uk-UA" sz="3200" dirty="0" err="1" smtClean="0">
                <a:latin typeface="+mn-lt"/>
              </a:rPr>
              <a:t>тропанового</a:t>
            </a:r>
            <a:r>
              <a:rPr lang="uk-UA" sz="3200" dirty="0" smtClean="0">
                <a:latin typeface="+mn-lt"/>
              </a:rPr>
              <a:t> ряду, має анестезуючу і </a:t>
            </a:r>
            <a:r>
              <a:rPr lang="uk-UA" sz="3200" dirty="0" err="1" smtClean="0">
                <a:latin typeface="+mn-lt"/>
              </a:rPr>
              <a:t>психостимулюючу</a:t>
            </a:r>
            <a:r>
              <a:rPr lang="uk-UA" sz="3200" dirty="0" smtClean="0">
                <a:latin typeface="+mn-lt"/>
              </a:rPr>
              <a:t> дію.</a:t>
            </a:r>
          </a:p>
          <a:p>
            <a:pPr algn="ctr"/>
            <a:r>
              <a:rPr lang="en-US" sz="3200" dirty="0" smtClean="0">
                <a:latin typeface="+mn-lt"/>
              </a:rPr>
              <a:t>C</a:t>
            </a:r>
            <a:r>
              <a:rPr lang="uk-UA" sz="3200" dirty="0" smtClean="0">
                <a:latin typeface="+mn-lt"/>
              </a:rPr>
              <a:t>17</a:t>
            </a:r>
            <a:r>
              <a:rPr lang="en-US" sz="3200" dirty="0" smtClean="0">
                <a:latin typeface="+mn-lt"/>
              </a:rPr>
              <a:t>H</a:t>
            </a:r>
            <a:r>
              <a:rPr lang="uk-UA" sz="3200" dirty="0" smtClean="0">
                <a:latin typeface="+mn-lt"/>
              </a:rPr>
              <a:t>21</a:t>
            </a:r>
            <a:r>
              <a:rPr lang="en-US" sz="3200" dirty="0" smtClean="0">
                <a:latin typeface="+mn-lt"/>
              </a:rPr>
              <a:t>NO</a:t>
            </a:r>
            <a:r>
              <a:rPr lang="uk-UA" sz="3200" dirty="0">
                <a:latin typeface="+mn-lt"/>
              </a:rPr>
              <a:t>4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193957" y="2443426"/>
            <a:ext cx="4530330" cy="2808312"/>
            <a:chOff x="4193957" y="2443426"/>
            <a:chExt cx="4530330" cy="2808312"/>
          </a:xfrm>
        </p:grpSpPr>
        <p:sp>
          <p:nvSpPr>
            <p:cNvPr id="15" name="TextBox 14"/>
            <p:cNvSpPr txBox="1"/>
            <p:nvPr/>
          </p:nvSpPr>
          <p:spPr>
            <a:xfrm rot="20854325">
              <a:off x="4193957" y="2443426"/>
              <a:ext cx="4530330" cy="2808312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endParaRPr lang="uk-UA" sz="3200" dirty="0">
                <a:latin typeface="+mn-lt"/>
              </a:endParaRPr>
            </a:p>
          </p:txBody>
        </p:sp>
        <p:pic>
          <p:nvPicPr>
            <p:cNvPr id="7170" name="Picture 2" descr="C:\Users\Admin\Desktop\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54325">
              <a:off x="4310906" y="2816352"/>
              <a:ext cx="4114328" cy="2032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171" name="Picture 3" descr="C:\Users\Admin\Desktop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022">
            <a:off x="303531" y="3754743"/>
            <a:ext cx="4029621" cy="26897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592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54868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+mj-lt"/>
              </a:rPr>
              <a:t>Проявами наркоманії є:</a:t>
            </a:r>
            <a:endParaRPr lang="uk-UA" sz="54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216024" y="1844824"/>
            <a:ext cx="8676456" cy="3024336"/>
          </a:xfrm>
          <a:prstGeom prst="ribbon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</a:rPr>
              <a:t>  Непереборний потяг до прийому наркотиків (пристрасть до них)</a:t>
            </a:r>
          </a:p>
          <a:p>
            <a:pPr>
              <a:buFont typeface="Arial" pitchFamily="34" charset="0"/>
              <a:buChar char="•"/>
            </a:pPr>
            <a:r>
              <a:rPr lang="uk-UA" sz="2800" dirty="0" smtClean="0">
                <a:solidFill>
                  <a:schemeClr val="tx1"/>
                </a:solidFill>
              </a:rPr>
              <a:t>Потреба в підвищеній кількості наркотичної речовини порівняно з одноразовим попереднім уживанням.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1484784"/>
            <a:ext cx="6048672" cy="286232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+mn-lt"/>
              </a:rPr>
              <a:t>Саме ці </a:t>
            </a:r>
            <a:r>
              <a:rPr lang="uk-UA" sz="3600" u="sng" dirty="0" smtClean="0">
                <a:latin typeface="+mn-lt"/>
              </a:rPr>
              <a:t>вкрай небезпечні речовини </a:t>
            </a:r>
            <a:r>
              <a:rPr lang="uk-UA" sz="3600" dirty="0" smtClean="0">
                <a:latin typeface="+mn-lt"/>
              </a:rPr>
              <a:t>й називають наркотиками. Їх відмінність від алкоголю та нікотину полягає в тому, що фізична залежність від них розвивається не так стрімко.</a:t>
            </a:r>
            <a:endParaRPr lang="uk-UA" sz="36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260648"/>
            <a:ext cx="7056784" cy="2554545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При вживання наркотиків приємний стан ейфорії, відчуття бадьорості швидко змінюються поганим самопочуттям, появою спочатку психічної залежності (непереборного потягу до вживання наркотиків), а потім і фізичної залежності.</a:t>
            </a:r>
            <a:endParaRPr lang="uk-UA" sz="3200" dirty="0">
              <a:latin typeface="+mn-lt"/>
            </a:endParaRPr>
          </a:p>
        </p:txBody>
      </p:sp>
      <p:pic>
        <p:nvPicPr>
          <p:cNvPr id="26631" name="Picture 7" descr="D:\tumblr_mjb6d19Zzi1r6tfj7o1_5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5465">
            <a:off x="366084" y="3291266"/>
            <a:ext cx="2963101" cy="16659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6633" name="Picture 9" descr="http://24.media.tumblr.com/ae4434b7d2ce7d90868b9406c7014055/tumblr_mjt141IOUQ1ri5yoso1_50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3034308" cy="1633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Скругленная соединительная линия 12"/>
          <p:cNvCxnSpPr>
            <a:stCxn id="26631" idx="2"/>
            <a:endCxn id="26633" idx="1"/>
          </p:cNvCxnSpPr>
          <p:nvPr/>
        </p:nvCxnSpPr>
        <p:spPr>
          <a:xfrm rot="16200000" flipH="1">
            <a:off x="2399184" y="4449129"/>
            <a:ext cx="657847" cy="1671562"/>
          </a:xfrm>
          <a:prstGeom prst="curvedConnector2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635" name="Picture 11" descr="http://24.media.tumblr.com/d1ad3d0852033bb34b540fe5450e2bb0/tumblr_miortgU43M1rue90r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00420">
            <a:off x="6105282" y="2861847"/>
            <a:ext cx="2626424" cy="1696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</p:spPr>
      </p:pic>
      <p:cxnSp>
        <p:nvCxnSpPr>
          <p:cNvPr id="22" name="Скругленная соединительная линия 21"/>
          <p:cNvCxnSpPr>
            <a:stCxn id="26633" idx="3"/>
            <a:endCxn id="26635" idx="2"/>
          </p:cNvCxnSpPr>
          <p:nvPr/>
        </p:nvCxnSpPr>
        <p:spPr>
          <a:xfrm flipV="1">
            <a:off x="6598196" y="4554880"/>
            <a:ext cx="746275" cy="1058954"/>
          </a:xfrm>
          <a:prstGeom prst="curvedConnector2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335699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bg1"/>
                  </a:solidFill>
                </a:ln>
                <a:latin typeface="+mj-lt"/>
              </a:rPr>
              <a:t>1</a:t>
            </a:r>
            <a:endParaRPr lang="uk-UA" sz="40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5896" y="573325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bg1"/>
                  </a:solidFill>
                </a:ln>
                <a:latin typeface="+mj-lt"/>
              </a:rPr>
              <a:t>2</a:t>
            </a:r>
            <a:endParaRPr lang="uk-UA" sz="40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4408" y="299695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ln>
                  <a:solidFill>
                    <a:schemeClr val="bg1"/>
                  </a:solidFill>
                </a:ln>
                <a:latin typeface="+mj-lt"/>
              </a:rPr>
              <a:t>3</a:t>
            </a:r>
            <a:endParaRPr lang="uk-UA" sz="4000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  <p:cxnSp>
        <p:nvCxnSpPr>
          <p:cNvPr id="70" name="Скругленная соединительная линия 69"/>
          <p:cNvCxnSpPr>
            <a:stCxn id="26635" idx="1"/>
            <a:endCxn id="26631" idx="3"/>
          </p:cNvCxnSpPr>
          <p:nvPr/>
        </p:nvCxnSpPr>
        <p:spPr>
          <a:xfrm rot="10800000" flipV="1">
            <a:off x="3327051" y="3595367"/>
            <a:ext cx="2783242" cy="449369"/>
          </a:xfrm>
          <a:prstGeom prst="curvedConnector3">
            <a:avLst>
              <a:gd name="adj1" fmla="val 50346"/>
            </a:avLst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491880" y="299695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u="sng" dirty="0" smtClean="0">
                <a:ln>
                  <a:solidFill>
                    <a:schemeClr val="bg1"/>
                  </a:solidFill>
                </a:ln>
                <a:latin typeface="+mj-lt"/>
              </a:rPr>
              <a:t>Знову і знову</a:t>
            </a:r>
            <a:endParaRPr lang="uk-UA" sz="3600" u="sng" dirty="0">
              <a:ln>
                <a:solidFill>
                  <a:schemeClr val="bg1"/>
                </a:solidFill>
              </a:ln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8" grpId="0"/>
      <p:bldP spid="39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3h1ic3U2x1qh0qh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476672"/>
            <a:ext cx="6912768" cy="304698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Через шкідливий вплив наркотичних речовин наркомани втрачають здоров</a:t>
            </a:r>
            <a:r>
              <a:rPr lang="en-US" sz="3200" dirty="0" smtClean="0">
                <a:latin typeface="+mn-lt"/>
              </a:rPr>
              <a:t>’</a:t>
            </a:r>
            <a:r>
              <a:rPr lang="uk-UA" sz="3200" dirty="0" smtClean="0">
                <a:latin typeface="+mn-lt"/>
              </a:rPr>
              <a:t>я, деградують  як повноцінні члени суспільства, змінюється навіть їхній зовнішній вигляд – обличчя набуває сірого відтінку, шкіра стає сухою, волосся та зуби поступово випадають. </a:t>
            </a:r>
            <a:endParaRPr lang="uk-UA" sz="3200" dirty="0">
              <a:latin typeface="+mn-lt"/>
            </a:endParaRPr>
          </a:p>
        </p:txBody>
      </p:sp>
      <p:pic>
        <p:nvPicPr>
          <p:cNvPr id="30724" name="Picture 4" descr="Dramatic black and white portrait of a young woman junkie, getting high injecting drugs Stock Photo - 16115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9238">
            <a:off x="739970" y="3223581"/>
            <a:ext cx="2088232" cy="312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6" name="Picture 6" descr="Tony Fouhse and the junkie who lived through h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020">
            <a:off x="2915234" y="3596257"/>
            <a:ext cx="2010539" cy="3019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m3h1ic3U2x1qh0qh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C:\Users\Admin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9712" y="395969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+mj-lt"/>
              </a:rPr>
              <a:t>Наслідки наркоманії:</a:t>
            </a:r>
            <a:endParaRPr lang="uk-UA"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AutoShape 2" descr="http://cs7002.vk.me/c620529/v620529907/2a5a/rLSbos4pfQc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Admi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441">
            <a:off x="509988" y="1407575"/>
            <a:ext cx="3456384" cy="259228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355">
            <a:off x="4911927" y="1299563"/>
            <a:ext cx="3744416" cy="28083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2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874">
            <a:off x="3143249" y="3525559"/>
            <a:ext cx="2857500" cy="29051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074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15616" y="1484784"/>
            <a:ext cx="6552728" cy="304698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Хворобливий стан наркоманів (алкоголіків), зумовлений припиненням вживання наркотиків (алкоголю), дістав назву </a:t>
            </a:r>
            <a:r>
              <a:rPr lang="uk-UA" sz="3200" b="1" i="1" dirty="0" err="1" smtClean="0">
                <a:latin typeface="+mn-lt"/>
              </a:rPr>
              <a:t>абстинентний</a:t>
            </a:r>
            <a:r>
              <a:rPr lang="uk-UA" sz="3200" b="1" i="1" dirty="0" smtClean="0">
                <a:latin typeface="+mn-lt"/>
              </a:rPr>
              <a:t> синдром</a:t>
            </a:r>
            <a:r>
              <a:rPr lang="uk-UA" sz="3200" dirty="0" smtClean="0">
                <a:latin typeface="+mn-lt"/>
              </a:rPr>
              <a:t>, або </a:t>
            </a:r>
            <a:r>
              <a:rPr lang="uk-UA" sz="3200" b="1" i="1" dirty="0" smtClean="0">
                <a:latin typeface="+mn-lt"/>
              </a:rPr>
              <a:t>ломка</a:t>
            </a:r>
            <a:r>
              <a:rPr lang="uk-UA" sz="3200" dirty="0" smtClean="0">
                <a:latin typeface="+mn-lt"/>
              </a:rPr>
              <a:t>. </a:t>
            </a:r>
          </a:p>
          <a:p>
            <a:pPr algn="ctr"/>
            <a:r>
              <a:rPr lang="uk-UA" sz="3200" dirty="0" smtClean="0">
                <a:latin typeface="+mn-lt"/>
              </a:rPr>
              <a:t>   </a:t>
            </a:r>
            <a:r>
              <a:rPr lang="uk-UA" sz="3200" dirty="0" err="1" smtClean="0">
                <a:latin typeface="+mn-lt"/>
              </a:rPr>
              <a:t>Поновленість</a:t>
            </a:r>
            <a:r>
              <a:rPr lang="uk-UA" sz="3200" dirty="0" smtClean="0">
                <a:latin typeface="+mn-lt"/>
              </a:rPr>
              <a:t> вживання наркотиків рятує від цих відчуттів на тривалий час.</a:t>
            </a:r>
            <a:endParaRPr lang="uk-UA" sz="32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m3h1ic3U2x1qh0qh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1700808"/>
            <a:ext cx="6840760" cy="193899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+mn-lt"/>
              </a:rPr>
              <a:t>Усі дії  наркотично залежної людини спрямовуються  на те, щоб будь-яким способом дістати наркотики.</a:t>
            </a:r>
            <a:endParaRPr lang="uk-UA" sz="40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m3h1ic3U2x1qh0qh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692696"/>
            <a:ext cx="6840760" cy="1815882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+mn-lt"/>
              </a:rPr>
              <a:t>Наркомани є найбільшою групою ризику захворювання на СНІД, 70% хворих  на СНІД – наркомани. Жахливо те, що серед наркотично залежних переважна більшість – це молоді люди.  </a:t>
            </a:r>
            <a:endParaRPr lang="uk-UA" sz="2800" dirty="0">
              <a:latin typeface="+mn-lt"/>
            </a:endParaRPr>
          </a:p>
        </p:txBody>
      </p:sp>
      <p:pic>
        <p:nvPicPr>
          <p:cNvPr id="29698" name="Picture 2" descr="http://image.tsn.ua/media/images2/original/Dec2009/101d33f8f1_184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416824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kull_by_the_infinite_opi-d1iux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u="sng" dirty="0" smtClean="0">
                <a:latin typeface="+mj-lt"/>
              </a:rPr>
              <a:t>План:</a:t>
            </a:r>
            <a:endParaRPr lang="uk-UA" sz="5400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052736"/>
            <a:ext cx="5472608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4000" dirty="0" smtClean="0">
                <a:latin typeface="+mj-lt"/>
              </a:rPr>
              <a:t>Що  таке наркоманія ???;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dirty="0" smtClean="0">
                <a:latin typeface="+mj-lt"/>
              </a:rPr>
              <a:t>Наркотики </a:t>
            </a:r>
            <a:r>
              <a:rPr lang="uk-UA" sz="2800" dirty="0" smtClean="0">
                <a:latin typeface="+mj-lt"/>
              </a:rPr>
              <a:t>(наркотичні речовини);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uk-UA" sz="3200" dirty="0" smtClean="0">
                <a:latin typeface="+mj-lt"/>
              </a:rPr>
              <a:t>Види наркоманії;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dirty="0" smtClean="0">
                <a:latin typeface="+mj-lt"/>
              </a:rPr>
              <a:t>Прояви наркоманії;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4000" dirty="0" smtClean="0">
                <a:latin typeface="+mj-lt"/>
              </a:rPr>
              <a:t>Боротьба з наркоманією;</a:t>
            </a:r>
            <a:endParaRPr lang="uk-UA" sz="4000" dirty="0" smtClean="0">
              <a:ln>
                <a:solidFill>
                  <a:schemeClr val="bg1"/>
                </a:solidFill>
              </a:ln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</p:txBody>
      </p:sp>
    </p:spTree>
  </p:cSld>
  <p:clrMapOvr>
    <a:masterClrMapping/>
  </p:clrMapOvr>
  <p:transition advClick="0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mblr_mj7w7j9zP51ro8env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8979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1556792"/>
            <a:ext cx="4608512" cy="310854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+mn-lt"/>
              </a:rPr>
              <a:t>Боротьба з наркоманією </a:t>
            </a:r>
            <a:r>
              <a:rPr lang="uk-UA" sz="3200" dirty="0" smtClean="0">
                <a:latin typeface="+mn-lt"/>
              </a:rPr>
              <a:t>ведеться на законодавчому рівні. Майже у всіх країнах передбачені жорстокі кримінальні санкції  за виробництво і поширення наркотичних речовин.</a:t>
            </a:r>
            <a:endParaRPr lang="uk-UA" sz="3200" dirty="0">
              <a:latin typeface="+mn-lt"/>
            </a:endParaRPr>
          </a:p>
        </p:txBody>
      </p:sp>
      <p:pic>
        <p:nvPicPr>
          <p:cNvPr id="2054" name="Picture 6" descr="http://files.coloribus.com/files/adsarchive/part_210/2103905/file/anti-heroin-skull-small-691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7611">
            <a:off x="345315" y="332059"/>
            <a:ext cx="2397874" cy="309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http://24.media.tumblr.com/ffad00787c22f1ffd4d08b7248ef614b/tumblr_mid4n1MtNF1qigm6h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81">
            <a:off x="2286587" y="1572338"/>
            <a:ext cx="2083274" cy="2683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http://upload.wikimedia.org/wikipedia/commons/thumb/0/0f/Prison.jpg/200px-Pris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91729"/>
            <a:ext cx="3655631" cy="2449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umblr_mj7w7j9zP51ro8env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8979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s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2675">
            <a:off x="543802" y="469880"/>
            <a:ext cx="3170205" cy="3586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63888" y="1628800"/>
            <a:ext cx="5256584" cy="310854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+mn-lt"/>
              </a:rPr>
              <a:t>Разом з тим силові заходи не дають бажаних результатів, адже не всі молоді люди розуміють , що вживання наркотичних речовин – </a:t>
            </a:r>
            <a:r>
              <a:rPr lang="uk-UA" sz="2800" b="1" u="sng" dirty="0" smtClean="0">
                <a:latin typeface="+mn-lt"/>
              </a:rPr>
              <a:t>це</a:t>
            </a:r>
            <a:r>
              <a:rPr lang="uk-UA" sz="2800" dirty="0" smtClean="0">
                <a:latin typeface="+mn-lt"/>
              </a:rPr>
              <a:t> не безтурботне веселе проведення вільного часу, а </a:t>
            </a:r>
            <a:r>
              <a:rPr lang="uk-UA" sz="2800" b="1" u="sng" dirty="0" smtClean="0">
                <a:latin typeface="+mn-lt"/>
              </a:rPr>
              <a:t>причина дуже небезпечної хвороби, здолати яку не кожному вдається.</a:t>
            </a:r>
            <a:endParaRPr lang="uk-UA" sz="2800" b="1" u="sng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umblr_mj7w7j9zP51ro8env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808979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23928" y="1700808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latin typeface="+mj-lt"/>
              </a:rPr>
              <a:t>Дякую </a:t>
            </a:r>
          </a:p>
          <a:p>
            <a:r>
              <a:rPr lang="uk-UA" sz="6600" dirty="0" smtClean="0">
                <a:latin typeface="+mj-lt"/>
              </a:rPr>
              <a:t>        за </a:t>
            </a:r>
          </a:p>
          <a:p>
            <a:r>
              <a:rPr lang="uk-UA" sz="6600" dirty="0" smtClean="0">
                <a:latin typeface="+mj-lt"/>
              </a:rPr>
              <a:t>           увагу…</a:t>
            </a:r>
            <a:endParaRPr lang="uk-UA" sz="66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mdcb0koDLg1qfji2j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+mj-lt"/>
              </a:rPr>
              <a:t>Що  таке наркоманія ???</a:t>
            </a:r>
            <a:endParaRPr lang="uk-UA"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8605464" cy="2681347"/>
          </a:xfrm>
          <a:prstGeom prst="ribbon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u="sng" dirty="0" smtClean="0">
                <a:latin typeface="+mn-lt"/>
              </a:rPr>
              <a:t>Наркоманія – це захворювання</a:t>
            </a:r>
            <a:r>
              <a:rPr lang="uk-UA" sz="2800" dirty="0" smtClean="0">
                <a:latin typeface="+mn-lt"/>
              </a:rPr>
              <a:t>, що завдає серйозної шкоди здоров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smtClean="0">
                <a:latin typeface="+mn-lt"/>
              </a:rPr>
              <a:t>ю людини , призводить до деградації особистості, інвалідності й </a:t>
            </a:r>
            <a:r>
              <a:rPr lang="uk-UA" sz="2800" b="1" i="1" u="sng" dirty="0" smtClean="0">
                <a:latin typeface="+mn-lt"/>
              </a:rPr>
              <a:t>смерті в молодому віці</a:t>
            </a:r>
            <a:r>
              <a:rPr lang="uk-UA" sz="2800" dirty="0" smtClean="0">
                <a:latin typeface="+mn-lt"/>
              </a:rPr>
              <a:t>.</a:t>
            </a:r>
            <a:endParaRPr lang="uk-UA" sz="2800" dirty="0"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mdcb0koDLg1qfji2j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548680"/>
            <a:ext cx="6552728" cy="267765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+mn-lt"/>
              </a:rPr>
              <a:t>   </a:t>
            </a:r>
            <a:r>
              <a:rPr lang="ru-RU" sz="2800" dirty="0" err="1" smtClean="0">
                <a:latin typeface="+mn-lt"/>
              </a:rPr>
              <a:t>Поняття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b="1" i="1" dirty="0" err="1" smtClean="0">
                <a:latin typeface="+mn-lt"/>
              </a:rPr>
              <a:t>наркоманія</a:t>
            </a:r>
            <a:r>
              <a:rPr lang="ru-RU" sz="2800" dirty="0" smtClean="0">
                <a:latin typeface="+mn-lt"/>
              </a:rPr>
              <a:t>  походить </a:t>
            </a:r>
            <a:r>
              <a:rPr lang="ru-RU" sz="2800" dirty="0" err="1" smtClean="0">
                <a:latin typeface="+mn-lt"/>
              </a:rPr>
              <a:t>від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двох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грецьких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слів</a:t>
            </a:r>
            <a:r>
              <a:rPr lang="ru-RU" sz="2800" dirty="0" smtClean="0">
                <a:latin typeface="+mn-lt"/>
              </a:rPr>
              <a:t>:  </a:t>
            </a:r>
            <a:r>
              <a:rPr lang="en-US" sz="2800" b="1" i="1" u="sng" dirty="0" err="1" smtClean="0">
                <a:latin typeface="+mn-lt"/>
              </a:rPr>
              <a:t>narke</a:t>
            </a:r>
            <a:r>
              <a:rPr lang="uk-UA" sz="2800" u="sng" dirty="0" smtClean="0">
                <a:latin typeface="+mn-lt"/>
              </a:rPr>
              <a:t>- </a:t>
            </a:r>
            <a:r>
              <a:rPr lang="uk-UA" sz="2800" u="sng" dirty="0" err="1" smtClean="0">
                <a:latin typeface="+mn-lt"/>
              </a:rPr>
              <a:t>заціпініння</a:t>
            </a:r>
            <a:r>
              <a:rPr lang="uk-UA" sz="2800" u="sng" dirty="0" smtClean="0">
                <a:latin typeface="+mn-lt"/>
              </a:rPr>
              <a:t>, </a:t>
            </a:r>
            <a:r>
              <a:rPr lang="en-US" sz="2800" b="1" i="1" u="sng" dirty="0" smtClean="0">
                <a:latin typeface="+mn-lt"/>
              </a:rPr>
              <a:t>mania</a:t>
            </a:r>
            <a:r>
              <a:rPr lang="uk-UA" sz="2800" i="1" u="sng" dirty="0" smtClean="0">
                <a:latin typeface="+mn-lt"/>
              </a:rPr>
              <a:t> </a:t>
            </a:r>
            <a:r>
              <a:rPr lang="uk-UA" sz="2800" u="sng" dirty="0" smtClean="0">
                <a:latin typeface="+mn-lt"/>
              </a:rPr>
              <a:t>– божевілля, пристрасть , потяг. </a:t>
            </a:r>
          </a:p>
          <a:p>
            <a:pPr algn="ctr"/>
            <a:r>
              <a:rPr lang="uk-UA" sz="2800" dirty="0" smtClean="0">
                <a:latin typeface="+mn-lt"/>
              </a:rPr>
              <a:t>    Цим терміном позначають ненормальний стан організму, викликаний уживанням певних речовин (наркотиків)</a:t>
            </a:r>
            <a:endParaRPr lang="uk-UA" sz="2800" dirty="0">
              <a:latin typeface="+mn-lt"/>
            </a:endParaRPr>
          </a:p>
        </p:txBody>
      </p:sp>
      <p:pic>
        <p:nvPicPr>
          <p:cNvPr id="4098" name="Picture 2" descr="http://i.i.ua/photo/images/pic/1/8/691081_14e964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570">
            <a:off x="5589284" y="2842736"/>
            <a:ext cx="2411703" cy="3122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100" name="Picture 4" descr="http://www.netnarkotik.ru/admin/content/imgcon/outsyrin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66307">
            <a:off x="3455696" y="3498006"/>
            <a:ext cx="2128413" cy="2814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056784" cy="2739211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   </a:t>
            </a:r>
            <a:r>
              <a:rPr lang="ru-RU" sz="2800" dirty="0" smtClean="0">
                <a:latin typeface="+mn-lt"/>
              </a:rPr>
              <a:t>Список </a:t>
            </a:r>
            <a:r>
              <a:rPr lang="ru-RU" sz="2800" dirty="0" err="1" smtClean="0">
                <a:latin typeface="+mn-lt"/>
              </a:rPr>
              <a:t>нароктичних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речовин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дуже</a:t>
            </a:r>
            <a:r>
              <a:rPr lang="ru-RU" sz="2800" dirty="0" smtClean="0">
                <a:latin typeface="+mn-lt"/>
              </a:rPr>
              <a:t> великий </a:t>
            </a:r>
            <a:r>
              <a:rPr lang="ru-RU" sz="2800" dirty="0" err="1" smtClean="0">
                <a:latin typeface="+mn-lt"/>
              </a:rPr>
              <a:t>і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з</a:t>
            </a:r>
            <a:r>
              <a:rPr lang="ru-RU" sz="2800" dirty="0" smtClean="0">
                <a:latin typeface="+mn-lt"/>
              </a:rPr>
              <a:t> роками </a:t>
            </a:r>
            <a:r>
              <a:rPr lang="ru-RU" sz="2800" dirty="0" err="1" smtClean="0">
                <a:latin typeface="+mn-lt"/>
              </a:rPr>
              <a:t>збільшується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внаслідок</a:t>
            </a:r>
            <a:r>
              <a:rPr lang="ru-RU" sz="2800" dirty="0" smtClean="0">
                <a:latin typeface="+mn-lt"/>
              </a:rPr>
              <a:t> синтезу </a:t>
            </a:r>
            <a:r>
              <a:rPr lang="ru-RU" sz="2800" dirty="0" err="1" smtClean="0">
                <a:latin typeface="+mn-lt"/>
              </a:rPr>
              <a:t>нових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сполук</a:t>
            </a:r>
            <a:r>
              <a:rPr lang="ru-RU" sz="2800" dirty="0" smtClean="0">
                <a:latin typeface="+mn-lt"/>
              </a:rPr>
              <a:t>. </a:t>
            </a:r>
          </a:p>
          <a:p>
            <a:r>
              <a:rPr lang="ru-RU" sz="2800" b="1" i="1" dirty="0" smtClean="0">
                <a:latin typeface="+mn-lt"/>
              </a:rPr>
              <a:t>   </a:t>
            </a:r>
            <a:r>
              <a:rPr lang="ru-RU" sz="3600" b="1" i="1" dirty="0" err="1" smtClean="0">
                <a:latin typeface="+mn-lt"/>
              </a:rPr>
              <a:t>Найпоширенішими</a:t>
            </a:r>
            <a:r>
              <a:rPr lang="ru-RU" sz="3600" b="1" i="1" dirty="0" smtClean="0">
                <a:latin typeface="+mn-lt"/>
              </a:rPr>
              <a:t> видами </a:t>
            </a:r>
            <a:r>
              <a:rPr lang="ru-RU" sz="3600" b="1" i="1" dirty="0" err="1" smtClean="0">
                <a:latin typeface="+mn-lt"/>
              </a:rPr>
              <a:t>наркоманії</a:t>
            </a:r>
            <a:r>
              <a:rPr lang="ru-RU" sz="3600" b="1" i="1" dirty="0" smtClean="0">
                <a:latin typeface="+mn-lt"/>
              </a:rPr>
              <a:t> є: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алкоголізм</a:t>
            </a:r>
            <a:r>
              <a:rPr lang="ru-RU" sz="2800" dirty="0" smtClean="0">
                <a:latin typeface="+mn-lt"/>
              </a:rPr>
              <a:t> (</a:t>
            </a:r>
            <a:r>
              <a:rPr lang="ru-RU" sz="2800" dirty="0" err="1" smtClean="0">
                <a:latin typeface="+mn-lt"/>
              </a:rPr>
              <a:t>прстрасть</a:t>
            </a:r>
            <a:r>
              <a:rPr lang="ru-RU" sz="2800" dirty="0" smtClean="0">
                <a:latin typeface="+mn-lt"/>
              </a:rPr>
              <a:t> до </a:t>
            </a:r>
            <a:r>
              <a:rPr lang="ru-RU" sz="2800" dirty="0" err="1" smtClean="0">
                <a:latin typeface="+mn-lt"/>
              </a:rPr>
              <a:t>напоїв,що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містять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етенол</a:t>
            </a:r>
            <a:r>
              <a:rPr lang="ru-RU" sz="2800" dirty="0" smtClean="0">
                <a:latin typeface="+mn-lt"/>
              </a:rPr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 </a:t>
            </a:r>
            <a:r>
              <a:rPr lang="ru-RU" sz="2800" dirty="0" err="1" smtClean="0">
                <a:latin typeface="+mn-lt"/>
              </a:rPr>
              <a:t>тютюнокуріння</a:t>
            </a:r>
            <a:r>
              <a:rPr lang="ru-RU" sz="2800" dirty="0" smtClean="0">
                <a:latin typeface="+mn-lt"/>
              </a:rPr>
              <a:t> (</a:t>
            </a:r>
            <a:r>
              <a:rPr lang="ru-RU" sz="2800" dirty="0" err="1" smtClean="0">
                <a:latin typeface="+mn-lt"/>
              </a:rPr>
              <a:t>пристрасть</a:t>
            </a:r>
            <a:r>
              <a:rPr lang="ru-RU" sz="2800" dirty="0" smtClean="0">
                <a:latin typeface="+mn-lt"/>
              </a:rPr>
              <a:t> до </a:t>
            </a:r>
            <a:r>
              <a:rPr lang="ru-RU" sz="2800" dirty="0" err="1" smtClean="0">
                <a:latin typeface="+mn-lt"/>
              </a:rPr>
              <a:t>нікотину</a:t>
            </a:r>
            <a:r>
              <a:rPr lang="ru-RU" sz="2800" dirty="0" smtClean="0">
                <a:latin typeface="+mn-lt"/>
              </a:rPr>
              <a:t>).</a:t>
            </a:r>
          </a:p>
          <a:p>
            <a:endParaRPr lang="uk-UA" sz="2400" dirty="0">
              <a:latin typeface="+mn-lt"/>
            </a:endParaRPr>
          </a:p>
        </p:txBody>
      </p:sp>
      <p:pic>
        <p:nvPicPr>
          <p:cNvPr id="2052" name="Picture 4" descr="http://www.islamdag.ru/sites/img/stati/2009/2kv/alhohol01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7936">
            <a:off x="3357634" y="3135522"/>
            <a:ext cx="3519316" cy="2167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54" name="Picture 6" descr="http://uhaweb.hartford.edu/KRAKYTA/C0048330-Kids_smoking_cigarettes-S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8997">
            <a:off x="473889" y="3679704"/>
            <a:ext cx="2895779" cy="2175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264696" cy="2308324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n-lt"/>
              </a:rPr>
              <a:t>   </a:t>
            </a:r>
            <a:r>
              <a:rPr lang="uk-UA" sz="3200" b="1" i="1" u="sng" dirty="0" smtClean="0">
                <a:latin typeface="+mn-lt"/>
              </a:rPr>
              <a:t>Наркотики (наркотичні речовини) </a:t>
            </a:r>
            <a:r>
              <a:rPr lang="uk-UA" sz="2800" dirty="0" smtClean="0">
                <a:latin typeface="+mn-lt"/>
              </a:rPr>
              <a:t>– загальна назва групи речовин різного складу, що виявляють дурманний вплив на свідомість людини, шкодять її здоров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smtClean="0">
                <a:latin typeface="+mn-lt"/>
              </a:rPr>
              <a:t>ю, загрожують життю</a:t>
            </a:r>
            <a:r>
              <a:rPr lang="en-US" sz="2800" dirty="0" smtClean="0">
                <a:latin typeface="+mn-lt"/>
              </a:rPr>
              <a:t>.</a:t>
            </a:r>
            <a:endParaRPr lang="uk-UA" sz="2800" dirty="0" smtClean="0">
              <a:latin typeface="+mn-lt"/>
            </a:endParaRPr>
          </a:p>
          <a:p>
            <a:endParaRPr lang="uk-UA" sz="2800" dirty="0" smtClean="0">
              <a:latin typeface="+mn-lt"/>
            </a:endParaRPr>
          </a:p>
        </p:txBody>
      </p:sp>
      <p:pic>
        <p:nvPicPr>
          <p:cNvPr id="3076" name="Picture 4" descr="http://25.media.tumblr.com/tumblr_ltjb7eOLYo1r2syor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9200">
            <a:off x="3267371" y="2434748"/>
            <a:ext cx="2644323" cy="1995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://omsk-centr.ru/wp-content/uploads/2010/12/narkom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2034">
            <a:off x="646834" y="2622475"/>
            <a:ext cx="2613155" cy="349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3080" name="Picture 8" descr="http://drinkblog.ru/wp-content/uploads/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437112"/>
            <a:ext cx="3600400" cy="2095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5112568" cy="403187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Нині значного поширення набуло вживання наркотичних речовин на основі конопель (гашиш, </a:t>
            </a:r>
            <a:r>
              <a:rPr lang="uk-UA" sz="3200" dirty="0" err="1" smtClean="0">
                <a:latin typeface="+mn-lt"/>
              </a:rPr>
              <a:t>маріхуана</a:t>
            </a:r>
            <a:r>
              <a:rPr lang="uk-UA" sz="3200" dirty="0" smtClean="0">
                <a:latin typeface="+mn-lt"/>
              </a:rPr>
              <a:t>), маку (морфін, героїн), коки (кокаїн) та деяких інших, як природного, так і синтетичного походження, які подібні до перелічених за впливом на організм людини.</a:t>
            </a:r>
            <a:endParaRPr lang="uk-UA" sz="3200" dirty="0">
              <a:latin typeface="+mn-lt"/>
            </a:endParaRPr>
          </a:p>
        </p:txBody>
      </p:sp>
      <p:pic>
        <p:nvPicPr>
          <p:cNvPr id="22534" name="Picture 6" descr="http://25.media.tumblr.com/78980fadb5fec7ffc6454b9ea0d6c59d/tumblr_mjnkpvy49u1s4c2g6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409">
            <a:off x="5533476" y="255241"/>
            <a:ext cx="2835508" cy="4070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542" name="Picture 14" descr="http://24.media.tumblr.com/7e6b1fcfcb8920c5221a63b4f66bb03f/tumblr_miyg3nU2841rko8yqo1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6517">
            <a:off x="4204239" y="3941282"/>
            <a:ext cx="2537199" cy="2061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544" name="Picture 16" descr="http://25.media.tumblr.com/5f10a1d0997796535ddedaa4cff4d571/tumblr_mjebjdUDzR1qdg6sh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5081">
            <a:off x="6859962" y="4170102"/>
            <a:ext cx="1842282" cy="244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jkmcufJbH1r0z7xq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552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1916" y="16498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err="1" smtClean="0">
                <a:solidFill>
                  <a:srgbClr val="002060"/>
                </a:solidFill>
                <a:latin typeface="+mj-lt"/>
              </a:rPr>
              <a:t>Марихуанна</a:t>
            </a:r>
            <a:endParaRPr lang="uk-UA"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308" y="1088312"/>
            <a:ext cx="6018875" cy="3046988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>
                <a:latin typeface="+mn-lt"/>
              </a:rPr>
              <a:t>Марихуанна</a:t>
            </a:r>
            <a:r>
              <a:rPr lang="uk-UA" sz="3200" dirty="0" smtClean="0">
                <a:latin typeface="+mn-lt"/>
              </a:rPr>
              <a:t>, гашиш – суміш подрібнених частин рослини коноплі (</a:t>
            </a:r>
            <a:r>
              <a:rPr lang="uk-UA" sz="3200" dirty="0" err="1" smtClean="0">
                <a:latin typeface="+mn-lt"/>
              </a:rPr>
              <a:t>канабіс</a:t>
            </a:r>
            <a:r>
              <a:rPr lang="uk-UA" sz="3200" dirty="0" smtClean="0">
                <a:latin typeface="+mn-lt"/>
              </a:rPr>
              <a:t>).</a:t>
            </a:r>
          </a:p>
          <a:p>
            <a:pPr algn="ctr"/>
            <a:r>
              <a:rPr lang="uk-UA" sz="3200" dirty="0" smtClean="0">
                <a:latin typeface="+mn-lt"/>
              </a:rPr>
              <a:t>Основною наркотичною речовиною, що міститься у </a:t>
            </a:r>
            <a:r>
              <a:rPr lang="uk-UA" sz="3200" dirty="0" err="1" smtClean="0">
                <a:latin typeface="+mn-lt"/>
              </a:rPr>
              <a:t>марихуанні</a:t>
            </a:r>
            <a:r>
              <a:rPr lang="uk-UA" sz="3200" dirty="0" smtClean="0">
                <a:latin typeface="+mn-lt"/>
              </a:rPr>
              <a:t> є </a:t>
            </a:r>
            <a:r>
              <a:rPr lang="uk-UA" sz="3200" dirty="0" err="1" smtClean="0">
                <a:latin typeface="+mn-lt"/>
              </a:rPr>
              <a:t>тетрагідроканабінол</a:t>
            </a:r>
            <a:r>
              <a:rPr lang="uk-UA" sz="3200" dirty="0" smtClean="0">
                <a:latin typeface="+mn-lt"/>
              </a:rPr>
              <a:t>.</a:t>
            </a:r>
          </a:p>
          <a:p>
            <a:r>
              <a:rPr lang="en-US" sz="3200" dirty="0" smtClean="0">
                <a:latin typeface="+mn-lt"/>
              </a:rPr>
              <a:t>              C21H30O2</a:t>
            </a:r>
            <a:endParaRPr lang="uk-UA" sz="3200" dirty="0"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59793" y="3442001"/>
            <a:ext cx="6018875" cy="3046988"/>
            <a:chOff x="2959793" y="3442001"/>
            <a:chExt cx="6018875" cy="3046988"/>
          </a:xfrm>
        </p:grpSpPr>
        <p:sp>
          <p:nvSpPr>
            <p:cNvPr id="9" name="TextBox 8"/>
            <p:cNvSpPr txBox="1"/>
            <p:nvPr/>
          </p:nvSpPr>
          <p:spPr>
            <a:xfrm rot="21163273">
              <a:off x="2959793" y="3442001"/>
              <a:ext cx="6018875" cy="3046988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endParaRPr lang="uk-UA" sz="3200" dirty="0" smtClean="0">
                <a:latin typeface="+mn-lt"/>
              </a:endParaRPr>
            </a:p>
            <a:p>
              <a:pPr algn="ctr"/>
              <a:endParaRPr lang="uk-UA" sz="3200" dirty="0">
                <a:latin typeface="+mn-lt"/>
              </a:endParaRPr>
            </a:p>
            <a:p>
              <a:pPr algn="ctr"/>
              <a:endParaRPr lang="uk-UA" sz="3200" dirty="0" smtClean="0">
                <a:latin typeface="+mn-lt"/>
              </a:endParaRPr>
            </a:p>
            <a:p>
              <a:pPr algn="ctr"/>
              <a:endParaRPr lang="uk-UA" sz="3200" dirty="0">
                <a:latin typeface="+mn-lt"/>
              </a:endParaRPr>
            </a:p>
            <a:p>
              <a:pPr algn="ctr"/>
              <a:endParaRPr lang="uk-UA" sz="3200" dirty="0" smtClean="0">
                <a:latin typeface="+mn-lt"/>
              </a:endParaRPr>
            </a:p>
            <a:p>
              <a:pPr algn="ctr"/>
              <a:endParaRPr lang="uk-UA" sz="3200" dirty="0">
                <a:latin typeface="+mn-lt"/>
              </a:endParaRPr>
            </a:p>
          </p:txBody>
        </p:sp>
        <p:pic>
          <p:nvPicPr>
            <p:cNvPr id="4098" name="Picture 2" descr="C:\Users\Admin\Desktop\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5464">
              <a:off x="3268932" y="3496531"/>
              <a:ext cx="5400600" cy="2937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534" name="Picture 6" descr="http://25.media.tumblr.com/78980fadb5fec7ffc6454b9ea0d6c59d/tumblr_mjnkpvy49u1s4c2g6o1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7409">
            <a:off x="6538188" y="216944"/>
            <a:ext cx="2375337" cy="3409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9089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mblr_mh3e0ucQ4C1rq754f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2019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  <a:latin typeface="+mj-lt"/>
              </a:rPr>
              <a:t>Морфін</a:t>
            </a:r>
            <a:endParaRPr lang="uk-UA" sz="5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309" y="1088312"/>
            <a:ext cx="5442812" cy="1569660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+mn-lt"/>
              </a:rPr>
              <a:t>Морфін – один з головних алкалоїдів опію, міститься в маку снодійнім.</a:t>
            </a:r>
          </a:p>
          <a:p>
            <a:pPr algn="ctr"/>
            <a:r>
              <a:rPr lang="en-US" sz="3200" dirty="0" smtClean="0">
                <a:latin typeface="+mn-lt"/>
              </a:rPr>
              <a:t>C17H19NO3</a:t>
            </a:r>
            <a:endParaRPr lang="uk-UA" sz="3200" dirty="0">
              <a:latin typeface="+mn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16090" y="2593785"/>
            <a:ext cx="5040560" cy="4031873"/>
            <a:chOff x="1916090" y="2593785"/>
            <a:chExt cx="5040560" cy="4031873"/>
          </a:xfrm>
        </p:grpSpPr>
        <p:sp>
          <p:nvSpPr>
            <p:cNvPr id="8" name="TextBox 7"/>
            <p:cNvSpPr txBox="1"/>
            <p:nvPr/>
          </p:nvSpPr>
          <p:spPr>
            <a:xfrm rot="21279411">
              <a:off x="1916090" y="2593785"/>
              <a:ext cx="5040560" cy="4031873"/>
            </a:xfrm>
            <a:prstGeom prst="rect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endParaRPr lang="en-US" sz="3200" dirty="0" smtClean="0">
                <a:latin typeface="+mn-lt"/>
              </a:endParaRPr>
            </a:p>
            <a:p>
              <a:pPr algn="ctr"/>
              <a:endParaRPr lang="en-US" sz="3200" dirty="0">
                <a:latin typeface="+mn-lt"/>
              </a:endParaRPr>
            </a:p>
            <a:p>
              <a:pPr algn="ctr"/>
              <a:endParaRPr lang="en-US" sz="3200" dirty="0" smtClean="0">
                <a:latin typeface="+mn-lt"/>
              </a:endParaRPr>
            </a:p>
            <a:p>
              <a:pPr algn="ctr"/>
              <a:endParaRPr lang="en-US" sz="3200" dirty="0">
                <a:latin typeface="+mn-lt"/>
              </a:endParaRPr>
            </a:p>
            <a:p>
              <a:pPr algn="ctr"/>
              <a:endParaRPr lang="en-US" sz="3200" dirty="0" smtClean="0">
                <a:latin typeface="+mn-lt"/>
              </a:endParaRPr>
            </a:p>
            <a:p>
              <a:pPr algn="ctr"/>
              <a:endParaRPr lang="en-US" sz="3200" dirty="0">
                <a:latin typeface="+mn-lt"/>
              </a:endParaRPr>
            </a:p>
            <a:p>
              <a:pPr algn="ctr"/>
              <a:endParaRPr lang="en-US" sz="3200" dirty="0" smtClean="0">
                <a:latin typeface="+mn-lt"/>
              </a:endParaRPr>
            </a:p>
            <a:p>
              <a:pPr algn="ctr"/>
              <a:endParaRPr lang="uk-UA" sz="3200" dirty="0">
                <a:latin typeface="+mn-lt"/>
              </a:endParaRPr>
            </a:p>
          </p:txBody>
        </p:sp>
        <p:pic>
          <p:nvPicPr>
            <p:cNvPr id="5123" name="Picture 3" descr="C:\Users\Admin\Desktop\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9411">
              <a:off x="2112881" y="2593785"/>
              <a:ext cx="4377358" cy="3720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C:\Users\Admin\Desktop\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919">
            <a:off x="5785221" y="606675"/>
            <a:ext cx="3096343" cy="36724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957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istral"/>
        <a:ea typeface=""/>
        <a:cs typeface=""/>
      </a:majorFont>
      <a:minorFont>
        <a:latin typeface="Gabriol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595</TotalTime>
  <Words>597</Words>
  <Application>Microsoft Office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Rock</dc:creator>
  <cp:lastModifiedBy>Admin</cp:lastModifiedBy>
  <cp:revision>57</cp:revision>
  <dcterms:created xsi:type="dcterms:W3CDTF">2013-03-14T16:44:03Z</dcterms:created>
  <dcterms:modified xsi:type="dcterms:W3CDTF">2014-06-02T17:20:54Z</dcterms:modified>
</cp:coreProperties>
</file>