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8" r:id="rId3"/>
    <p:sldId id="259" r:id="rId4"/>
    <p:sldId id="262" r:id="rId5"/>
    <p:sldId id="260" r:id="rId6"/>
    <p:sldId id="263" r:id="rId7"/>
    <p:sldId id="268" r:id="rId8"/>
    <p:sldId id="267" r:id="rId9"/>
    <p:sldId id="266" r:id="rId10"/>
    <p:sldId id="265" r:id="rId11"/>
    <p:sldId id="264" r:id="rId12"/>
    <p:sldId id="272" r:id="rId13"/>
    <p:sldId id="271" r:id="rId14"/>
    <p:sldId id="270" r:id="rId15"/>
    <p:sldId id="269" r:id="rId16"/>
    <p:sldId id="273" r:id="rId17"/>
    <p:sldId id="274" r:id="rId18"/>
    <p:sldId id="275" r:id="rId19"/>
    <p:sldId id="261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8C2907-5B88-43B9-BD79-365DE2C1C68F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17C49A-4022-4D8D-9E14-99C0D3C14459}" type="pres">
      <dgm:prSet presAssocID="{B08C2907-5B88-43B9-BD79-365DE2C1C6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9BFF8EE-65D5-4BF4-97DE-CC6F15242884}" type="presOf" srcId="{B08C2907-5B88-43B9-BD79-365DE2C1C68F}" destId="{7517C49A-4022-4D8D-9E14-99C0D3C14459}" srcOrd="0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80DC76-3A80-48C5-976E-7EEEA2DAA1D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F4A784-89BD-4C2A-AEED-A1E95BB08019}">
      <dgm:prSet phldrT="[Текст]" phldr="1"/>
      <dgm:spPr/>
      <dgm:t>
        <a:bodyPr/>
        <a:lstStyle/>
        <a:p>
          <a:endParaRPr lang="ru-RU" dirty="0"/>
        </a:p>
      </dgm:t>
    </dgm:pt>
    <dgm:pt modelId="{76A6A557-2EAC-4E6C-8156-DFF0D041F04E}" type="parTrans" cxnId="{2414ED05-516F-4342-8592-41CB05B0233E}">
      <dgm:prSet/>
      <dgm:spPr/>
      <dgm:t>
        <a:bodyPr/>
        <a:lstStyle/>
        <a:p>
          <a:endParaRPr lang="ru-RU"/>
        </a:p>
      </dgm:t>
    </dgm:pt>
    <dgm:pt modelId="{BE4D0CBF-4967-4B56-A36C-C091CC059BEA}" type="sibTrans" cxnId="{2414ED05-516F-4342-8592-41CB05B0233E}">
      <dgm:prSet/>
      <dgm:spPr/>
      <dgm:t>
        <a:bodyPr/>
        <a:lstStyle/>
        <a:p>
          <a:endParaRPr lang="ru-RU"/>
        </a:p>
      </dgm:t>
    </dgm:pt>
    <dgm:pt modelId="{33FB5CF6-ED3D-43C4-868E-55F288587639}">
      <dgm:prSet phldrT="[Текст]"/>
      <dgm:spPr/>
      <dgm:t>
        <a:bodyPr/>
        <a:lstStyle/>
        <a:p>
          <a:r>
            <a:rPr lang="uk-UA" dirty="0" smtClean="0"/>
            <a:t>Клітинна інженерія</a:t>
          </a:r>
          <a:endParaRPr lang="ru-RU" dirty="0"/>
        </a:p>
      </dgm:t>
    </dgm:pt>
    <dgm:pt modelId="{E790379E-CF3E-4D7E-B619-2086D6041081}" type="parTrans" cxnId="{47C7639F-1754-4305-8076-502F4863F89F}">
      <dgm:prSet/>
      <dgm:spPr/>
      <dgm:t>
        <a:bodyPr/>
        <a:lstStyle/>
        <a:p>
          <a:endParaRPr lang="ru-RU"/>
        </a:p>
      </dgm:t>
    </dgm:pt>
    <dgm:pt modelId="{112BE9D1-36F8-4890-AE52-DDD9A5D2DE45}" type="sibTrans" cxnId="{47C7639F-1754-4305-8076-502F4863F89F}">
      <dgm:prSet/>
      <dgm:spPr/>
      <dgm:t>
        <a:bodyPr/>
        <a:lstStyle/>
        <a:p>
          <a:endParaRPr lang="ru-RU"/>
        </a:p>
      </dgm:t>
    </dgm:pt>
    <dgm:pt modelId="{284AB84B-64AF-43AA-A3EE-869BF2C84E89}">
      <dgm:prSet phldrT="[Текст]" phldr="1"/>
      <dgm:spPr/>
      <dgm:t>
        <a:bodyPr/>
        <a:lstStyle/>
        <a:p>
          <a:endParaRPr lang="ru-RU" dirty="0"/>
        </a:p>
      </dgm:t>
    </dgm:pt>
    <dgm:pt modelId="{438F342A-686F-4E4E-A136-76B1D53B8F8A}" type="parTrans" cxnId="{312CAF0A-2F7B-4A73-9984-AAD4F037C9F7}">
      <dgm:prSet/>
      <dgm:spPr/>
      <dgm:t>
        <a:bodyPr/>
        <a:lstStyle/>
        <a:p>
          <a:endParaRPr lang="ru-RU"/>
        </a:p>
      </dgm:t>
    </dgm:pt>
    <dgm:pt modelId="{FCCB233E-393C-4515-B76D-E2C40503678A}" type="sibTrans" cxnId="{312CAF0A-2F7B-4A73-9984-AAD4F037C9F7}">
      <dgm:prSet/>
      <dgm:spPr/>
      <dgm:t>
        <a:bodyPr/>
        <a:lstStyle/>
        <a:p>
          <a:endParaRPr lang="ru-RU"/>
        </a:p>
      </dgm:t>
    </dgm:pt>
    <dgm:pt modelId="{C971E466-55C5-48B0-8A02-20F86FCD91BE}">
      <dgm:prSet phldrT="[Текст]"/>
      <dgm:spPr/>
      <dgm:t>
        <a:bodyPr/>
        <a:lstStyle/>
        <a:p>
          <a:r>
            <a:rPr lang="uk-UA" dirty="0" smtClean="0"/>
            <a:t>Генна інженерія</a:t>
          </a:r>
          <a:endParaRPr lang="ru-RU" dirty="0"/>
        </a:p>
      </dgm:t>
    </dgm:pt>
    <dgm:pt modelId="{F1AC1C7E-DF45-4D78-8A3E-5885ECEBD4B3}" type="parTrans" cxnId="{587EFAF5-051B-4ECC-8423-F8AB0D2A76A9}">
      <dgm:prSet/>
      <dgm:spPr/>
      <dgm:t>
        <a:bodyPr/>
        <a:lstStyle/>
        <a:p>
          <a:endParaRPr lang="ru-RU"/>
        </a:p>
      </dgm:t>
    </dgm:pt>
    <dgm:pt modelId="{660F4EA1-DAF5-4D8E-9586-0D7870A82F96}" type="sibTrans" cxnId="{587EFAF5-051B-4ECC-8423-F8AB0D2A76A9}">
      <dgm:prSet/>
      <dgm:spPr/>
      <dgm:t>
        <a:bodyPr/>
        <a:lstStyle/>
        <a:p>
          <a:endParaRPr lang="ru-RU"/>
        </a:p>
      </dgm:t>
    </dgm:pt>
    <dgm:pt modelId="{AC1CF6A7-F427-4C0B-81AF-1CDF8F85CD94}">
      <dgm:prSet phldrT="[Текст]" phldr="1"/>
      <dgm:spPr/>
      <dgm:t>
        <a:bodyPr/>
        <a:lstStyle/>
        <a:p>
          <a:endParaRPr lang="ru-RU"/>
        </a:p>
      </dgm:t>
    </dgm:pt>
    <dgm:pt modelId="{82B3B10E-652A-4518-A7BD-7F217726E1D1}" type="parTrans" cxnId="{6DC5B0F5-0998-4722-BBEF-E4EAE5B66D1A}">
      <dgm:prSet/>
      <dgm:spPr/>
      <dgm:t>
        <a:bodyPr/>
        <a:lstStyle/>
        <a:p>
          <a:endParaRPr lang="ru-RU"/>
        </a:p>
      </dgm:t>
    </dgm:pt>
    <dgm:pt modelId="{73C95AF6-CC8E-4502-B2DB-4711ED6E9C91}" type="sibTrans" cxnId="{6DC5B0F5-0998-4722-BBEF-E4EAE5B66D1A}">
      <dgm:prSet/>
      <dgm:spPr/>
      <dgm:t>
        <a:bodyPr/>
        <a:lstStyle/>
        <a:p>
          <a:endParaRPr lang="ru-RU"/>
        </a:p>
      </dgm:t>
    </dgm:pt>
    <dgm:pt modelId="{FB42394F-32C7-44E0-8D85-0FA36AD61E25}">
      <dgm:prSet phldrT="[Текст]"/>
      <dgm:spPr/>
      <dgm:t>
        <a:bodyPr/>
        <a:lstStyle/>
        <a:p>
          <a:r>
            <a:rPr lang="uk-UA" dirty="0" smtClean="0"/>
            <a:t>Хромосомна інженерія</a:t>
          </a:r>
          <a:endParaRPr lang="ru-RU" dirty="0"/>
        </a:p>
      </dgm:t>
    </dgm:pt>
    <dgm:pt modelId="{08413298-DEC8-452A-A107-64920C82A227}" type="parTrans" cxnId="{4B13EE56-3BDD-4033-998C-9BA7776C7F0E}">
      <dgm:prSet/>
      <dgm:spPr/>
      <dgm:t>
        <a:bodyPr/>
        <a:lstStyle/>
        <a:p>
          <a:endParaRPr lang="ru-RU"/>
        </a:p>
      </dgm:t>
    </dgm:pt>
    <dgm:pt modelId="{3E22103C-547F-4083-B030-C104D33225D3}" type="sibTrans" cxnId="{4B13EE56-3BDD-4033-998C-9BA7776C7F0E}">
      <dgm:prSet/>
      <dgm:spPr/>
      <dgm:t>
        <a:bodyPr/>
        <a:lstStyle/>
        <a:p>
          <a:endParaRPr lang="ru-RU"/>
        </a:p>
      </dgm:t>
    </dgm:pt>
    <dgm:pt modelId="{93B0C2D6-E8D0-4EE1-8B35-855D0FEA177C}" type="pres">
      <dgm:prSet presAssocID="{3180DC76-3A80-48C5-976E-7EEEA2DAA1D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6038C9-FF38-4BBD-9461-4C60440BCF5D}" type="pres">
      <dgm:prSet presAssocID="{F5F4A784-89BD-4C2A-AEED-A1E95BB08019}" presName="composite" presStyleCnt="0"/>
      <dgm:spPr/>
    </dgm:pt>
    <dgm:pt modelId="{64A7760F-866E-4738-AD1F-94EE908F4801}" type="pres">
      <dgm:prSet presAssocID="{F5F4A784-89BD-4C2A-AEED-A1E95BB0801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8744FD-80C0-4449-9CAA-2722D601240A}" type="pres">
      <dgm:prSet presAssocID="{F5F4A784-89BD-4C2A-AEED-A1E95BB08019}" presName="descendantText" presStyleLbl="alignAcc1" presStyleIdx="0" presStyleCnt="3" custLinFactY="100000" custLinFactNeighborX="-611" custLinFactNeighborY="161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D1579-72BD-4EC7-A62A-D1A41FE70B24}" type="pres">
      <dgm:prSet presAssocID="{BE4D0CBF-4967-4B56-A36C-C091CC059BEA}" presName="sp" presStyleCnt="0"/>
      <dgm:spPr/>
    </dgm:pt>
    <dgm:pt modelId="{3210BB2F-8504-4D81-8479-7A7623B2F73B}" type="pres">
      <dgm:prSet presAssocID="{284AB84B-64AF-43AA-A3EE-869BF2C84E89}" presName="composite" presStyleCnt="0"/>
      <dgm:spPr/>
    </dgm:pt>
    <dgm:pt modelId="{5CB6563C-737A-4E02-9C87-3EAB434602D5}" type="pres">
      <dgm:prSet presAssocID="{284AB84B-64AF-43AA-A3EE-869BF2C84E8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86A07A-9833-47D2-A96B-C92BC98C3902}" type="pres">
      <dgm:prSet presAssocID="{284AB84B-64AF-43AA-A3EE-869BF2C84E89}" presName="descendantText" presStyleLbl="alignAcc1" presStyleIdx="1" presStyleCnt="3" custLinFactNeighborX="-611" custLinFactNeighborY="-6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8DAD2-241A-4CF4-A367-047BE22DCCD0}" type="pres">
      <dgm:prSet presAssocID="{FCCB233E-393C-4515-B76D-E2C40503678A}" presName="sp" presStyleCnt="0"/>
      <dgm:spPr/>
    </dgm:pt>
    <dgm:pt modelId="{A6195DC3-F583-456F-ADEC-F25AF5D0E097}" type="pres">
      <dgm:prSet presAssocID="{AC1CF6A7-F427-4C0B-81AF-1CDF8F85CD94}" presName="composite" presStyleCnt="0"/>
      <dgm:spPr/>
    </dgm:pt>
    <dgm:pt modelId="{D45D9FF7-EB37-4BA6-B993-4AE116BA6D74}" type="pres">
      <dgm:prSet presAssocID="{AC1CF6A7-F427-4C0B-81AF-1CDF8F85CD94}" presName="parentText" presStyleLbl="alignNode1" presStyleIdx="2" presStyleCnt="3" custLinFactNeighborX="-2375" custLinFactNeighborY="-27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D7A5B-6E17-418D-A1F0-E8709727FF73}" type="pres">
      <dgm:prSet presAssocID="{AC1CF6A7-F427-4C0B-81AF-1CDF8F85CD94}" presName="descendantText" presStyleLbl="alignAcc1" presStyleIdx="2" presStyleCnt="3" custLinFactY="-100000" custLinFactNeighborX="-611" custLinFactNeighborY="-167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3FD4B5-F10D-4896-9ACE-2F834CE5778F}" type="presOf" srcId="{F5F4A784-89BD-4C2A-AEED-A1E95BB08019}" destId="{64A7760F-866E-4738-AD1F-94EE908F4801}" srcOrd="0" destOrd="0" presId="urn:microsoft.com/office/officeart/2005/8/layout/chevron2"/>
    <dgm:cxn modelId="{312CAF0A-2F7B-4A73-9984-AAD4F037C9F7}" srcId="{3180DC76-3A80-48C5-976E-7EEEA2DAA1D3}" destId="{284AB84B-64AF-43AA-A3EE-869BF2C84E89}" srcOrd="1" destOrd="0" parTransId="{438F342A-686F-4E4E-A136-76B1D53B8F8A}" sibTransId="{FCCB233E-393C-4515-B76D-E2C40503678A}"/>
    <dgm:cxn modelId="{516EF73F-7DE5-4F5D-B817-D2D597FEFA69}" type="presOf" srcId="{AC1CF6A7-F427-4C0B-81AF-1CDF8F85CD94}" destId="{D45D9FF7-EB37-4BA6-B993-4AE116BA6D74}" srcOrd="0" destOrd="0" presId="urn:microsoft.com/office/officeart/2005/8/layout/chevron2"/>
    <dgm:cxn modelId="{2414ED05-516F-4342-8592-41CB05B0233E}" srcId="{3180DC76-3A80-48C5-976E-7EEEA2DAA1D3}" destId="{F5F4A784-89BD-4C2A-AEED-A1E95BB08019}" srcOrd="0" destOrd="0" parTransId="{76A6A557-2EAC-4E6C-8156-DFF0D041F04E}" sibTransId="{BE4D0CBF-4967-4B56-A36C-C091CC059BEA}"/>
    <dgm:cxn modelId="{D9F4412A-4892-453F-84E6-4817E3CA85BE}" type="presOf" srcId="{33FB5CF6-ED3D-43C4-868E-55F288587639}" destId="{268744FD-80C0-4449-9CAA-2722D601240A}" srcOrd="0" destOrd="0" presId="urn:microsoft.com/office/officeart/2005/8/layout/chevron2"/>
    <dgm:cxn modelId="{56EA4524-BBE1-46A8-964B-41153F6F1DF3}" type="presOf" srcId="{C971E466-55C5-48B0-8A02-20F86FCD91BE}" destId="{AE86A07A-9833-47D2-A96B-C92BC98C3902}" srcOrd="0" destOrd="0" presId="urn:microsoft.com/office/officeart/2005/8/layout/chevron2"/>
    <dgm:cxn modelId="{47C7639F-1754-4305-8076-502F4863F89F}" srcId="{F5F4A784-89BD-4C2A-AEED-A1E95BB08019}" destId="{33FB5CF6-ED3D-43C4-868E-55F288587639}" srcOrd="0" destOrd="0" parTransId="{E790379E-CF3E-4D7E-B619-2086D6041081}" sibTransId="{112BE9D1-36F8-4890-AE52-DDD9A5D2DE45}"/>
    <dgm:cxn modelId="{587EFAF5-051B-4ECC-8423-F8AB0D2A76A9}" srcId="{284AB84B-64AF-43AA-A3EE-869BF2C84E89}" destId="{C971E466-55C5-48B0-8A02-20F86FCD91BE}" srcOrd="0" destOrd="0" parTransId="{F1AC1C7E-DF45-4D78-8A3E-5885ECEBD4B3}" sibTransId="{660F4EA1-DAF5-4D8E-9586-0D7870A82F96}"/>
    <dgm:cxn modelId="{6DC5B0F5-0998-4722-BBEF-E4EAE5B66D1A}" srcId="{3180DC76-3A80-48C5-976E-7EEEA2DAA1D3}" destId="{AC1CF6A7-F427-4C0B-81AF-1CDF8F85CD94}" srcOrd="2" destOrd="0" parTransId="{82B3B10E-652A-4518-A7BD-7F217726E1D1}" sibTransId="{73C95AF6-CC8E-4502-B2DB-4711ED6E9C91}"/>
    <dgm:cxn modelId="{CEF28545-C355-4871-B815-5A8759E612A4}" type="presOf" srcId="{284AB84B-64AF-43AA-A3EE-869BF2C84E89}" destId="{5CB6563C-737A-4E02-9C87-3EAB434602D5}" srcOrd="0" destOrd="0" presId="urn:microsoft.com/office/officeart/2005/8/layout/chevron2"/>
    <dgm:cxn modelId="{4B13EE56-3BDD-4033-998C-9BA7776C7F0E}" srcId="{AC1CF6A7-F427-4C0B-81AF-1CDF8F85CD94}" destId="{FB42394F-32C7-44E0-8D85-0FA36AD61E25}" srcOrd="0" destOrd="0" parTransId="{08413298-DEC8-452A-A107-64920C82A227}" sibTransId="{3E22103C-547F-4083-B030-C104D33225D3}"/>
    <dgm:cxn modelId="{5AB23641-5431-4942-BE32-1AE1ECC69851}" type="presOf" srcId="{3180DC76-3A80-48C5-976E-7EEEA2DAA1D3}" destId="{93B0C2D6-E8D0-4EE1-8B35-855D0FEA177C}" srcOrd="0" destOrd="0" presId="urn:microsoft.com/office/officeart/2005/8/layout/chevron2"/>
    <dgm:cxn modelId="{69C44A1B-05ED-4276-B175-6BCB0BD0A9B6}" type="presOf" srcId="{FB42394F-32C7-44E0-8D85-0FA36AD61E25}" destId="{A02D7A5B-6E17-418D-A1F0-E8709727FF73}" srcOrd="0" destOrd="0" presId="urn:microsoft.com/office/officeart/2005/8/layout/chevron2"/>
    <dgm:cxn modelId="{E2257712-FC4F-4D58-B567-E1D31E03A907}" type="presParOf" srcId="{93B0C2D6-E8D0-4EE1-8B35-855D0FEA177C}" destId="{C06038C9-FF38-4BBD-9461-4C60440BCF5D}" srcOrd="0" destOrd="0" presId="urn:microsoft.com/office/officeart/2005/8/layout/chevron2"/>
    <dgm:cxn modelId="{4609DBAC-7F56-4272-91E9-BC4AF075FA3B}" type="presParOf" srcId="{C06038C9-FF38-4BBD-9461-4C60440BCF5D}" destId="{64A7760F-866E-4738-AD1F-94EE908F4801}" srcOrd="0" destOrd="0" presId="urn:microsoft.com/office/officeart/2005/8/layout/chevron2"/>
    <dgm:cxn modelId="{C2075316-4AB2-40D8-83E9-0C1F9CAB2B54}" type="presParOf" srcId="{C06038C9-FF38-4BBD-9461-4C60440BCF5D}" destId="{268744FD-80C0-4449-9CAA-2722D601240A}" srcOrd="1" destOrd="0" presId="urn:microsoft.com/office/officeart/2005/8/layout/chevron2"/>
    <dgm:cxn modelId="{B1376A0E-9D00-4F56-B7AF-7BC36FC47806}" type="presParOf" srcId="{93B0C2D6-E8D0-4EE1-8B35-855D0FEA177C}" destId="{553D1579-72BD-4EC7-A62A-D1A41FE70B24}" srcOrd="1" destOrd="0" presId="urn:microsoft.com/office/officeart/2005/8/layout/chevron2"/>
    <dgm:cxn modelId="{2C3BFA8D-359A-4641-81F3-D017C606E762}" type="presParOf" srcId="{93B0C2D6-E8D0-4EE1-8B35-855D0FEA177C}" destId="{3210BB2F-8504-4D81-8479-7A7623B2F73B}" srcOrd="2" destOrd="0" presId="urn:microsoft.com/office/officeart/2005/8/layout/chevron2"/>
    <dgm:cxn modelId="{547B40B9-0BA8-4CFE-8888-A218A2AE163C}" type="presParOf" srcId="{3210BB2F-8504-4D81-8479-7A7623B2F73B}" destId="{5CB6563C-737A-4E02-9C87-3EAB434602D5}" srcOrd="0" destOrd="0" presId="urn:microsoft.com/office/officeart/2005/8/layout/chevron2"/>
    <dgm:cxn modelId="{584FF727-7415-4999-A719-AFA18EF3BE40}" type="presParOf" srcId="{3210BB2F-8504-4D81-8479-7A7623B2F73B}" destId="{AE86A07A-9833-47D2-A96B-C92BC98C3902}" srcOrd="1" destOrd="0" presId="urn:microsoft.com/office/officeart/2005/8/layout/chevron2"/>
    <dgm:cxn modelId="{B68B6D09-BF6D-4BB0-831F-A8EF9AA64304}" type="presParOf" srcId="{93B0C2D6-E8D0-4EE1-8B35-855D0FEA177C}" destId="{C718DAD2-241A-4CF4-A367-047BE22DCCD0}" srcOrd="3" destOrd="0" presId="urn:microsoft.com/office/officeart/2005/8/layout/chevron2"/>
    <dgm:cxn modelId="{C5581EDE-BB7E-4B19-B68D-C3954B45BF20}" type="presParOf" srcId="{93B0C2D6-E8D0-4EE1-8B35-855D0FEA177C}" destId="{A6195DC3-F583-456F-ADEC-F25AF5D0E097}" srcOrd="4" destOrd="0" presId="urn:microsoft.com/office/officeart/2005/8/layout/chevron2"/>
    <dgm:cxn modelId="{3A5D13E8-F904-4C6E-A888-C37BC9C6DB84}" type="presParOf" srcId="{A6195DC3-F583-456F-ADEC-F25AF5D0E097}" destId="{D45D9FF7-EB37-4BA6-B993-4AE116BA6D74}" srcOrd="0" destOrd="0" presId="urn:microsoft.com/office/officeart/2005/8/layout/chevron2"/>
    <dgm:cxn modelId="{3CBE0AAA-0BB2-446E-BC75-9842B91540E9}" type="presParOf" srcId="{A6195DC3-F583-456F-ADEC-F25AF5D0E097}" destId="{A02D7A5B-6E17-418D-A1F0-E8709727FF7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7760F-866E-4738-AD1F-94EE908F4801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-5400000">
        <a:off x="1" y="520688"/>
        <a:ext cx="1039018" cy="445294"/>
      </dsp:txXfrm>
    </dsp:sp>
    <dsp:sp modelId="{268744FD-80C0-4449-9CAA-2722D601240A}">
      <dsp:nvSpPr>
        <dsp:cNvPr id="0" name=""/>
        <dsp:cNvSpPr/>
      </dsp:nvSpPr>
      <dsp:spPr>
        <a:xfrm rot="5400000">
          <a:off x="3054209" y="474191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500" kern="1200" dirty="0" smtClean="0"/>
            <a:t>Клітинна інженерія</a:t>
          </a:r>
          <a:endParaRPr lang="ru-RU" sz="3500" kern="1200" dirty="0"/>
        </a:p>
      </dsp:txBody>
      <dsp:txXfrm rot="-5400000">
        <a:off x="1008120" y="2567378"/>
        <a:ext cx="5009883" cy="870607"/>
      </dsp:txXfrm>
    </dsp:sp>
    <dsp:sp modelId="{5CB6563C-737A-4E02-9C87-3EAB434602D5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-5400000">
        <a:off x="1" y="1809352"/>
        <a:ext cx="1039018" cy="445294"/>
      </dsp:txXfrm>
    </dsp:sp>
    <dsp:sp modelId="{AE86A07A-9833-47D2-A96B-C92BC98C3902}">
      <dsp:nvSpPr>
        <dsp:cNvPr id="0" name=""/>
        <dsp:cNvSpPr/>
      </dsp:nvSpPr>
      <dsp:spPr>
        <a:xfrm rot="5400000">
          <a:off x="3054209" y="-821948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500" kern="1200" dirty="0" smtClean="0"/>
            <a:t>Генна інженерія</a:t>
          </a:r>
          <a:endParaRPr lang="ru-RU" sz="3500" kern="1200" dirty="0"/>
        </a:p>
      </dsp:txBody>
      <dsp:txXfrm rot="-5400000">
        <a:off x="1008120" y="1271239"/>
        <a:ext cx="5009883" cy="870607"/>
      </dsp:txXfrm>
    </dsp:sp>
    <dsp:sp modelId="{D45D9FF7-EB37-4BA6-B993-4AE116BA6D74}">
      <dsp:nvSpPr>
        <dsp:cNvPr id="0" name=""/>
        <dsp:cNvSpPr/>
      </dsp:nvSpPr>
      <dsp:spPr>
        <a:xfrm rot="5400000">
          <a:off x="-222646" y="2760024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1" y="3056886"/>
        <a:ext cx="1039018" cy="445294"/>
      </dsp:txXfrm>
    </dsp:sp>
    <dsp:sp modelId="{A02D7A5B-6E17-418D-A1F0-E8709727FF73}">
      <dsp:nvSpPr>
        <dsp:cNvPr id="0" name=""/>
        <dsp:cNvSpPr/>
      </dsp:nvSpPr>
      <dsp:spPr>
        <a:xfrm rot="5400000">
          <a:off x="3054209" y="-2046085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500" kern="1200" dirty="0" smtClean="0"/>
            <a:t>Хромосомна інженерія</a:t>
          </a:r>
          <a:endParaRPr lang="ru-RU" sz="3500" kern="1200" dirty="0"/>
        </a:p>
      </dsp:txBody>
      <dsp:txXfrm rot="-5400000">
        <a:off x="1008120" y="47102"/>
        <a:ext cx="5009883" cy="870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20888"/>
            <a:ext cx="486003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Основні напрямки   </a:t>
            </a:r>
            <a:br>
              <a:rPr lang="uk-UA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4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біотехнології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5482204"/>
            <a:ext cx="376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Підготувала учениця 11 Б класу </a:t>
            </a:r>
            <a:br>
              <a:rPr lang="uk-UA" dirty="0" smtClean="0"/>
            </a:br>
            <a:r>
              <a:rPr lang="uk-UA" dirty="0" smtClean="0"/>
              <a:t>                            </a:t>
            </a:r>
            <a:r>
              <a:rPr lang="uk-UA" dirty="0" err="1" smtClean="0"/>
              <a:t>Сидорук</a:t>
            </a:r>
            <a:r>
              <a:rPr lang="uk-UA" dirty="0" smtClean="0"/>
              <a:t> Аліна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80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/>
          <a:lstStyle/>
          <a:p>
            <a:r>
              <a:rPr lang="uk-UA" dirty="0" smtClean="0"/>
              <a:t>кози, які плетуть павутиння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68760"/>
            <a:ext cx="4762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7245">
            <a:off x="794911" y="3869717"/>
            <a:ext cx="2886248" cy="186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0152">
            <a:off x="590113" y="1144120"/>
            <a:ext cx="2554982" cy="234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75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/>
          <a:lstStyle/>
          <a:p>
            <a:r>
              <a:rPr lang="ru-RU" dirty="0"/>
              <a:t>л</a:t>
            </a:r>
            <a:r>
              <a:rPr lang="ru-RU" dirty="0" smtClean="0"/>
              <a:t>осось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швидко</a:t>
            </a:r>
            <a:r>
              <a:rPr lang="ru-RU" dirty="0"/>
              <a:t> росте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06943"/>
            <a:ext cx="5282889" cy="422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69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525963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err="1" smtClean="0"/>
              <a:t>помідор</a:t>
            </a:r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dirty="0" err="1"/>
              <a:t>Флавр</a:t>
            </a:r>
            <a:r>
              <a:rPr lang="ru-RU" dirty="0"/>
              <a:t> </a:t>
            </a:r>
            <a:r>
              <a:rPr lang="ru-RU" dirty="0" err="1"/>
              <a:t>Савр</a:t>
            </a:r>
            <a:r>
              <a:rPr lang="ru-RU" dirty="0"/>
              <a:t>»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1556792"/>
            <a:ext cx="5475287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35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r>
              <a:rPr lang="ru-RU" dirty="0" err="1" smtClean="0"/>
              <a:t>бананова</a:t>
            </a:r>
            <a:r>
              <a:rPr lang="ru-RU" dirty="0" smtClean="0"/>
              <a:t> </a:t>
            </a:r>
            <a:r>
              <a:rPr lang="ru-RU" dirty="0"/>
              <a:t>вакцина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531600" cy="442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84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/>
          <a:lstStyle/>
          <a:p>
            <a:r>
              <a:rPr lang="ru-RU" dirty="0" err="1"/>
              <a:t>к</a:t>
            </a:r>
            <a:r>
              <a:rPr lang="ru-RU" dirty="0" err="1" smtClean="0"/>
              <a:t>орови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випускають</a:t>
            </a:r>
            <a:r>
              <a:rPr lang="ru-RU" dirty="0"/>
              <a:t> </a:t>
            </a:r>
            <a:r>
              <a:rPr lang="ru-RU" dirty="0" err="1" smtClean="0"/>
              <a:t>менше</a:t>
            </a:r>
            <a:r>
              <a:rPr lang="ru-RU" dirty="0" smtClean="0"/>
              <a:t> </a:t>
            </a:r>
            <a:r>
              <a:rPr lang="ru-RU" dirty="0" err="1"/>
              <a:t>газів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24000"/>
            <a:ext cx="5081550" cy="406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15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4525963"/>
          </a:xfrm>
        </p:spPr>
        <p:txBody>
          <a:bodyPr/>
          <a:lstStyle/>
          <a:p>
            <a:r>
              <a:rPr lang="ru-RU" dirty="0" err="1" smtClean="0"/>
              <a:t>генетично</a:t>
            </a:r>
            <a:r>
              <a:rPr lang="ru-RU" dirty="0" smtClean="0"/>
              <a:t> </a:t>
            </a:r>
            <a:r>
              <a:rPr lang="ru-RU" dirty="0" err="1"/>
              <a:t>модифіковані</a:t>
            </a:r>
            <a:r>
              <a:rPr lang="ru-RU" dirty="0"/>
              <a:t> дерева та трави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5052899" cy="404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99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/>
              <a:t>У </a:t>
            </a:r>
            <a:r>
              <a:rPr lang="ru-RU" dirty="0" err="1"/>
              <a:t>застосуванні</a:t>
            </a:r>
            <a:r>
              <a:rPr lang="ru-RU" dirty="0"/>
              <a:t> до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генна</a:t>
            </a:r>
            <a:r>
              <a:rPr lang="ru-RU" dirty="0"/>
              <a:t> </a:t>
            </a:r>
            <a:r>
              <a:rPr lang="ru-RU" dirty="0" err="1"/>
              <a:t>інженерія</a:t>
            </a:r>
            <a:r>
              <a:rPr lang="ru-RU" dirty="0"/>
              <a:t> могла б </a:t>
            </a:r>
            <a:r>
              <a:rPr lang="ru-RU" dirty="0" err="1"/>
              <a:t>застосовуватися</a:t>
            </a:r>
            <a:r>
              <a:rPr lang="ru-RU" dirty="0"/>
              <a:t> для </a:t>
            </a:r>
            <a:r>
              <a:rPr lang="ru-RU" dirty="0" err="1"/>
              <a:t>лікування</a:t>
            </a:r>
            <a:r>
              <a:rPr lang="ru-RU" dirty="0"/>
              <a:t> </a:t>
            </a:r>
            <a:r>
              <a:rPr lang="ru-RU" dirty="0" err="1"/>
              <a:t>спадкових</a:t>
            </a:r>
            <a:r>
              <a:rPr lang="ru-RU" dirty="0"/>
              <a:t> хвороб. </a:t>
            </a:r>
            <a:r>
              <a:rPr lang="ru-RU" dirty="0" err="1"/>
              <a:t>Однак</a:t>
            </a:r>
            <a:r>
              <a:rPr lang="ru-RU" dirty="0"/>
              <a:t>, </a:t>
            </a:r>
            <a:r>
              <a:rPr lang="ru-RU" dirty="0" err="1"/>
              <a:t>технічно</a:t>
            </a:r>
            <a:r>
              <a:rPr lang="ru-RU" dirty="0"/>
              <a:t>, є </a:t>
            </a:r>
            <a:r>
              <a:rPr lang="ru-RU" dirty="0" err="1"/>
              <a:t>істотна</a:t>
            </a:r>
            <a:r>
              <a:rPr lang="ru-RU" dirty="0"/>
              <a:t> </a:t>
            </a:r>
            <a:r>
              <a:rPr lang="ru-RU" dirty="0" err="1"/>
              <a:t>різниця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лікуванням</a:t>
            </a:r>
            <a:r>
              <a:rPr lang="ru-RU" dirty="0"/>
              <a:t> самого </a:t>
            </a:r>
            <a:r>
              <a:rPr lang="ru-RU" dirty="0" err="1"/>
              <a:t>пацієнта</a:t>
            </a:r>
            <a:r>
              <a:rPr lang="ru-RU" dirty="0"/>
              <a:t> і </a:t>
            </a:r>
            <a:r>
              <a:rPr lang="ru-RU" dirty="0" err="1"/>
              <a:t>зміною</a:t>
            </a:r>
            <a:r>
              <a:rPr lang="ru-RU" dirty="0"/>
              <a:t> генома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нащадків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141">
            <a:off x="5169418" y="2441089"/>
            <a:ext cx="3493163" cy="261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3089">
            <a:off x="1043608" y="2348880"/>
            <a:ext cx="346526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78" y="4764828"/>
            <a:ext cx="2679397" cy="178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1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i="1" dirty="0" err="1"/>
              <a:t>Клонування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err="1"/>
              <a:t>поява</a:t>
            </a:r>
            <a:r>
              <a:rPr lang="ru-RU" dirty="0"/>
              <a:t> </a:t>
            </a:r>
            <a:r>
              <a:rPr lang="ru-RU" dirty="0" err="1"/>
              <a:t>природним</a:t>
            </a:r>
            <a:r>
              <a:rPr lang="ru-RU" dirty="0"/>
              <a:t> шляхом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отримання</a:t>
            </a:r>
            <a:r>
              <a:rPr lang="ru-RU" dirty="0"/>
              <a:t>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генетично</a:t>
            </a:r>
            <a:r>
              <a:rPr lang="ru-RU" dirty="0"/>
              <a:t> </a:t>
            </a:r>
            <a:r>
              <a:rPr lang="ru-RU" dirty="0" err="1"/>
              <a:t>ідентичних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 шляхом </a:t>
            </a:r>
            <a:r>
              <a:rPr lang="ru-RU" dirty="0" err="1"/>
              <a:t>безстатевого</a:t>
            </a:r>
            <a:r>
              <a:rPr lang="ru-RU" dirty="0"/>
              <a:t> (у тому </a:t>
            </a:r>
            <a:r>
              <a:rPr lang="ru-RU" dirty="0" err="1"/>
              <a:t>числі</a:t>
            </a:r>
            <a:r>
              <a:rPr lang="ru-RU" dirty="0"/>
              <a:t> вегетативного) </a:t>
            </a:r>
            <a:r>
              <a:rPr lang="ru-RU" dirty="0" err="1"/>
              <a:t>розмноження</a:t>
            </a:r>
            <a:r>
              <a:rPr lang="ru-RU" dirty="0"/>
              <a:t>. </a:t>
            </a:r>
            <a:r>
              <a:rPr lang="ru-RU" dirty="0" err="1"/>
              <a:t>Термін</a:t>
            </a:r>
            <a:r>
              <a:rPr lang="ru-RU" dirty="0"/>
              <a:t> "</a:t>
            </a:r>
            <a:r>
              <a:rPr lang="ru-RU" dirty="0" err="1"/>
              <a:t>клонування</a:t>
            </a:r>
            <a:r>
              <a:rPr lang="ru-RU" dirty="0"/>
              <a:t>" в тому ж </a:t>
            </a:r>
            <a:r>
              <a:rPr lang="ru-RU" dirty="0" err="1"/>
              <a:t>сенсі</a:t>
            </a:r>
            <a:r>
              <a:rPr lang="ru-RU" dirty="0"/>
              <a:t> </a:t>
            </a:r>
            <a:r>
              <a:rPr lang="ru-RU" dirty="0" err="1"/>
              <a:t>нерідко</a:t>
            </a:r>
            <a:r>
              <a:rPr lang="ru-RU" dirty="0"/>
              <a:t> </a:t>
            </a:r>
            <a:r>
              <a:rPr lang="ru-RU" dirty="0" err="1"/>
              <a:t>застосовують</a:t>
            </a:r>
            <a:r>
              <a:rPr lang="ru-RU" dirty="0"/>
              <a:t> і по </a:t>
            </a:r>
            <a:r>
              <a:rPr lang="ru-RU" dirty="0" err="1"/>
              <a:t>відношенню</a:t>
            </a:r>
            <a:r>
              <a:rPr lang="ru-RU" dirty="0"/>
              <a:t> до </a:t>
            </a:r>
            <a:r>
              <a:rPr lang="ru-RU" dirty="0" err="1"/>
              <a:t>клітин</a:t>
            </a:r>
            <a:r>
              <a:rPr lang="ru-RU" dirty="0"/>
              <a:t> </a:t>
            </a:r>
            <a:r>
              <a:rPr lang="ru-RU" dirty="0" err="1"/>
              <a:t>багатоклітинних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.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353" y="2321241"/>
            <a:ext cx="455129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5877272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Доллі</a:t>
            </a:r>
            <a:r>
              <a:rPr lang="ru-RU" dirty="0"/>
              <a:t> - самка </a:t>
            </a:r>
            <a:r>
              <a:rPr lang="ru-RU" dirty="0" err="1"/>
              <a:t>вівці</a:t>
            </a:r>
            <a:r>
              <a:rPr lang="ru-RU" dirty="0"/>
              <a:t>, перше </a:t>
            </a:r>
            <a:r>
              <a:rPr lang="ru-RU" dirty="0" err="1"/>
              <a:t>ссавець</a:t>
            </a:r>
            <a:r>
              <a:rPr lang="ru-RU" dirty="0"/>
              <a:t>, </a:t>
            </a:r>
            <a:r>
              <a:rPr lang="ru-RU" dirty="0" err="1"/>
              <a:t>успішно</a:t>
            </a:r>
            <a:r>
              <a:rPr lang="ru-RU" dirty="0"/>
              <a:t> </a:t>
            </a:r>
            <a:r>
              <a:rPr lang="ru-RU" dirty="0" err="1"/>
              <a:t>клоноване</a:t>
            </a:r>
            <a:r>
              <a:rPr lang="ru-RU" dirty="0"/>
              <a:t> з </a:t>
            </a:r>
            <a:r>
              <a:rPr lang="ru-RU" dirty="0" err="1"/>
              <a:t>клітини</a:t>
            </a:r>
            <a:r>
              <a:rPr lang="ru-RU" dirty="0"/>
              <a:t> </a:t>
            </a:r>
            <a:r>
              <a:rPr lang="ru-RU" dirty="0" err="1"/>
              <a:t>іншої</a:t>
            </a:r>
            <a:r>
              <a:rPr lang="ru-RU" dirty="0"/>
              <a:t> </a:t>
            </a:r>
            <a:r>
              <a:rPr lang="ru-RU" dirty="0" err="1"/>
              <a:t>дорослої</a:t>
            </a:r>
            <a:r>
              <a:rPr lang="ru-RU" dirty="0"/>
              <a:t> </a:t>
            </a:r>
            <a:r>
              <a:rPr lang="ru-RU" dirty="0" err="1"/>
              <a:t>особини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485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1622"/>
            <a:ext cx="8229600" cy="1143000"/>
          </a:xfrm>
        </p:spPr>
        <p:txBody>
          <a:bodyPr/>
          <a:lstStyle/>
          <a:p>
            <a:r>
              <a:rPr lang="ru-RU" dirty="0" err="1" smtClean="0"/>
              <a:t>Клонування</a:t>
            </a:r>
            <a:r>
              <a:rPr lang="ru-RU" dirty="0" smtClean="0"/>
              <a:t> </a:t>
            </a:r>
            <a:r>
              <a:rPr lang="ru-RU" dirty="0" err="1"/>
              <a:t>амфібій</a:t>
            </a:r>
            <a:r>
              <a:rPr lang="ru-RU" dirty="0"/>
              <a:t> (Дж. </a:t>
            </a:r>
            <a:r>
              <a:rPr lang="ru-RU" dirty="0" err="1"/>
              <a:t>Гердон</a:t>
            </a:r>
            <a:r>
              <a:rPr lang="ru-RU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/>
              <a:t>Перші</a:t>
            </a:r>
            <a:r>
              <a:rPr lang="ru-RU" sz="2000" dirty="0"/>
              <a:t> </a:t>
            </a:r>
            <a:r>
              <a:rPr lang="ru-RU" sz="2000" dirty="0" err="1"/>
              <a:t>успішні</a:t>
            </a:r>
            <a:r>
              <a:rPr lang="ru-RU" sz="2000" dirty="0"/>
              <a:t> </a:t>
            </a:r>
            <a:r>
              <a:rPr lang="ru-RU" sz="2000" dirty="0" err="1"/>
              <a:t>досліди</a:t>
            </a:r>
            <a:r>
              <a:rPr lang="ru-RU" sz="2000" dirty="0"/>
              <a:t> з </a:t>
            </a:r>
            <a:r>
              <a:rPr lang="ru-RU" sz="2000" dirty="0" err="1"/>
              <a:t>клонування</a:t>
            </a:r>
            <a:r>
              <a:rPr lang="ru-RU" sz="2000" dirty="0"/>
              <a:t> </a:t>
            </a:r>
            <a:r>
              <a:rPr lang="ru-RU" sz="2000" dirty="0" err="1"/>
              <a:t>тварин</a:t>
            </a:r>
            <a:r>
              <a:rPr lang="ru-RU" sz="2000" dirty="0"/>
              <a:t> </a:t>
            </a:r>
            <a:r>
              <a:rPr lang="ru-RU" sz="2000" dirty="0" err="1"/>
              <a:t>були</a:t>
            </a:r>
            <a:r>
              <a:rPr lang="ru-RU" sz="2000" dirty="0"/>
              <a:t> </a:t>
            </a:r>
            <a:r>
              <a:rPr lang="ru-RU" sz="2000" dirty="0" err="1"/>
              <a:t>проведені</a:t>
            </a:r>
            <a:r>
              <a:rPr lang="ru-RU" sz="2000" dirty="0"/>
              <a:t> в 1960-і роки </a:t>
            </a:r>
            <a:r>
              <a:rPr lang="ru-RU" sz="2000" dirty="0" err="1"/>
              <a:t>англійським</a:t>
            </a:r>
            <a:r>
              <a:rPr lang="ru-RU" sz="2000" dirty="0"/>
              <a:t> </a:t>
            </a:r>
            <a:r>
              <a:rPr lang="ru-RU" sz="2000" dirty="0" err="1"/>
              <a:t>ембріологом</a:t>
            </a:r>
            <a:r>
              <a:rPr lang="ru-RU" sz="2000" dirty="0"/>
              <a:t> Дж. </a:t>
            </a:r>
            <a:r>
              <a:rPr lang="ru-RU" sz="2000" dirty="0" err="1"/>
              <a:t>Гердон</a:t>
            </a:r>
            <a:r>
              <a:rPr lang="ru-RU" sz="2000" dirty="0"/>
              <a:t> </a:t>
            </a:r>
            <a:r>
              <a:rPr lang="ru-RU" sz="2000" dirty="0" smtClean="0"/>
              <a:t>в </a:t>
            </a:r>
            <a:r>
              <a:rPr lang="ru-RU" sz="2000" dirty="0" err="1"/>
              <a:t>експериментах</a:t>
            </a:r>
            <a:r>
              <a:rPr lang="ru-RU" sz="2000" dirty="0"/>
              <a:t> на </a:t>
            </a:r>
            <a:r>
              <a:rPr lang="ru-RU" sz="2000" dirty="0" err="1"/>
              <a:t>шпорцевой</a:t>
            </a:r>
            <a:r>
              <a:rPr lang="ru-RU" sz="2000" dirty="0"/>
              <a:t> </a:t>
            </a:r>
            <a:r>
              <a:rPr lang="ru-RU" sz="2000" dirty="0" err="1"/>
              <a:t>жабі</a:t>
            </a:r>
            <a:r>
              <a:rPr lang="ru-RU" sz="2000" dirty="0"/>
              <a:t>. У </a:t>
            </a:r>
            <a:r>
              <a:rPr lang="ru-RU" sz="2000" dirty="0" err="1"/>
              <a:t>цих</a:t>
            </a:r>
            <a:r>
              <a:rPr lang="ru-RU" sz="2000" dirty="0"/>
              <a:t> перших </a:t>
            </a:r>
            <a:r>
              <a:rPr lang="ru-RU" sz="2000" dirty="0" err="1"/>
              <a:t>дослідах</a:t>
            </a:r>
            <a:r>
              <a:rPr lang="ru-RU" sz="2000" dirty="0"/>
              <a:t> для пересадки </a:t>
            </a:r>
            <a:r>
              <a:rPr lang="ru-RU" sz="2000" dirty="0" err="1"/>
              <a:t>використовувалися</a:t>
            </a:r>
            <a:r>
              <a:rPr lang="ru-RU" sz="2000" dirty="0"/>
              <a:t> ядра </a:t>
            </a:r>
            <a:r>
              <a:rPr lang="ru-RU" sz="2000" dirty="0" err="1"/>
              <a:t>клітин</a:t>
            </a:r>
            <a:r>
              <a:rPr lang="ru-RU" sz="2000" dirty="0"/>
              <a:t> кишечника </a:t>
            </a:r>
            <a:r>
              <a:rPr lang="ru-RU" sz="2000" dirty="0" err="1"/>
              <a:t>пуголовків</a:t>
            </a:r>
            <a:r>
              <a:rPr lang="ru-RU" sz="2000" dirty="0"/>
              <a:t>. Вони </a:t>
            </a:r>
            <a:r>
              <a:rPr lang="ru-RU" sz="2000" dirty="0" err="1"/>
              <a:t>були</a:t>
            </a:r>
            <a:r>
              <a:rPr lang="ru-RU" sz="2000" dirty="0"/>
              <a:t> </a:t>
            </a:r>
            <a:r>
              <a:rPr lang="ru-RU" sz="2000" dirty="0" err="1"/>
              <a:t>піддані</a:t>
            </a:r>
            <a:r>
              <a:rPr lang="ru-RU" sz="2000" dirty="0"/>
              <a:t> </a:t>
            </a:r>
            <a:r>
              <a:rPr lang="ru-RU" sz="2000" dirty="0" err="1"/>
              <a:t>критиці</a:t>
            </a:r>
            <a:r>
              <a:rPr lang="ru-RU" sz="2000" dirty="0"/>
              <a:t>, </a:t>
            </a:r>
            <a:r>
              <a:rPr lang="ru-RU" sz="2000" dirty="0" err="1"/>
              <a:t>оскільки</a:t>
            </a:r>
            <a:r>
              <a:rPr lang="ru-RU" sz="2000" dirty="0"/>
              <a:t> в кишечнику </a:t>
            </a:r>
            <a:r>
              <a:rPr lang="ru-RU" sz="2000" dirty="0" err="1"/>
              <a:t>пуголовків</a:t>
            </a:r>
            <a:r>
              <a:rPr lang="ru-RU" sz="2000" dirty="0"/>
              <a:t> могли </a:t>
            </a:r>
            <a:r>
              <a:rPr lang="ru-RU" sz="2000" dirty="0" err="1"/>
              <a:t>зберегтися</a:t>
            </a:r>
            <a:r>
              <a:rPr lang="ru-RU" sz="2000" dirty="0"/>
              <a:t> </a:t>
            </a:r>
            <a:r>
              <a:rPr lang="ru-RU" sz="2000" dirty="0" err="1"/>
              <a:t>первинні</a:t>
            </a:r>
            <a:r>
              <a:rPr lang="ru-RU" sz="2000" dirty="0"/>
              <a:t> </a:t>
            </a:r>
            <a:r>
              <a:rPr lang="ru-RU" sz="2000" dirty="0" err="1"/>
              <a:t>статеві</a:t>
            </a:r>
            <a:r>
              <a:rPr lang="ru-RU" sz="2000" dirty="0"/>
              <a:t> </a:t>
            </a:r>
            <a:r>
              <a:rPr lang="ru-RU" sz="2000" dirty="0" err="1"/>
              <a:t>клітини</a:t>
            </a:r>
            <a:r>
              <a:rPr lang="ru-RU" sz="2000" dirty="0"/>
              <a:t>.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96952"/>
            <a:ext cx="2390775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3334297" cy="226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74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685800" indent="-685800">
              <a:buFont typeface="Wingdings" pitchFamily="2" charset="2"/>
              <a:buChar char="Ø"/>
            </a:pPr>
            <a:r>
              <a:rPr lang="uk-UA" sz="4800" dirty="0" smtClean="0"/>
              <a:t>Клітинна інженерія</a:t>
            </a:r>
            <a:endParaRPr lang="ru-RU" sz="48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err="1"/>
              <a:t>Клітинна</a:t>
            </a:r>
            <a:r>
              <a:rPr lang="ru-RU" sz="2800" b="1" dirty="0"/>
              <a:t> </a:t>
            </a:r>
            <a:r>
              <a:rPr lang="ru-RU" sz="2800" b="1" dirty="0" err="1"/>
              <a:t>інженерія</a:t>
            </a:r>
            <a:r>
              <a:rPr lang="ru-RU" sz="2800" b="1" dirty="0"/>
              <a:t> </a:t>
            </a:r>
            <a:r>
              <a:rPr lang="ru-RU" sz="2800" dirty="0"/>
              <a:t>— </a:t>
            </a:r>
            <a:r>
              <a:rPr lang="ru-RU" sz="2800" dirty="0" err="1"/>
              <a:t>створення</a:t>
            </a:r>
            <a:r>
              <a:rPr lang="ru-RU" sz="2800" dirty="0"/>
              <a:t> </a:t>
            </a:r>
            <a:r>
              <a:rPr lang="ru-RU" sz="2800" dirty="0" err="1"/>
              <a:t>кліток</a:t>
            </a:r>
            <a:r>
              <a:rPr lang="ru-RU" sz="2800" dirty="0"/>
              <a:t> нового типу на </a:t>
            </a:r>
            <a:r>
              <a:rPr lang="ru-RU" sz="2800" dirty="0" err="1"/>
              <a:t>основі</a:t>
            </a:r>
            <a:r>
              <a:rPr lang="ru-RU" sz="2800" dirty="0"/>
              <a:t> </a:t>
            </a:r>
            <a:r>
              <a:rPr lang="ru-RU" sz="2800" dirty="0" err="1"/>
              <a:t>їх</a:t>
            </a:r>
            <a:r>
              <a:rPr lang="ru-RU" sz="2800" dirty="0"/>
              <a:t> </a:t>
            </a:r>
            <a:r>
              <a:rPr lang="ru-RU" sz="2800" dirty="0" err="1"/>
              <a:t>гібридизації</a:t>
            </a:r>
            <a:r>
              <a:rPr lang="ru-RU" sz="2800" dirty="0"/>
              <a:t>, </a:t>
            </a:r>
            <a:r>
              <a:rPr lang="ru-RU" sz="2800" dirty="0" err="1"/>
              <a:t>реконструкції</a:t>
            </a:r>
            <a:r>
              <a:rPr lang="ru-RU" sz="2800" dirty="0"/>
              <a:t> і </a:t>
            </a:r>
            <a:r>
              <a:rPr lang="ru-RU" sz="2800" dirty="0" err="1"/>
              <a:t>культивування</a:t>
            </a:r>
            <a:r>
              <a:rPr lang="ru-RU" sz="2800" dirty="0"/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3509565" cy="270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908">
            <a:off x="5777906" y="2649525"/>
            <a:ext cx="30480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0646">
            <a:off x="4049829" y="4569174"/>
            <a:ext cx="3204581" cy="186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4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548680"/>
            <a:ext cx="7488832" cy="3960440"/>
          </a:xfrm>
        </p:spPr>
        <p:txBody>
          <a:bodyPr/>
          <a:lstStyle/>
          <a:p>
            <a:pPr marL="18288" indent="0">
              <a:buNone/>
            </a:pPr>
            <a:r>
              <a:rPr lang="ru-RU" b="1" i="1" u="sng" dirty="0" err="1"/>
              <a:t>Біотехнологія</a:t>
            </a:r>
            <a:r>
              <a:rPr lang="ru-RU" b="1" dirty="0"/>
              <a:t> – </a:t>
            </a:r>
            <a:r>
              <a:rPr lang="ru-RU" b="1" dirty="0" err="1"/>
              <a:t>сукупність</a:t>
            </a:r>
            <a:r>
              <a:rPr lang="ru-RU" b="1" dirty="0"/>
              <a:t> </a:t>
            </a:r>
            <a:r>
              <a:rPr lang="ru-RU" b="1" dirty="0" err="1"/>
              <a:t>промислових</a:t>
            </a:r>
            <a:r>
              <a:rPr lang="ru-RU" b="1" dirty="0"/>
              <a:t> </a:t>
            </a:r>
            <a:r>
              <a:rPr lang="ru-RU" b="1" dirty="0" err="1"/>
              <a:t>методів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застосовують</a:t>
            </a:r>
            <a:r>
              <a:rPr lang="ru-RU" b="1" dirty="0"/>
              <a:t> для </a:t>
            </a:r>
            <a:r>
              <a:rPr lang="ru-RU" b="1" dirty="0" err="1"/>
              <a:t>виробництва</a:t>
            </a:r>
            <a:r>
              <a:rPr lang="ru-RU" b="1" dirty="0"/>
              <a:t> </a:t>
            </a:r>
            <a:r>
              <a:rPr lang="ru-RU" b="1" dirty="0" err="1"/>
              <a:t>різних</a:t>
            </a:r>
            <a:r>
              <a:rPr lang="ru-RU" b="1" dirty="0"/>
              <a:t> </a:t>
            </a:r>
            <a:r>
              <a:rPr lang="ru-RU" b="1" dirty="0" err="1"/>
              <a:t>речовин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використанням</a:t>
            </a:r>
            <a:r>
              <a:rPr lang="ru-RU" b="1" dirty="0"/>
              <a:t> </a:t>
            </a:r>
            <a:r>
              <a:rPr lang="ru-RU" b="1" dirty="0" err="1"/>
              <a:t>живих</a:t>
            </a:r>
            <a:r>
              <a:rPr lang="ru-RU" b="1" dirty="0"/>
              <a:t> </a:t>
            </a:r>
            <a:r>
              <a:rPr lang="ru-RU" b="1" dirty="0" err="1"/>
              <a:t>організмів</a:t>
            </a:r>
            <a:r>
              <a:rPr lang="ru-RU" b="1" dirty="0"/>
              <a:t>, </a:t>
            </a:r>
            <a:r>
              <a:rPr lang="ru-RU" b="1" dirty="0" err="1"/>
              <a:t>біологічних</a:t>
            </a:r>
            <a:r>
              <a:rPr lang="ru-RU" b="1" dirty="0"/>
              <a:t> </a:t>
            </a:r>
            <a:r>
              <a:rPr lang="ru-RU" b="1" dirty="0" err="1"/>
              <a:t>процесів</a:t>
            </a:r>
            <a:r>
              <a:rPr lang="ru-RU" b="1" dirty="0"/>
              <a:t>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явищ</a:t>
            </a:r>
            <a:r>
              <a:rPr lang="ru-RU" b="1" dirty="0"/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20888"/>
            <a:ext cx="4267200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00808"/>
            <a:ext cx="5730875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60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Гібридизація</a:t>
            </a:r>
            <a:r>
              <a:rPr lang="ru-RU" dirty="0"/>
              <a:t> </a:t>
            </a:r>
            <a:r>
              <a:rPr lang="ru-RU" dirty="0" err="1"/>
              <a:t>соматичних</a:t>
            </a:r>
            <a:r>
              <a:rPr lang="ru-RU" dirty="0"/>
              <a:t> </a:t>
            </a:r>
            <a:r>
              <a:rPr lang="ru-RU" dirty="0" err="1"/>
              <a:t>кліток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424936" cy="474198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У </a:t>
            </a:r>
            <a:r>
              <a:rPr lang="ru-RU" dirty="0" err="1"/>
              <a:t>основі</a:t>
            </a:r>
            <a:r>
              <a:rPr lang="ru-RU" dirty="0"/>
              <a:t> методу </a:t>
            </a:r>
            <a:r>
              <a:rPr lang="ru-RU" dirty="0" err="1"/>
              <a:t>лежить</a:t>
            </a:r>
            <a:r>
              <a:rPr lang="ru-RU" dirty="0"/>
              <a:t> </a:t>
            </a:r>
            <a:r>
              <a:rPr lang="ru-RU" dirty="0" err="1"/>
              <a:t>злиття</a:t>
            </a:r>
            <a:r>
              <a:rPr lang="ru-RU" dirty="0"/>
              <a:t> </a:t>
            </a:r>
            <a:r>
              <a:rPr lang="ru-RU" dirty="0" err="1"/>
              <a:t>кліток</a:t>
            </a:r>
            <a:r>
              <a:rPr lang="ru-RU" dirty="0"/>
              <a:t>,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утворяться</a:t>
            </a:r>
            <a:r>
              <a:rPr lang="ru-RU" dirty="0"/>
              <a:t> </a:t>
            </a:r>
            <a:r>
              <a:rPr lang="ru-RU" dirty="0" err="1"/>
              <a:t>гетерокаріони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містять</a:t>
            </a:r>
            <a:r>
              <a:rPr lang="ru-RU" dirty="0"/>
              <a:t> ядра </a:t>
            </a:r>
            <a:r>
              <a:rPr lang="ru-RU" dirty="0" err="1"/>
              <a:t>обох</a:t>
            </a:r>
            <a:r>
              <a:rPr lang="ru-RU" dirty="0"/>
              <a:t> </a:t>
            </a:r>
            <a:r>
              <a:rPr lang="ru-RU" dirty="0" err="1"/>
              <a:t>батьківських</a:t>
            </a:r>
            <a:r>
              <a:rPr lang="ru-RU" dirty="0"/>
              <a:t> </a:t>
            </a:r>
            <a:r>
              <a:rPr lang="ru-RU" dirty="0" err="1" smtClean="0"/>
              <a:t>типів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36912"/>
            <a:ext cx="3269763" cy="308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337244" cy="214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16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uk-UA" dirty="0" smtClean="0"/>
              <a:t>Культивування клітин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/>
              <a:t>Культивування</a:t>
            </a:r>
            <a:r>
              <a:rPr lang="ru-RU" b="1" dirty="0"/>
              <a:t> </a:t>
            </a:r>
            <a:r>
              <a:rPr lang="ru-RU" b="1" dirty="0" err="1"/>
              <a:t>клітин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метод 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життєздатності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 поза </a:t>
            </a:r>
            <a:r>
              <a:rPr lang="ru-RU" dirty="0" err="1"/>
              <a:t>організмом</a:t>
            </a:r>
            <a:r>
              <a:rPr lang="ru-RU" dirty="0"/>
              <a:t> в штучно </a:t>
            </a:r>
            <a:r>
              <a:rPr lang="ru-RU" dirty="0" err="1"/>
              <a:t>створених</a:t>
            </a:r>
            <a:r>
              <a:rPr lang="ru-RU" dirty="0"/>
              <a:t> </a:t>
            </a:r>
            <a:r>
              <a:rPr lang="ru-RU" dirty="0" err="1"/>
              <a:t>умовах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4226793" cy="317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7832">
            <a:off x="5199388" y="2422316"/>
            <a:ext cx="3598540" cy="259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64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188640"/>
            <a:ext cx="8229600" cy="1143000"/>
          </a:xfrm>
        </p:spPr>
        <p:txBody>
          <a:bodyPr/>
          <a:lstStyle/>
          <a:p>
            <a:r>
              <a:rPr lang="uk-UA" dirty="0" smtClean="0"/>
              <a:t>Методи біотехнології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447163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92712178"/>
              </p:ext>
            </p:extLst>
          </p:nvPr>
        </p:nvGraphicFramePr>
        <p:xfrm>
          <a:off x="1475656" y="213285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2310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uk-UA" sz="4800" dirty="0" smtClean="0"/>
              <a:t>Хромосомна інженерія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712968" cy="4525963"/>
          </a:xfrm>
        </p:spPr>
        <p:txBody>
          <a:bodyPr/>
          <a:lstStyle/>
          <a:p>
            <a:pPr marL="0" indent="0">
              <a:buNone/>
            </a:pPr>
            <a:r>
              <a:rPr lang="uk-UA" b="1" dirty="0"/>
              <a:t>Хромосомна </a:t>
            </a:r>
            <a:r>
              <a:rPr lang="uk-UA" b="1" dirty="0" smtClean="0"/>
              <a:t>інженерія -</a:t>
            </a:r>
            <a:r>
              <a:rPr lang="uk-UA" dirty="0" smtClean="0"/>
              <a:t>- сукупність </a:t>
            </a:r>
            <a:r>
              <a:rPr lang="uk-UA" dirty="0"/>
              <a:t>методик, що дозволяють здійснювати маніпуляції з хромосомами. Одна група методів заснована на введенні в </a:t>
            </a:r>
            <a:r>
              <a:rPr lang="uk-UA" dirty="0" smtClean="0"/>
              <a:t>генотип </a:t>
            </a:r>
            <a:r>
              <a:rPr lang="uk-UA" dirty="0"/>
              <a:t>організму пари чужих </a:t>
            </a:r>
            <a:r>
              <a:rPr lang="uk-UA" dirty="0" smtClean="0"/>
              <a:t>гомологічних хромосом</a:t>
            </a:r>
            <a:r>
              <a:rPr lang="uk-UA" dirty="0"/>
              <a:t>, контролюючих розвиток потрібних ознак (доповнені лінії), або заміщенні однієї пари гомологічних хромосом на іншу (заміщені лінії). В отриманих таким чином заміщених і доповнених лініях збираються ознаки, що наближають </a:t>
            </a:r>
            <a:r>
              <a:rPr lang="uk-UA" dirty="0" smtClean="0"/>
              <a:t>організм </a:t>
            </a:r>
            <a:r>
              <a:rPr lang="uk-UA" dirty="0"/>
              <a:t>до «ідеального сорту ».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71" y="4293096"/>
            <a:ext cx="38100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56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uk-UA" sz="4800" dirty="0" smtClean="0"/>
              <a:t>Генна інженерія</a:t>
            </a:r>
            <a:endParaRPr lang="ru-RU" sz="48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 err="1"/>
              <a:t>Генна</a:t>
            </a:r>
            <a:r>
              <a:rPr lang="ru-RU" sz="3200" b="1" dirty="0"/>
              <a:t> </a:t>
            </a:r>
            <a:r>
              <a:rPr lang="ru-RU" sz="3200" b="1" dirty="0" err="1"/>
              <a:t>інженерія</a:t>
            </a:r>
            <a:r>
              <a:rPr lang="ru-RU" sz="3200" b="1" dirty="0"/>
              <a:t> </a:t>
            </a:r>
            <a:r>
              <a:rPr lang="ru-RU" sz="3200" dirty="0"/>
              <a:t>- </a:t>
            </a:r>
            <a:r>
              <a:rPr lang="ru-RU" sz="3200" dirty="0" err="1"/>
              <a:t>це</a:t>
            </a:r>
            <a:r>
              <a:rPr lang="ru-RU" sz="3200" dirty="0"/>
              <a:t> метод </a:t>
            </a:r>
            <a:r>
              <a:rPr lang="ru-RU" sz="3200" dirty="0" err="1"/>
              <a:t>біотехнології</a:t>
            </a:r>
            <a:r>
              <a:rPr lang="ru-RU" sz="3200" dirty="0"/>
              <a:t>, </a:t>
            </a:r>
            <a:r>
              <a:rPr lang="ru-RU" sz="3200" dirty="0" err="1"/>
              <a:t>який</a:t>
            </a:r>
            <a:r>
              <a:rPr lang="ru-RU" sz="3200" dirty="0"/>
              <a:t> </a:t>
            </a:r>
            <a:r>
              <a:rPr lang="ru-RU" sz="3200" dirty="0" err="1"/>
              <a:t>займається</a:t>
            </a:r>
            <a:r>
              <a:rPr lang="ru-RU" sz="3200" dirty="0"/>
              <a:t> </a:t>
            </a:r>
            <a:r>
              <a:rPr lang="ru-RU" sz="3200" dirty="0" err="1"/>
              <a:t>дослідженнями</a:t>
            </a:r>
            <a:r>
              <a:rPr lang="ru-RU" sz="3200" dirty="0"/>
              <a:t> з </a:t>
            </a:r>
            <a:r>
              <a:rPr lang="ru-RU" sz="3200" dirty="0" err="1"/>
              <a:t>перебудови</a:t>
            </a:r>
            <a:r>
              <a:rPr lang="ru-RU" sz="3200" dirty="0"/>
              <a:t> </a:t>
            </a:r>
            <a:r>
              <a:rPr lang="ru-RU" sz="3200" dirty="0" err="1" smtClean="0"/>
              <a:t>генотипів</a:t>
            </a:r>
            <a:r>
              <a:rPr lang="ru-RU" sz="3200" dirty="0" smtClean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03452"/>
            <a:ext cx="3553295" cy="237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89040"/>
            <a:ext cx="3733740" cy="248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57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116" y="260648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dirty="0" smtClean="0"/>
              <a:t>              ГМО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327" y="1484784"/>
            <a:ext cx="351038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4591">
            <a:off x="5567227" y="3667532"/>
            <a:ext cx="3236590" cy="27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92896"/>
            <a:ext cx="38100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8647">
            <a:off x="378177" y="611651"/>
            <a:ext cx="2710048" cy="216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286">
            <a:off x="44225" y="3509622"/>
            <a:ext cx="2863991" cy="242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03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971" y="404664"/>
            <a:ext cx="8229600" cy="4525963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коти, які світяться у темряві</a:t>
            </a:r>
            <a:endParaRPr lang="ru-RU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5808198" cy="464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56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>
            <a:normAutofit/>
          </a:bodyPr>
          <a:lstStyle/>
          <a:p>
            <a:r>
              <a:rPr lang="uk-UA" sz="3600" dirty="0" err="1" smtClean="0"/>
              <a:t>екосвиня</a:t>
            </a:r>
            <a:endParaRPr lang="ru-RU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8773"/>
            <a:ext cx="576064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0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4525963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отруйна капуста</a:t>
            </a:r>
            <a:endParaRPr lang="ru-RU" sz="32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04427"/>
            <a:ext cx="54006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49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461</TotalTime>
  <Words>360</Words>
  <Application>Microsoft Office PowerPoint</Application>
  <PresentationFormat>Экран (4:3)</PresentationFormat>
  <Paragraphs>32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Паркет</vt:lpstr>
      <vt:lpstr>Презентация PowerPoint</vt:lpstr>
      <vt:lpstr>Презентация PowerPoint</vt:lpstr>
      <vt:lpstr>Методи біотехнології</vt:lpstr>
      <vt:lpstr>Хромосомна інженерія</vt:lpstr>
      <vt:lpstr>Генна інженерія</vt:lpstr>
      <vt:lpstr>              ГМО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Клонування амфібій (Дж. Гердон)</vt:lpstr>
      <vt:lpstr>Клітинна інженерія</vt:lpstr>
      <vt:lpstr>Гібридизація соматичних кліток </vt:lpstr>
      <vt:lpstr>Культивування клітин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Основні напрямки                                                 біотехнології</dc:title>
  <dc:creator>панда Кунг Фу)</dc:creator>
  <cp:lastModifiedBy>123</cp:lastModifiedBy>
  <cp:revision>20</cp:revision>
  <dcterms:created xsi:type="dcterms:W3CDTF">2014-01-28T21:21:28Z</dcterms:created>
  <dcterms:modified xsi:type="dcterms:W3CDTF">2014-01-29T05:57:29Z</dcterms:modified>
</cp:coreProperties>
</file>