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73" r:id="rId3"/>
    <p:sldId id="257" r:id="rId4"/>
    <p:sldId id="258" r:id="rId5"/>
    <p:sldId id="266" r:id="rId6"/>
    <p:sldId id="262" r:id="rId7"/>
    <p:sldId id="274" r:id="rId8"/>
    <p:sldId id="261" r:id="rId9"/>
    <p:sldId id="267" r:id="rId10"/>
    <p:sldId id="263" r:id="rId11"/>
    <p:sldId id="270" r:id="rId12"/>
    <p:sldId id="265" r:id="rId13"/>
    <p:sldId id="276" r:id="rId14"/>
    <p:sldId id="280" r:id="rId15"/>
    <p:sldId id="282" r:id="rId16"/>
    <p:sldId id="281" r:id="rId17"/>
    <p:sldId id="277" r:id="rId18"/>
    <p:sldId id="278" r:id="rId19"/>
    <p:sldId id="275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4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150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151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1719E-6C70-45CF-A842-652A02FB40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B476F-6CB4-4356-954C-EEE71CC6DC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4FDFD-16AA-48CA-8811-AD67E75DE0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F8C9D-17E0-49F0-9C52-A22582357D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E3199-7722-4E05-A837-A11E5C9114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D22EF-E863-40D8-8BFD-4BAB9555A4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A5BB4-57DC-43F2-88BE-4207D3C22A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A7136-5517-4E00-B087-20E8C07AB6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0429D-129D-4C6C-85AC-550DF0E50F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602E5-E3C6-4657-BD03-174633F5C9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90BCA-C559-4AF5-9661-5CC0FD8BA8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20483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484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048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07E956EF-957F-4E59-A6ED-09513C1562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0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900igr.net/" TargetMode="Externa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8.xml"/><Relationship Id="rId1" Type="http://schemas.openxmlformats.org/officeDocument/2006/relationships/video" Target="file:///C:\C&amp;M\ELVT\Files\F2\%7bF265B633-9BE6-43F9-9CC8-B8A25B0984A1%7d.wmv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9.xml"/><Relationship Id="rId1" Type="http://schemas.openxmlformats.org/officeDocument/2006/relationships/video" Target="file:///C:\C&amp;M\ELVT\Files\8F\%7b8FAA26BD-F911-4BF1-B5EF-51E9454FA0A7%7d.wmv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4"/>
          <p:cNvSpPr>
            <a:spLocks noChangeArrowheads="1" noChangeShapeType="1" noTextEdit="1"/>
          </p:cNvSpPr>
          <p:nvPr/>
        </p:nvSpPr>
        <p:spPr bwMode="auto">
          <a:xfrm>
            <a:off x="1476375" y="872441"/>
            <a:ext cx="5543550" cy="3044389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Кровь</a:t>
            </a:r>
          </a:p>
        </p:txBody>
      </p:sp>
      <p:sp>
        <p:nvSpPr>
          <p:cNvPr id="3075" name="WordArt 6"/>
          <p:cNvSpPr>
            <a:spLocks noChangeArrowheads="1" noChangeShapeType="1" noTextEdit="1"/>
          </p:cNvSpPr>
          <p:nvPr/>
        </p:nvSpPr>
        <p:spPr bwMode="auto">
          <a:xfrm>
            <a:off x="2916238" y="3848193"/>
            <a:ext cx="2519362" cy="96853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Функции.</a:t>
            </a:r>
          </a:p>
        </p:txBody>
      </p:sp>
      <p:sp>
        <p:nvSpPr>
          <p:cNvPr id="3076" name="WordArt 7"/>
          <p:cNvSpPr>
            <a:spLocks noChangeArrowheads="1" noChangeShapeType="1" noTextEdit="1"/>
          </p:cNvSpPr>
          <p:nvPr/>
        </p:nvSpPr>
        <p:spPr bwMode="auto">
          <a:xfrm>
            <a:off x="3214688" y="5010430"/>
            <a:ext cx="1944687" cy="6924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Состав.</a:t>
            </a:r>
          </a:p>
        </p:txBody>
      </p:sp>
      <p:sp>
        <p:nvSpPr>
          <p:cNvPr id="3077" name="Прямоугольник 4"/>
          <p:cNvSpPr>
            <a:spLocks noChangeArrowheads="1"/>
          </p:cNvSpPr>
          <p:nvPr/>
        </p:nvSpPr>
        <p:spPr bwMode="auto">
          <a:xfrm>
            <a:off x="5715000" y="3843617"/>
            <a:ext cx="3429000" cy="2158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buFont typeface="Wingdings" pitchFamily="2" charset="2"/>
              <a:buNone/>
            </a:pPr>
            <a:r>
              <a:rPr lang="ru-RU" sz="2000"/>
              <a:t>Автор: учитель биологии и географии МОУ Андреевская средняя школа Сусанинского района Костромской области </a:t>
            </a:r>
          </a:p>
          <a:p>
            <a:pPr algn="r">
              <a:buFont typeface="Wingdings" pitchFamily="2" charset="2"/>
              <a:buNone/>
            </a:pPr>
            <a:r>
              <a:rPr lang="ru-RU" sz="2000"/>
              <a:t>Брюшина Л. А. 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3571875" y="5902699"/>
            <a:ext cx="1208088" cy="567391"/>
          </a:xfrm>
        </p:spPr>
        <p:txBody>
          <a:bodyPr/>
          <a:lstStyle/>
          <a:p>
            <a:pPr>
              <a:defRPr/>
            </a:pPr>
            <a:r>
              <a:rPr lang="ru-RU" sz="2000" dirty="0" smtClean="0"/>
              <a:t>2010 год</a:t>
            </a:r>
            <a:endParaRPr lang="ru-RU" sz="2000" dirty="0"/>
          </a:p>
        </p:txBody>
      </p:sp>
      <p:sp>
        <p:nvSpPr>
          <p:cNvPr id="7" name="Скругленный прямоугольник 6">
            <a:hlinkClick r:id="rId2" tooltip=" Каталог презентаций "/>
          </p:cNvPr>
          <p:cNvSpPr/>
          <p:nvPr/>
        </p:nvSpPr>
        <p:spPr>
          <a:xfrm>
            <a:off x="3898900" y="6477000"/>
            <a:ext cx="1346200" cy="3556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FFFFFF">
                  <a:shade val="88000"/>
                </a:srgbClr>
              </a:gs>
            </a:gsLst>
            <a:lin ang="5400000" scaled="1"/>
            <a:tileRect/>
          </a:gradFill>
          <a:ln w="1270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25400" rIns="88900" bIns="50800" rtlCol="0" anchor="ctr"/>
          <a:lstStyle/>
          <a:p>
            <a:pPr algn="ctr"/>
            <a:r>
              <a:rPr lang="en-US" sz="2000" u="sng" smtClean="0">
                <a:solidFill>
                  <a:srgbClr val="3333CC"/>
                </a:solidFill>
                <a:latin typeface="Arial"/>
              </a:rPr>
              <a:t>900igr.net</a:t>
            </a:r>
            <a:endParaRPr lang="ru-RU" sz="2000" u="sng">
              <a:solidFill>
                <a:srgbClr val="3333CC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лейкоциты 2"/>
          <p:cNvPicPr>
            <a:picLocks noChangeAspect="1" noChangeArrowheads="1"/>
          </p:cNvPicPr>
          <p:nvPr/>
        </p:nvPicPr>
        <p:blipFill>
          <a:blip r:embed="rId3" cstate="print"/>
          <a:srcRect l="4281" t="2266" r="3302" b="80735"/>
          <a:stretch>
            <a:fillRect/>
          </a:stretch>
        </p:blipFill>
        <p:spPr bwMode="auto">
          <a:xfrm>
            <a:off x="142875" y="5500688"/>
            <a:ext cx="8715375" cy="1166812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22" name="Picture 6" descr="лейкоцитывиды 3"/>
          <p:cNvPicPr>
            <a:picLocks noChangeAspect="1" noChangeArrowheads="1"/>
          </p:cNvPicPr>
          <p:nvPr/>
        </p:nvPicPr>
        <p:blipFill>
          <a:blip r:embed="rId4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4429125" y="285750"/>
            <a:ext cx="4575175" cy="4605338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292" name="WordArt 11"/>
          <p:cNvSpPr>
            <a:spLocks noChangeArrowheads="1" noChangeShapeType="1" noTextEdit="1"/>
          </p:cNvSpPr>
          <p:nvPr/>
        </p:nvSpPr>
        <p:spPr bwMode="auto">
          <a:xfrm>
            <a:off x="214313" y="142875"/>
            <a:ext cx="3000375" cy="928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"/>
                <a:cs typeface="Arial"/>
              </a:rPr>
              <a:t>Лейкоциты</a:t>
            </a:r>
          </a:p>
        </p:txBody>
      </p:sp>
      <p:pic>
        <p:nvPicPr>
          <p:cNvPr id="10" name="Picture 5" descr="лейкоциты 2"/>
          <p:cNvPicPr>
            <a:picLocks noChangeAspect="1" noChangeArrowheads="1"/>
          </p:cNvPicPr>
          <p:nvPr/>
        </p:nvPicPr>
        <p:blipFill>
          <a:blip r:embed="rId3" cstate="print">
            <a:lum bright="10000" contrast="30000"/>
          </a:blip>
          <a:srcRect l="5776" t="54411" r="67811"/>
          <a:stretch>
            <a:fillRect/>
          </a:stretch>
        </p:blipFill>
        <p:spPr bwMode="auto">
          <a:xfrm>
            <a:off x="1928813" y="3429000"/>
            <a:ext cx="1500187" cy="1885950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5" descr="лейкоциты 2"/>
          <p:cNvPicPr>
            <a:picLocks noChangeAspect="1" noChangeArrowheads="1"/>
          </p:cNvPicPr>
          <p:nvPr/>
        </p:nvPicPr>
        <p:blipFill>
          <a:blip r:embed="rId3" cstate="print">
            <a:lum bright="10000" contrast="30000"/>
          </a:blip>
          <a:srcRect l="35714" t="54114" r="37143"/>
          <a:stretch>
            <a:fillRect/>
          </a:stretch>
        </p:blipFill>
        <p:spPr bwMode="auto">
          <a:xfrm>
            <a:off x="142875" y="3429000"/>
            <a:ext cx="1508125" cy="1857375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5" descr="лейкоциты 2"/>
          <p:cNvPicPr>
            <a:picLocks noChangeAspect="1" noChangeArrowheads="1"/>
          </p:cNvPicPr>
          <p:nvPr/>
        </p:nvPicPr>
        <p:blipFill>
          <a:blip r:embed="rId3" cstate="print">
            <a:lum bright="10000" contrast="30000"/>
          </a:blip>
          <a:srcRect l="68421" t="55930" r="3947"/>
          <a:stretch>
            <a:fillRect/>
          </a:stretch>
        </p:blipFill>
        <p:spPr bwMode="auto">
          <a:xfrm>
            <a:off x="3571875" y="3429000"/>
            <a:ext cx="1660525" cy="1928813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{F265B633-9BE6-43F9-9CC8-B8A25B0984A1}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" y="1071563"/>
            <a:ext cx="297656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Текст 13"/>
          <p:cNvSpPr>
            <a:spLocks noGrp="1"/>
          </p:cNvSpPr>
          <p:nvPr>
            <p:ph type="body" sz="half" idx="2"/>
          </p:nvPr>
        </p:nvSpPr>
        <p:spPr>
          <a:xfrm>
            <a:off x="0" y="1428750"/>
            <a:ext cx="685800" cy="350838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видео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тромбоциты и тромб.bmp"/>
          <p:cNvPicPr>
            <a:picLocks noChangeAspect="1"/>
          </p:cNvPicPr>
          <p:nvPr/>
        </p:nvPicPr>
        <p:blipFill>
          <a:blip r:embed="rId2" cstate="print"/>
          <a:srcRect b="42075"/>
          <a:stretch>
            <a:fillRect/>
          </a:stretch>
        </p:blipFill>
        <p:spPr bwMode="auto">
          <a:xfrm>
            <a:off x="214313" y="1000125"/>
            <a:ext cx="88296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тромбоцит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5140" y="2643182"/>
            <a:ext cx="2185986" cy="19951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клетки крови.bmp"/>
          <p:cNvPicPr>
            <a:picLocks noChangeAspect="1"/>
          </p:cNvPicPr>
          <p:nvPr/>
        </p:nvPicPr>
        <p:blipFill>
          <a:blip r:embed="rId4" cstate="print"/>
          <a:srcRect l="48492" t="64936" r="32111" b="13960"/>
          <a:stretch>
            <a:fillRect/>
          </a:stretch>
        </p:blipFill>
        <p:spPr>
          <a:xfrm>
            <a:off x="214282" y="2428868"/>
            <a:ext cx="2055216" cy="22264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тромбоциты и тромб.bmp"/>
          <p:cNvPicPr>
            <a:picLocks noChangeAspect="1"/>
          </p:cNvPicPr>
          <p:nvPr/>
        </p:nvPicPr>
        <p:blipFill>
          <a:blip r:embed="rId2" cstate="print"/>
          <a:srcRect t="55608"/>
          <a:stretch>
            <a:fillRect/>
          </a:stretch>
        </p:blipFill>
        <p:spPr bwMode="auto">
          <a:xfrm>
            <a:off x="1714500" y="5000625"/>
            <a:ext cx="55149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071670" y="0"/>
            <a:ext cx="483978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Тромбоциты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свертывание 1 э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 t="9445"/>
          <a:stretch>
            <a:fillRect/>
          </a:stretch>
        </p:blipFill>
        <p:spPr bwMode="auto">
          <a:xfrm>
            <a:off x="142875" y="1285875"/>
            <a:ext cx="2500313" cy="342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свертывание 2э"/>
          <p:cNvPicPr>
            <a:picLocks noChangeAspect="1" noChangeArrowheads="1"/>
          </p:cNvPicPr>
          <p:nvPr/>
        </p:nvPicPr>
        <p:blipFill>
          <a:blip r:embed="rId3" cstate="print">
            <a:lum bright="-20000"/>
          </a:blip>
          <a:srcRect t="9615"/>
          <a:stretch>
            <a:fillRect/>
          </a:stretch>
        </p:blipFill>
        <p:spPr bwMode="auto">
          <a:xfrm>
            <a:off x="2857500" y="1357313"/>
            <a:ext cx="2560638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свертывание 3 э"/>
          <p:cNvPicPr>
            <a:picLocks noChangeAspect="1" noChangeArrowheads="1"/>
          </p:cNvPicPr>
          <p:nvPr/>
        </p:nvPicPr>
        <p:blipFill>
          <a:blip r:embed="rId4" cstate="print">
            <a:lum bright="-20000"/>
          </a:blip>
          <a:srcRect t="9641"/>
          <a:stretch>
            <a:fillRect/>
          </a:stretch>
        </p:blipFill>
        <p:spPr bwMode="auto">
          <a:xfrm>
            <a:off x="6072188" y="1357313"/>
            <a:ext cx="2571750" cy="334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 descr="тромб"/>
          <p:cNvPicPr>
            <a:picLocks noChangeAspect="1" noChangeArrowheads="1"/>
          </p:cNvPicPr>
          <p:nvPr/>
        </p:nvPicPr>
        <p:blipFill>
          <a:blip r:embed="rId5" cstate="print">
            <a:lum bright="-10000" contrast="30000"/>
          </a:blip>
          <a:srcRect l="58470" t="45943" r="9155" b="25040"/>
          <a:stretch>
            <a:fillRect/>
          </a:stretch>
        </p:blipFill>
        <p:spPr bwMode="auto">
          <a:xfrm>
            <a:off x="7500958" y="4214818"/>
            <a:ext cx="1500198" cy="1636580"/>
          </a:xfrm>
          <a:prstGeom prst="ellipse">
            <a:avLst/>
          </a:prstGeom>
          <a:ln w="63500" cap="rnd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342" name="WordArt 12"/>
          <p:cNvSpPr>
            <a:spLocks noChangeArrowheads="1" noChangeShapeType="1" noTextEdit="1"/>
          </p:cNvSpPr>
          <p:nvPr/>
        </p:nvSpPr>
        <p:spPr bwMode="auto">
          <a:xfrm>
            <a:off x="1928813" y="214313"/>
            <a:ext cx="4214812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Свертывание крови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42875" y="5572125"/>
            <a:ext cx="2357438" cy="785813"/>
          </a:xfrm>
          <a:ln w="38100">
            <a:solidFill>
              <a:srgbClr val="0000FF"/>
            </a:solidFill>
          </a:ln>
        </p:spPr>
        <p:txBody>
          <a:bodyPr/>
          <a:lstStyle/>
          <a:p>
            <a:pPr>
              <a:defRPr/>
            </a:pPr>
            <a:r>
              <a:rPr lang="ru-RU" dirty="0" smtClean="0"/>
              <a:t>Разрушение</a:t>
            </a:r>
            <a:br>
              <a:rPr lang="ru-RU" dirty="0" smtClean="0"/>
            </a:br>
            <a:r>
              <a:rPr lang="ru-RU" dirty="0" smtClean="0"/>
              <a:t> тромбоцитов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3071813" y="5572125"/>
            <a:ext cx="2214562" cy="785813"/>
          </a:xfrm>
          <a:ln w="38100">
            <a:solidFill>
              <a:srgbClr val="0000FF"/>
            </a:solidFill>
          </a:ln>
        </p:spPr>
        <p:txBody>
          <a:bodyPr/>
          <a:lstStyle/>
          <a:p>
            <a:pPr>
              <a:defRPr/>
            </a:pPr>
            <a:r>
              <a:rPr lang="ru-RU" sz="2000" b="1" dirty="0" smtClean="0"/>
              <a:t>Выделение</a:t>
            </a:r>
          </a:p>
          <a:p>
            <a:pPr>
              <a:defRPr/>
            </a:pPr>
            <a:r>
              <a:rPr lang="ru-RU" sz="2000" b="1" dirty="0" smtClean="0"/>
              <a:t> фермента</a:t>
            </a:r>
            <a:endParaRPr lang="ru-RU" sz="2000" b="1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1071563" y="4786313"/>
            <a:ext cx="428625" cy="714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2571750" y="5786438"/>
            <a:ext cx="428625" cy="357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верх 15"/>
          <p:cNvSpPr/>
          <p:nvPr/>
        </p:nvSpPr>
        <p:spPr>
          <a:xfrm>
            <a:off x="3857625" y="4786313"/>
            <a:ext cx="428625" cy="7143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5429250" y="2428875"/>
            <a:ext cx="642938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build="p" animBg="1"/>
      <p:bldP spid="12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анализ крови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2928938"/>
            <a:ext cx="7500938" cy="368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анализ крови 2.bmp"/>
          <p:cNvPicPr>
            <a:picLocks noChangeAspect="1"/>
          </p:cNvPicPr>
          <p:nvPr/>
        </p:nvPicPr>
        <p:blipFill>
          <a:blip r:embed="rId3" cstate="print"/>
          <a:srcRect t="36810"/>
          <a:stretch>
            <a:fillRect/>
          </a:stretch>
        </p:blipFill>
        <p:spPr bwMode="auto">
          <a:xfrm>
            <a:off x="285750" y="1571625"/>
            <a:ext cx="8489950" cy="1214438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Зачем мы сдаем кровь на анализ?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FFFF00"/>
                </a:solidFill>
              </a:rPr>
              <a:t>Группа крови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63" y="1357313"/>
            <a:ext cx="8215312" cy="1471612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2400" b="1" dirty="0" smtClean="0"/>
              <a:t>определяется содержанием специфических белков в плазме (агглютининов-</a:t>
            </a:r>
            <a:r>
              <a:rPr lang="el-GR" sz="2400" b="1" dirty="0" smtClean="0"/>
              <a:t>α</a:t>
            </a:r>
            <a:r>
              <a:rPr lang="ru-RU" sz="2400" b="1" dirty="0" smtClean="0"/>
              <a:t> или </a:t>
            </a:r>
            <a:r>
              <a:rPr lang="el-GR" sz="2400" b="1" dirty="0" smtClean="0"/>
              <a:t>β</a:t>
            </a:r>
            <a:r>
              <a:rPr lang="ru-RU" sz="2400" b="1" dirty="0" smtClean="0"/>
              <a:t>) и в эритроцитах (</a:t>
            </a:r>
            <a:r>
              <a:rPr lang="ru-RU" sz="2400" b="1" dirty="0" err="1" smtClean="0"/>
              <a:t>агглютиногенов</a:t>
            </a:r>
            <a:r>
              <a:rPr lang="ru-RU" sz="2400" b="1" dirty="0" smtClean="0"/>
              <a:t>- А или В)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28596" y="5143512"/>
            <a:ext cx="7972425" cy="1452563"/>
          </a:xfrm>
        </p:spPr>
        <p:txBody>
          <a:bodyPr/>
          <a:lstStyle/>
          <a:p>
            <a:pPr>
              <a:defRPr/>
            </a:pPr>
            <a:r>
              <a:rPr lang="ru-RU" sz="2000" b="1" dirty="0" err="1" smtClean="0"/>
              <a:t>Агглютиноген</a:t>
            </a:r>
            <a:r>
              <a:rPr lang="ru-RU" sz="2000" b="1" dirty="0" smtClean="0"/>
              <a:t> А взаимодействует с агглютинином </a:t>
            </a:r>
            <a:r>
              <a:rPr lang="el-GR" sz="2000" b="1" dirty="0" smtClean="0"/>
              <a:t>α</a:t>
            </a:r>
            <a:r>
              <a:rPr lang="ru-RU" sz="2000" b="1" dirty="0" smtClean="0"/>
              <a:t>, происходит склеивание( агглютинация)</a:t>
            </a:r>
          </a:p>
          <a:p>
            <a:pPr>
              <a:defRPr/>
            </a:pPr>
            <a:r>
              <a:rPr lang="ru-RU" sz="2000" b="1" dirty="0" err="1" smtClean="0"/>
              <a:t>Агглютиноген</a:t>
            </a:r>
            <a:r>
              <a:rPr lang="ru-RU" sz="2000" b="1" dirty="0" smtClean="0"/>
              <a:t> В взаимодействует с агглютинином </a:t>
            </a:r>
            <a:r>
              <a:rPr lang="el-GR" sz="2000" b="1" dirty="0" smtClean="0"/>
              <a:t>β</a:t>
            </a:r>
            <a:r>
              <a:rPr lang="ru-RU" sz="2000" b="1" dirty="0" smtClean="0"/>
              <a:t>, происходит склеивание( агглютинация)</a:t>
            </a:r>
            <a:endParaRPr lang="ru-RU" sz="2000" b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00034" y="2714620"/>
          <a:ext cx="7215237" cy="2214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1496"/>
                <a:gridCol w="2546555"/>
                <a:gridCol w="2607186"/>
              </a:tblGrid>
              <a:tr h="442915">
                <a:tc>
                  <a:txBody>
                    <a:bodyPr/>
                    <a:lstStyle/>
                    <a:p>
                      <a:r>
                        <a:rPr lang="ru-RU" dirty="0" smtClean="0"/>
                        <a:t>Группа крови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агглютинины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агглютиногены</a:t>
                      </a:r>
                      <a:endParaRPr lang="ru-RU" dirty="0"/>
                    </a:p>
                  </a:txBody>
                  <a:tcPr/>
                </a:tc>
              </a:tr>
              <a:tr h="442915"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r>
                        <a:rPr lang="ru-RU" dirty="0" smtClean="0"/>
                        <a:t> (0)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</a:t>
                      </a:r>
                      <a:r>
                        <a:rPr lang="ru-RU" dirty="0" smtClean="0"/>
                        <a:t> и </a:t>
                      </a:r>
                      <a:r>
                        <a:rPr lang="el-GR" dirty="0" smtClean="0"/>
                        <a:t>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</a:tr>
              <a:tr h="442915">
                <a:tc>
                  <a:txBody>
                    <a:bodyPr/>
                    <a:lstStyle/>
                    <a:p>
                      <a:r>
                        <a:rPr lang="en-US" dirty="0" smtClean="0"/>
                        <a:t>II</a:t>
                      </a:r>
                      <a:r>
                        <a:rPr lang="ru-RU" dirty="0" smtClean="0"/>
                        <a:t> (А)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</a:tr>
              <a:tr h="442915">
                <a:tc>
                  <a:txBody>
                    <a:bodyPr/>
                    <a:lstStyle/>
                    <a:p>
                      <a:r>
                        <a:rPr lang="en-US" dirty="0" smtClean="0"/>
                        <a:t>III</a:t>
                      </a:r>
                      <a:r>
                        <a:rPr lang="ru-RU" dirty="0" smtClean="0"/>
                        <a:t> (В)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</a:tr>
              <a:tr h="442915">
                <a:tc>
                  <a:txBody>
                    <a:bodyPr/>
                    <a:lstStyle/>
                    <a:p>
                      <a:r>
                        <a:rPr lang="en-US" dirty="0" smtClean="0"/>
                        <a:t>IV</a:t>
                      </a:r>
                      <a:r>
                        <a:rPr lang="ru-RU" dirty="0" smtClean="0"/>
                        <a:t> (АВ)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 и В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4" descr="правила переливания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071563"/>
            <a:ext cx="564515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доноры реципиенты.bmp"/>
          <p:cNvPicPr>
            <a:picLocks noChangeAspect="1"/>
          </p:cNvPicPr>
          <p:nvPr/>
        </p:nvPicPr>
        <p:blipFill>
          <a:blip r:embed="rId3" cstate="print"/>
          <a:srcRect l="4757" r="4862" b="6645"/>
          <a:stretch>
            <a:fillRect/>
          </a:stretch>
        </p:blipFill>
        <p:spPr>
          <a:xfrm>
            <a:off x="3786182" y="1000108"/>
            <a:ext cx="5059990" cy="52375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42875" y="142875"/>
            <a:ext cx="8786813" cy="939800"/>
          </a:xfrm>
        </p:spPr>
        <p:txBody>
          <a:bodyPr/>
          <a:lstStyle/>
          <a:p>
            <a:pPr>
              <a:defRPr/>
            </a:pPr>
            <a:r>
              <a:rPr lang="ru-RU" sz="2400" b="1" dirty="0" smtClean="0">
                <a:solidFill>
                  <a:srgbClr val="FFFF00"/>
                </a:solidFill>
              </a:rPr>
              <a:t>При переливании крови необходимо, чтобы группа крови </a:t>
            </a:r>
            <a:r>
              <a:rPr lang="ru-RU" sz="2400" b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донора</a:t>
            </a:r>
            <a:r>
              <a:rPr lang="ru-RU" sz="2400" b="1" dirty="0" smtClean="0">
                <a:solidFill>
                  <a:srgbClr val="FFFF00"/>
                </a:solidFill>
              </a:rPr>
              <a:t> соответствовала группе </a:t>
            </a:r>
            <a:r>
              <a:rPr lang="ru-RU" sz="2400" b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реципиента</a:t>
            </a:r>
            <a:r>
              <a:rPr lang="ru-RU" sz="2400" b="1" dirty="0" smtClean="0">
                <a:solidFill>
                  <a:srgbClr val="FFFF00"/>
                </a:solidFill>
              </a:rPr>
              <a:t>.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idx="1"/>
          </p:nvPr>
        </p:nvSpPr>
        <p:spPr>
          <a:xfrm>
            <a:off x="6786563" y="5072063"/>
            <a:ext cx="2357437" cy="85725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2000" b="1" dirty="0" smtClean="0"/>
              <a:t>Доноры и реципиенты</a:t>
            </a:r>
            <a:endParaRPr lang="ru-RU" sz="20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313" y="1357313"/>
          <a:ext cx="8429685" cy="5273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4817"/>
                <a:gridCol w="1727057"/>
                <a:gridCol w="1685937"/>
                <a:gridCol w="1685937"/>
                <a:gridCol w="1685937"/>
              </a:tblGrid>
              <a:tr h="714380">
                <a:tc>
                  <a:txBody>
                    <a:bodyPr/>
                    <a:lstStyle/>
                    <a:p>
                      <a:r>
                        <a:rPr lang="ru-RU" dirty="0" smtClean="0"/>
                        <a:t>     </a:t>
                      </a:r>
                      <a:r>
                        <a:rPr lang="ru-RU" baseline="0" dirty="0" smtClean="0"/>
                        <a:t>  </a:t>
                      </a:r>
                      <a:r>
                        <a:rPr lang="ru-RU" sz="1400" dirty="0" smtClean="0"/>
                        <a:t>реципиент</a:t>
                      </a:r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донор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r>
                        <a:rPr lang="ru-RU" dirty="0" smtClean="0"/>
                        <a:t>   </a:t>
                      </a:r>
                      <a:r>
                        <a:rPr lang="el-GR" dirty="0" smtClean="0"/>
                        <a:t>α</a:t>
                      </a:r>
                      <a:r>
                        <a:rPr lang="ru-RU" dirty="0" smtClean="0"/>
                        <a:t> и </a:t>
                      </a:r>
                      <a:r>
                        <a:rPr lang="el-GR" dirty="0" smtClean="0"/>
                        <a:t>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II</a:t>
                      </a:r>
                      <a:r>
                        <a:rPr lang="ru-RU" dirty="0" smtClean="0"/>
                        <a:t>  </a:t>
                      </a:r>
                      <a:r>
                        <a:rPr lang="el-GR" dirty="0" smtClean="0"/>
                        <a:t>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III</a:t>
                      </a:r>
                      <a:r>
                        <a:rPr lang="ru-RU" dirty="0" smtClean="0"/>
                        <a:t>   </a:t>
                      </a:r>
                      <a:r>
                        <a:rPr lang="el-GR" dirty="0" smtClean="0"/>
                        <a:t>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IV</a:t>
                      </a:r>
                      <a:r>
                        <a:rPr lang="ru-RU" dirty="0" smtClean="0"/>
                        <a:t>-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907342"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r>
                        <a:rPr lang="ru-RU" dirty="0" smtClean="0"/>
                        <a:t> -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-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α</a:t>
                      </a:r>
                      <a:r>
                        <a:rPr lang="ru-RU" dirty="0" smtClean="0"/>
                        <a:t> и </a:t>
                      </a:r>
                      <a:r>
                        <a:rPr lang="el-GR" dirty="0" smtClean="0"/>
                        <a:t>β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-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α</a:t>
                      </a:r>
                      <a:r>
                        <a:rPr lang="ru-RU" dirty="0" smtClean="0"/>
                        <a:t> и </a:t>
                      </a:r>
                      <a:r>
                        <a:rPr lang="el-GR" dirty="0" smtClean="0"/>
                        <a:t>β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-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α</a:t>
                      </a:r>
                      <a:r>
                        <a:rPr lang="ru-RU" dirty="0" smtClean="0"/>
                        <a:t> и </a:t>
                      </a:r>
                      <a:r>
                        <a:rPr lang="el-GR" dirty="0" smtClean="0"/>
                        <a:t>β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-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α</a:t>
                      </a:r>
                      <a:r>
                        <a:rPr lang="ru-RU" dirty="0" smtClean="0"/>
                        <a:t> и </a:t>
                      </a:r>
                      <a:r>
                        <a:rPr lang="el-GR" dirty="0" smtClean="0"/>
                        <a:t>β</a:t>
                      </a:r>
                      <a:endParaRPr lang="ru-RU" dirty="0" smtClean="0"/>
                    </a:p>
                  </a:txBody>
                  <a:tcPr/>
                </a:tc>
              </a:tr>
              <a:tr h="1039508">
                <a:tc>
                  <a:txBody>
                    <a:bodyPr/>
                    <a:lstStyle/>
                    <a:p>
                      <a:r>
                        <a:rPr lang="en-US" dirty="0" smtClean="0"/>
                        <a:t>II</a:t>
                      </a:r>
                      <a:r>
                        <a:rPr lang="ru-RU" dirty="0" smtClean="0"/>
                        <a:t> -А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А</a:t>
                      </a:r>
                    </a:p>
                    <a:p>
                      <a:r>
                        <a:rPr lang="el-GR" dirty="0" smtClean="0"/>
                        <a:t>α</a:t>
                      </a:r>
                      <a:r>
                        <a:rPr lang="ru-RU" dirty="0" smtClean="0"/>
                        <a:t> и </a:t>
                      </a:r>
                      <a:r>
                        <a:rPr lang="el-GR" dirty="0" smtClean="0"/>
                        <a:t>β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агглютинация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</a:p>
                    <a:p>
                      <a:r>
                        <a:rPr lang="el-GR" dirty="0" smtClean="0"/>
                        <a:t>β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</a:p>
                    <a:p>
                      <a:r>
                        <a:rPr lang="el-GR" dirty="0" smtClean="0"/>
                        <a:t>α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агглютинация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</a:p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1071570">
                <a:tc>
                  <a:txBody>
                    <a:bodyPr/>
                    <a:lstStyle/>
                    <a:p>
                      <a:r>
                        <a:rPr lang="en-US" dirty="0" smtClean="0"/>
                        <a:t>III</a:t>
                      </a:r>
                      <a:r>
                        <a:rPr lang="ru-RU" dirty="0" smtClean="0"/>
                        <a:t> -В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В  </a:t>
                      </a:r>
                    </a:p>
                    <a:p>
                      <a:r>
                        <a:rPr lang="el-GR" dirty="0" smtClean="0"/>
                        <a:t>α</a:t>
                      </a:r>
                      <a:r>
                        <a:rPr lang="ru-RU" dirty="0" smtClean="0"/>
                        <a:t> и </a:t>
                      </a:r>
                      <a:r>
                        <a:rPr lang="el-GR" dirty="0" smtClean="0"/>
                        <a:t>β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агглютинация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</a:p>
                    <a:p>
                      <a:r>
                        <a:rPr lang="el-GR" dirty="0" smtClean="0"/>
                        <a:t>β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агглютинация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</a:p>
                    <a:p>
                      <a:r>
                        <a:rPr lang="el-GR" dirty="0" smtClean="0"/>
                        <a:t>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</a:p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986755">
                <a:tc>
                  <a:txBody>
                    <a:bodyPr/>
                    <a:lstStyle/>
                    <a:p>
                      <a:r>
                        <a:rPr lang="en-US" dirty="0" smtClean="0"/>
                        <a:t>IV</a:t>
                      </a:r>
                      <a:r>
                        <a:rPr lang="ru-RU" dirty="0" smtClean="0"/>
                        <a:t>- АВ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А и 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α</a:t>
                      </a:r>
                      <a:r>
                        <a:rPr lang="ru-RU" dirty="0" smtClean="0"/>
                        <a:t> и </a:t>
                      </a:r>
                      <a:r>
                        <a:rPr lang="el-GR" dirty="0" smtClean="0"/>
                        <a:t>β</a:t>
                      </a: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агглютинация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А и 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      </a:t>
                      </a:r>
                      <a:r>
                        <a:rPr lang="el-GR" dirty="0" smtClean="0"/>
                        <a:t>β</a:t>
                      </a: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агглютинация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А и 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α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агглютинация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А и 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-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>
            <a:off x="142875" y="1357313"/>
            <a:ext cx="1643063" cy="7143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Заголовок 9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858250" cy="1143000"/>
          </a:xfrm>
        </p:spPr>
        <p:txBody>
          <a:bodyPr/>
          <a:lstStyle/>
          <a:p>
            <a:pPr>
              <a:defRPr/>
            </a:pPr>
            <a:r>
              <a:rPr lang="ru-RU" sz="2000" b="1" dirty="0" err="1" smtClean="0"/>
              <a:t>Агглютиногены</a:t>
            </a:r>
            <a:r>
              <a:rPr lang="ru-RU" sz="2000" b="1" dirty="0" smtClean="0"/>
              <a:t> эритроцитов </a:t>
            </a:r>
            <a:r>
              <a:rPr lang="ru-RU" sz="2000" b="1" i="1" dirty="0" smtClean="0">
                <a:solidFill>
                  <a:srgbClr val="FFFF00"/>
                </a:solidFill>
              </a:rPr>
              <a:t>донора</a:t>
            </a:r>
            <a:r>
              <a:rPr lang="ru-RU" sz="2000" b="1" dirty="0" smtClean="0"/>
              <a:t> взаимодействуют с агглютининами плазмы </a:t>
            </a:r>
            <a:r>
              <a:rPr lang="ru-RU" sz="2000" b="1" i="1" dirty="0" smtClean="0">
                <a:solidFill>
                  <a:srgbClr val="FFFF00"/>
                </a:solidFill>
              </a:rPr>
              <a:t>реципиента</a:t>
            </a:r>
            <a:r>
              <a:rPr lang="ru-RU" sz="2000" b="1" dirty="0" smtClean="0"/>
              <a:t>. При агглютинации происходит свертывание крови.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4" descr="переливание 2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50" y="100013"/>
            <a:ext cx="5214938" cy="624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Рисунок 5" descr="переливание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2214563"/>
            <a:ext cx="3214687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75" y="285750"/>
            <a:ext cx="3257550" cy="1511300"/>
          </a:xfrm>
        </p:spPr>
        <p:txBody>
          <a:bodyPr/>
          <a:lstStyle/>
          <a:p>
            <a:pPr>
              <a:defRPr/>
            </a:pPr>
            <a:r>
              <a:rPr lang="ru-RU" sz="3600" dirty="0" smtClean="0"/>
              <a:t>Кровь – удивительная жидкость.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Продолжите предложения!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48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dirty="0" smtClean="0"/>
              <a:t>Красные кровяные тела крови - …… транспортируют ……… к тканям, а …… к ……. . Красный цвет кровяных телец обусловлен наличием в них ……, который легко присоединяет к себе ……. Лейкоциты – клетки с хорошо развитыми ……. . Основная функция лейкоцитов - ……………………..Человека, от которого переливают кровь другому, называют …….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Информационные источники: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0"/>
            <a:ext cx="8543925" cy="4495800"/>
          </a:xfrm>
        </p:spPr>
        <p:txBody>
          <a:bodyPr/>
          <a:lstStyle/>
          <a:p>
            <a:pPr>
              <a:defRPr/>
            </a:pPr>
            <a:r>
              <a:rPr lang="ru-RU" sz="2400" dirty="0" smtClean="0"/>
              <a:t>1. Библиотека Электронных Наглядных пособий. Биология 6-9 класс</a:t>
            </a:r>
          </a:p>
          <a:p>
            <a:pPr>
              <a:defRPr/>
            </a:pPr>
            <a:r>
              <a:rPr lang="ru-RU" sz="2400" dirty="0" smtClean="0"/>
              <a:t>2. Учебное электронное издание. Лабораторный практикум. Биология 6-11 класс.</a:t>
            </a:r>
          </a:p>
          <a:p>
            <a:pPr>
              <a:defRPr/>
            </a:pPr>
            <a:r>
              <a:rPr lang="ru-RU" sz="2400" dirty="0" smtClean="0"/>
              <a:t>3. Биология. Анатомия и физиология человека 9 класс. </a:t>
            </a:r>
            <a:r>
              <a:rPr lang="ru-RU" sz="2400" dirty="0" err="1" smtClean="0"/>
              <a:t>Мультимедийное</a:t>
            </a:r>
            <a:r>
              <a:rPr lang="ru-RU" sz="2400" dirty="0" smtClean="0"/>
              <a:t>  учебное пособие нового образца. Просвещение.</a:t>
            </a:r>
          </a:p>
          <a:p>
            <a:pPr>
              <a:defRPr/>
            </a:pPr>
            <a:r>
              <a:rPr lang="ru-RU" sz="2400" dirty="0" smtClean="0"/>
              <a:t>4. Сонин Н. И. Биология . 8 класс. Человек: Учеб. для </a:t>
            </a:r>
            <a:r>
              <a:rPr lang="ru-RU" sz="2400" dirty="0" err="1" smtClean="0"/>
              <a:t>общеобразоват</a:t>
            </a:r>
            <a:r>
              <a:rPr lang="ru-RU" sz="2400" dirty="0" smtClean="0"/>
              <a:t>. учреждений / Н. И. Сонин, М. Р. </a:t>
            </a:r>
            <a:r>
              <a:rPr lang="ru-RU" sz="2400" dirty="0" err="1" smtClean="0"/>
              <a:t>Сапин</a:t>
            </a:r>
            <a:r>
              <a:rPr lang="ru-RU" sz="2400" dirty="0" smtClean="0"/>
              <a:t>. – 6-е изд., стереотип. – М.: Дрофа, 2004.- 216 с.: ил.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8000" b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Кровь-</a:t>
            </a: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75" y="1600200"/>
            <a:ext cx="7972425" cy="449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6000" b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это жидкость красного цвета.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54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Это разновидность соединительной ткани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Регуляция работы организма</a:t>
            </a:r>
          </a:p>
          <a:p>
            <a:pPr eaLnBrk="1" hangingPunct="1">
              <a:defRPr/>
            </a:pPr>
            <a:r>
              <a:rPr lang="ru-RU" dirty="0" smtClean="0"/>
              <a:t>Связь между органами тела</a:t>
            </a:r>
          </a:p>
          <a:p>
            <a:pPr eaLnBrk="1" hangingPunct="1">
              <a:defRPr/>
            </a:pPr>
            <a:r>
              <a:rPr lang="ru-RU" dirty="0" smtClean="0"/>
              <a:t>Защита организма от бактерий и ядовитых веществ</a:t>
            </a:r>
          </a:p>
          <a:p>
            <a:pPr eaLnBrk="1" hangingPunct="1">
              <a:defRPr/>
            </a:pPr>
            <a:r>
              <a:rPr lang="ru-RU" dirty="0" smtClean="0"/>
              <a:t>Регуляция температуры тела</a:t>
            </a:r>
          </a:p>
          <a:p>
            <a:pPr eaLnBrk="1" hangingPunct="1">
              <a:defRPr/>
            </a:pPr>
            <a:r>
              <a:rPr lang="ru-RU" dirty="0" smtClean="0"/>
              <a:t>Транспорт питательных веществ и газов</a:t>
            </a:r>
          </a:p>
          <a:p>
            <a:pPr eaLnBrk="1" hangingPunct="1">
              <a:defRPr/>
            </a:pPr>
            <a:r>
              <a:rPr lang="ru-RU" dirty="0" smtClean="0"/>
              <a:t>Удаление продуктов обмена веществ</a:t>
            </a:r>
          </a:p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5123" name="WordArt 4"/>
          <p:cNvSpPr>
            <a:spLocks noChangeArrowheads="1" noChangeShapeType="1" noTextEdit="1"/>
          </p:cNvSpPr>
          <p:nvPr/>
        </p:nvSpPr>
        <p:spPr bwMode="auto">
          <a:xfrm>
            <a:off x="684213" y="115888"/>
            <a:ext cx="318135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Какие функции </a:t>
            </a:r>
          </a:p>
        </p:txBody>
      </p:sp>
      <p:sp>
        <p:nvSpPr>
          <p:cNvPr id="5124" name="WordArt 5"/>
          <p:cNvSpPr>
            <a:spLocks noChangeArrowheads="1" noChangeShapeType="1" noTextEdit="1"/>
          </p:cNvSpPr>
          <p:nvPr/>
        </p:nvSpPr>
        <p:spPr bwMode="auto">
          <a:xfrm>
            <a:off x="4067175" y="908050"/>
            <a:ext cx="37719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выполняет кровь?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состав крови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50" y="142875"/>
            <a:ext cx="48577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эритроцит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3286124"/>
            <a:ext cx="2244725" cy="1508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148" name="WordArt 13"/>
          <p:cNvSpPr>
            <a:spLocks noChangeArrowheads="1" noChangeShapeType="1" noTextEdit="1"/>
          </p:cNvSpPr>
          <p:nvPr/>
        </p:nvSpPr>
        <p:spPr bwMode="auto">
          <a:xfrm>
            <a:off x="142875" y="142875"/>
            <a:ext cx="3143250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Состав крови</a:t>
            </a:r>
          </a:p>
        </p:txBody>
      </p:sp>
      <p:pic>
        <p:nvPicPr>
          <p:cNvPr id="12" name="Picture 10" descr="строение крови 4"/>
          <p:cNvPicPr>
            <a:picLocks noChangeAspect="1" noChangeArrowheads="1"/>
          </p:cNvPicPr>
          <p:nvPr/>
        </p:nvPicPr>
        <p:blipFill>
          <a:blip r:embed="rId4" cstate="print"/>
          <a:srcRect l="37313" t="29734" r="41791" b="53821"/>
          <a:stretch>
            <a:fillRect/>
          </a:stretch>
        </p:blipFill>
        <p:spPr bwMode="auto">
          <a:xfrm>
            <a:off x="6286512" y="4214818"/>
            <a:ext cx="2000264" cy="1571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0" descr="строение крови 4"/>
          <p:cNvPicPr>
            <a:picLocks noChangeAspect="1" noChangeArrowheads="1"/>
          </p:cNvPicPr>
          <p:nvPr/>
        </p:nvPicPr>
        <p:blipFill>
          <a:blip r:embed="rId4" cstate="print"/>
          <a:srcRect l="23636" t="34603" r="60000" b="52648"/>
          <a:stretch>
            <a:fillRect/>
          </a:stretch>
        </p:blipFill>
        <p:spPr bwMode="auto">
          <a:xfrm>
            <a:off x="3571868" y="5143512"/>
            <a:ext cx="1857388" cy="14446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1" name="Рисунок 14" descr="плазма  крови 1.bmp"/>
          <p:cNvPicPr>
            <a:picLocks noChangeAspect="1"/>
          </p:cNvPicPr>
          <p:nvPr/>
        </p:nvPicPr>
        <p:blipFill>
          <a:blip r:embed="rId5" cstate="print"/>
          <a:srcRect r="40735" b="13750"/>
          <a:stretch>
            <a:fillRect/>
          </a:stretch>
        </p:blipFill>
        <p:spPr bwMode="auto">
          <a:xfrm>
            <a:off x="142875" y="1214438"/>
            <a:ext cx="3006725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трелка вправо 15"/>
          <p:cNvSpPr/>
          <p:nvPr/>
        </p:nvSpPr>
        <p:spPr>
          <a:xfrm>
            <a:off x="2714625" y="4143375"/>
            <a:ext cx="714375" cy="6429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1143000" y="2357438"/>
            <a:ext cx="714375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1143000" y="4143375"/>
            <a:ext cx="714375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4000" dirty="0" smtClean="0"/>
              <a:t>           Заполните схему.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             « Состав крови»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85938" y="3214688"/>
            <a:ext cx="3857625" cy="9286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Кровь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28688" y="4429125"/>
            <a:ext cx="142875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286375" y="4429125"/>
            <a:ext cx="1785938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143375" y="5572125"/>
            <a:ext cx="1214438" cy="500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500688" y="5572125"/>
            <a:ext cx="1214437" cy="500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929438" y="5572125"/>
            <a:ext cx="1214437" cy="500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6" name="Прямая со стрелкой 15"/>
          <p:cNvCxnSpPr/>
          <p:nvPr/>
        </p:nvCxnSpPr>
        <p:spPr>
          <a:xfrm rot="10800000" flipV="1">
            <a:off x="1857375" y="4214813"/>
            <a:ext cx="214313" cy="142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357813" y="4214813"/>
            <a:ext cx="285750" cy="142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5072063" y="5072063"/>
            <a:ext cx="428625" cy="428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5822950" y="5322888"/>
            <a:ext cx="357187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6200000" flipH="1">
            <a:off x="6715125" y="5072063"/>
            <a:ext cx="428625" cy="428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плазма крови 3"/>
          <p:cNvPicPr>
            <a:picLocks noChangeAspect="1" noChangeArrowheads="1"/>
          </p:cNvPicPr>
          <p:nvPr/>
        </p:nvPicPr>
        <p:blipFill>
          <a:blip r:embed="rId2" cstate="print"/>
          <a:srcRect b="75114"/>
          <a:stretch>
            <a:fillRect/>
          </a:stretch>
        </p:blipFill>
        <p:spPr bwMode="auto">
          <a:xfrm>
            <a:off x="5214938" y="1500188"/>
            <a:ext cx="3792537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5" descr="плазма  крови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285875"/>
            <a:ext cx="3786188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плазма крови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5500688"/>
            <a:ext cx="8710613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WordArt 9"/>
          <p:cNvSpPr>
            <a:spLocks noChangeArrowheads="1" noChangeShapeType="1" noTextEdit="1"/>
          </p:cNvSpPr>
          <p:nvPr/>
        </p:nvSpPr>
        <p:spPr bwMode="auto">
          <a:xfrm>
            <a:off x="357188" y="142875"/>
            <a:ext cx="280035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Плазма крови</a:t>
            </a:r>
          </a:p>
        </p:txBody>
      </p:sp>
      <p:pic>
        <p:nvPicPr>
          <p:cNvPr id="6" name="Picture 3" descr="плазма крови 3"/>
          <p:cNvPicPr>
            <a:picLocks noChangeAspect="1" noChangeArrowheads="1"/>
          </p:cNvPicPr>
          <p:nvPr/>
        </p:nvPicPr>
        <p:blipFill>
          <a:blip r:embed="rId2" cstate="print"/>
          <a:srcRect t="71700"/>
          <a:stretch>
            <a:fillRect/>
          </a:stretch>
        </p:blipFill>
        <p:spPr bwMode="auto">
          <a:xfrm>
            <a:off x="5143500" y="3571875"/>
            <a:ext cx="3840163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7858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dirty="0" smtClean="0"/>
              <a:t>Просмотрите слайды</a:t>
            </a:r>
            <a:br>
              <a:rPr lang="ru-RU" sz="6000" dirty="0" smtClean="0"/>
            </a:br>
            <a:r>
              <a:rPr lang="ru-RU" dirty="0" smtClean="0"/>
              <a:t> №8 –№ 11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38" y="2428875"/>
            <a:ext cx="8229600" cy="1143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4800" dirty="0" smtClean="0"/>
              <a:t>Заполните таблицу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500" y="4357688"/>
          <a:ext cx="7715301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72"/>
                <a:gridCol w="1214446"/>
                <a:gridCol w="1785950"/>
                <a:gridCol w="1714512"/>
                <a:gridCol w="135732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Форменные элементы крови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Форма</a:t>
                      </a:r>
                      <a:r>
                        <a:rPr lang="ru-RU" baseline="0" dirty="0" smtClean="0"/>
                        <a:t> клеток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Место образования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Содержание в 1 мм 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функции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эритроциты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1630"/>
          <a:stretch>
            <a:fillRect/>
          </a:stretch>
        </p:blipFill>
        <p:spPr bwMode="auto">
          <a:xfrm>
            <a:off x="142875" y="142875"/>
            <a:ext cx="8623300" cy="650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WordArt 10"/>
          <p:cNvSpPr>
            <a:spLocks noChangeArrowheads="1" noChangeShapeType="1" noTextEdit="1"/>
          </p:cNvSpPr>
          <p:nvPr/>
        </p:nvSpPr>
        <p:spPr bwMode="auto">
          <a:xfrm>
            <a:off x="4714875" y="5286375"/>
            <a:ext cx="4286250" cy="14287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Эритроциты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эритроцит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285750"/>
            <a:ext cx="38258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гемоглобин"/>
          <p:cNvPicPr>
            <a:picLocks noChangeAspect="1" noChangeArrowheads="1"/>
          </p:cNvPicPr>
          <p:nvPr/>
        </p:nvPicPr>
        <p:blipFill>
          <a:blip r:embed="rId4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5857875" y="1928813"/>
            <a:ext cx="298926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{8FAA26BD-F911-4BF1-B5EF-51E9454FA0A7}.wmv">
            <a:hlinkClick r:id="" action="ppaction://media"/>
          </p:cNvPr>
          <p:cNvPicPr>
            <a:picLocks noGrp="1" noRot="1" noChangeAspect="1" noChangeArrowheads="1"/>
          </p:cNvPicPr>
          <p:nvPr>
            <p:ph type="pic" idx="1"/>
            <a:videoFile r:link="rId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28625" y="3143250"/>
            <a:ext cx="4000500" cy="3000375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42875" y="6143625"/>
            <a:ext cx="993775" cy="357188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Видео</a:t>
            </a:r>
            <a:endParaRPr lang="ru-RU" dirty="0"/>
          </a:p>
        </p:txBody>
      </p:sp>
      <p:sp>
        <p:nvSpPr>
          <p:cNvPr id="11270" name="WordArt 10"/>
          <p:cNvSpPr>
            <a:spLocks noChangeArrowheads="1" noChangeShapeType="1" noTextEdit="1"/>
          </p:cNvSpPr>
          <p:nvPr/>
        </p:nvSpPr>
        <p:spPr bwMode="auto">
          <a:xfrm>
            <a:off x="5072063" y="285750"/>
            <a:ext cx="3429000" cy="14287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Эритроциты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71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5"/>
                  </p:tgtEl>
                </p:cond>
              </p:nextCondLst>
            </p:seq>
            <p:vide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17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478</TotalTime>
  <Words>474</Words>
  <Application>Microsoft Office PowerPoint</Application>
  <PresentationFormat>Экран (4:3)</PresentationFormat>
  <Paragraphs>122</Paragraphs>
  <Slides>19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Разрез</vt:lpstr>
      <vt:lpstr>Слайд 1</vt:lpstr>
      <vt:lpstr>Кровь-</vt:lpstr>
      <vt:lpstr>Слайд 3</vt:lpstr>
      <vt:lpstr>Слайд 4</vt:lpstr>
      <vt:lpstr>Слайд 5</vt:lpstr>
      <vt:lpstr>Слайд 6</vt:lpstr>
      <vt:lpstr>Просмотрите слайды  №8 –№ 11</vt:lpstr>
      <vt:lpstr>Слайд 8</vt:lpstr>
      <vt:lpstr>Слайд 9</vt:lpstr>
      <vt:lpstr>Слайд 10</vt:lpstr>
      <vt:lpstr>Слайд 11</vt:lpstr>
      <vt:lpstr>Разрушение  тромбоцитов</vt:lpstr>
      <vt:lpstr>Зачем мы сдаем кровь на анализ?</vt:lpstr>
      <vt:lpstr>Группа крови</vt:lpstr>
      <vt:lpstr>При переливании крови необходимо, чтобы группа крови донора соответствовала группе реципиента.</vt:lpstr>
      <vt:lpstr>Агглютиногены эритроцитов донора взаимодействуют с агглютининами плазмы реципиента. При агглютинации происходит свертывание крови.</vt:lpstr>
      <vt:lpstr>Кровь – удивительная жидкость.</vt:lpstr>
      <vt:lpstr>Продолжите предложения!</vt:lpstr>
      <vt:lpstr>Информационные источники:</vt:lpstr>
    </vt:vector>
  </TitlesOfParts>
  <Company>Организация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Кровь</dc:title>
  <dc:creator>Брюшина Л. А.</dc:creator>
  <cp:lastModifiedBy>Owner</cp:lastModifiedBy>
  <cp:revision>52</cp:revision>
  <dcterms:created xsi:type="dcterms:W3CDTF">2010-01-24T08:10:05Z</dcterms:created>
  <dcterms:modified xsi:type="dcterms:W3CDTF">2012-05-30T06:32:31Z</dcterms:modified>
</cp:coreProperties>
</file>