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5A66D-8623-473F-A032-91C6DE2E43C3}" type="datetimeFigureOut">
              <a:rPr lang="uk-UA" smtClean="0"/>
              <a:t>21.03.2014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3E387-D527-4500-AD4C-313B84A4DE1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E387-D527-4500-AD4C-313B84A4DE1D}" type="slidenum">
              <a:rPr lang="uk-UA" smtClean="0"/>
              <a:t>12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336-7F3D-44FF-9F07-79C342220B54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0EE0F4-6F50-48D9-BE88-1672CCC951B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336-7F3D-44FF-9F07-79C342220B54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E0F4-6F50-48D9-BE88-1672CCC951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336-7F3D-44FF-9F07-79C342220B54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E0F4-6F50-48D9-BE88-1672CCC951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336-7F3D-44FF-9F07-79C342220B54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E0F4-6F50-48D9-BE88-1672CCC951B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336-7F3D-44FF-9F07-79C342220B54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0EE0F4-6F50-48D9-BE88-1672CCC951B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336-7F3D-44FF-9F07-79C342220B54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E0F4-6F50-48D9-BE88-1672CCC951B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336-7F3D-44FF-9F07-79C342220B54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E0F4-6F50-48D9-BE88-1672CCC951B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336-7F3D-44FF-9F07-79C342220B54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E0F4-6F50-48D9-BE88-1672CCC951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336-7F3D-44FF-9F07-79C342220B54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E0F4-6F50-48D9-BE88-1672CCC951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336-7F3D-44FF-9F07-79C342220B54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E0F4-6F50-48D9-BE88-1672CCC951B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66336-7F3D-44FF-9F07-79C342220B54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0EE0F4-6F50-48D9-BE88-1672CCC951B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866336-7F3D-44FF-9F07-79C342220B54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0EE0F4-6F50-48D9-BE88-1672CCC951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uk.wikipedia.org/wiki/1918" TargetMode="External"/><Relationship Id="rId7" Type="http://schemas.openxmlformats.org/officeDocument/2006/relationships/hyperlink" Target="http://uk.wikipedia.org/wiki/%D0%91%D1%96%D0%BE%D1%81%D1%84%D0%B5%D1%80%D0%B0" TargetMode="External"/><Relationship Id="rId2" Type="http://schemas.openxmlformats.org/officeDocument/2006/relationships/hyperlink" Target="http://uk.wikipedia.org/wiki/%D0%92%D0%B5%D1%80%D0%BD%D0%B0%D0%B4%D1%81%D1%8C%D0%BA%D0%B8%D0%B9_%D0%92%D0%BE%D0%BB%D0%BE%D0%B4%D0%B8%D0%BC%D0%B8%D1%80_%D0%86%D0%B2%D0%B0%D0%BD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0%B5%D0%BE%D1%85%D1%96%D0%BC%D1%96%D1%87%D0%BD%D1%96_%D0%BF%D1%80%D0%BE%D1%86%D0%B5%D1%81%D0%B8" TargetMode="External"/><Relationship Id="rId5" Type="http://schemas.openxmlformats.org/officeDocument/2006/relationships/hyperlink" Target="http://uk.wikipedia.org/wiki/%D0%97%D0%B5%D0%BC%D0%BD%D0%B0_%D0%BA%D0%BE%D1%80%D0%B0" TargetMode="External"/><Relationship Id="rId4" Type="http://schemas.openxmlformats.org/officeDocument/2006/relationships/hyperlink" Target="http://uk.wikipedia.org/wiki/%D0%9A%D0%B8%D1%97%D0%B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1%96%D1%82%D0%BE%D1%81%D1%84%D0%B5%D1%80%D0%B0" TargetMode="External"/><Relationship Id="rId13" Type="http://schemas.openxmlformats.org/officeDocument/2006/relationships/hyperlink" Target="http://uk.wikipedia.org/wiki/%D0%A2%D0%B2%D0%B0%D1%80%D0%B8%D0%BD%D0%BD%D0%B8%D1%86%D1%82%D0%B2%D0%BE" TargetMode="External"/><Relationship Id="rId3" Type="http://schemas.openxmlformats.org/officeDocument/2006/relationships/hyperlink" Target="http://uk.wikipedia.org/wiki/%D0%93%D0%B0%D0%B7" TargetMode="External"/><Relationship Id="rId7" Type="http://schemas.openxmlformats.org/officeDocument/2006/relationships/hyperlink" Target="http://uk.wikipedia.org/wiki/%D0%9A%D0%B0%D1%82%D1%96%D0%BE%D0%BD" TargetMode="External"/><Relationship Id="rId12" Type="http://schemas.openxmlformats.org/officeDocument/2006/relationships/hyperlink" Target="http://uk.wikipedia.org/wiki/%D0%9C%D0%B5%D0%B4%D0%B8%D1%86%D0%B8%D0%BD%D0%B0" TargetMode="External"/><Relationship Id="rId2" Type="http://schemas.openxmlformats.org/officeDocument/2006/relationships/image" Target="../media/image12.jpeg"/><Relationship Id="rId16" Type="http://schemas.openxmlformats.org/officeDocument/2006/relationships/hyperlink" Target="http://uk.wikipedia.org/wiki/19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1%96%D0%B4%D1%80%D0%BE%D1%81%D1%84%D0%B5%D1%80%D0%B0" TargetMode="External"/><Relationship Id="rId11" Type="http://schemas.openxmlformats.org/officeDocument/2006/relationships/hyperlink" Target="http://uk.wikipedia.org/wiki/%D0%9A%D0%BE%D1%80%D0%B8%D1%81%D0%BD%D1%96_%D0%BA%D0%BE%D0%BF%D0%B0%D0%BB%D0%B8%D0%BD%D0%B8" TargetMode="External"/><Relationship Id="rId5" Type="http://schemas.openxmlformats.org/officeDocument/2006/relationships/hyperlink" Target="http://uk.wikipedia.org/wiki/%D0%90%D0%BD%D1%96%D0%BE%D0%BD" TargetMode="External"/><Relationship Id="rId15" Type="http://schemas.openxmlformats.org/officeDocument/2006/relationships/hyperlink" Target="http://uk.wikipedia.org/wiki/%D0%A1%D0%A0%D0%A1%D0%A0" TargetMode="External"/><Relationship Id="rId10" Type="http://schemas.openxmlformats.org/officeDocument/2006/relationships/hyperlink" Target="http://uk.wikipedia.org/wiki/%D0%A0%D1%96%D0%B4" TargetMode="External"/><Relationship Id="rId4" Type="http://schemas.openxmlformats.org/officeDocument/2006/relationships/hyperlink" Target="http://uk.wikipedia.org/wiki/%D0%90%D1%82%D0%BC%D0%BE%D1%81%D1%84%D0%B5%D1%80%D0%B0_%D0%97%D0%B5%D0%BC%D0%BB%D1%96" TargetMode="External"/><Relationship Id="rId9" Type="http://schemas.openxmlformats.org/officeDocument/2006/relationships/hyperlink" Target="http://uk.wikipedia.org/wiki/%D0%92%D0%B8%D0%B4" TargetMode="External"/><Relationship Id="rId14" Type="http://schemas.openxmlformats.org/officeDocument/2006/relationships/hyperlink" Target="http://uk.wikipedia.org/wiki/%D0%A0%D0%BE%D1%81%D0%BB%D0%B8%D0%BD%D0%BD%D0%B8%D1%86%D1%82%D0%B2%D0%B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D%D0%B0%D1%83%D0%BA%D0%B8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://ua-referat.com/%D0%9D%D0%B0%D1%83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a-referat.com/%D0%9F%D1%80%D0%BE%D1%86%D0%B5%D1%81" TargetMode="External"/><Relationship Id="rId5" Type="http://schemas.openxmlformats.org/officeDocument/2006/relationships/hyperlink" Target="http://ua-referat.com/%D0%96%D0%B8%D1%82%D1%82%D1%8F" TargetMode="External"/><Relationship Id="rId4" Type="http://schemas.openxmlformats.org/officeDocument/2006/relationships/hyperlink" Target="http://ua-referat.com/%D0%9F%D1%96%D0%B7%D0%BD%D0%B0%D0%BD%D0%BD%D1%8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6%D0%B8%D0%B2%D0%B0_%D1%80%D0%B5%D1%87%D0%BE%D0%B2%D0%B8%D0%BD%D0%B0" TargetMode="External"/><Relationship Id="rId2" Type="http://schemas.openxmlformats.org/officeDocument/2006/relationships/hyperlink" Target="http://znaimo.com.ua/%D0%93%D0%B5%D0%BE%D1%85%D1%96%D0%BC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://znaimo.com.ua/%D0%92%D0%B5%D1%80%D0%BD%D0%B0%D0%B4%D1%81%D1%8C%D0%BA%D0%B8%D0%B9_%D0%92%D0%BE%D0%BB%D0%BE%D0%B4%D0%B8%D0%BC%D0%B8%D1%80_%D0%86%D0%B2%D0%B0%D0%BD%D0%BE%D0%B2%D0%B8%D1%87" TargetMode="External"/><Relationship Id="rId4" Type="http://schemas.openxmlformats.org/officeDocument/2006/relationships/hyperlink" Target="http://znaimo.com.ua/%D0%91%D1%96%D0%BE%D1%81%D1%84%D0%B5%D1%80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Діяльність живих організмів.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Біогеохімія.</a:t>
            </a:r>
            <a:endParaRPr lang="uk-UA" dirty="0"/>
          </a:p>
        </p:txBody>
      </p:sp>
      <p:pic>
        <p:nvPicPr>
          <p:cNvPr id="1028" name="Picture 4" descr="C:\Users\Адмін\Desktop\презентація\prettytesttub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14752"/>
            <a:ext cx="4237046" cy="2826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3929090" cy="585791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Основоположником біогеохімії був </a:t>
            </a:r>
            <a:r>
              <a:rPr lang="uk-UA" dirty="0" smtClean="0">
                <a:hlinkClick r:id="rId2" tooltip="Вернадський Володимир Іванович"/>
              </a:rPr>
              <a:t>Володимир Іванович Вернадський</a:t>
            </a:r>
            <a:r>
              <a:rPr lang="uk-UA" dirty="0" smtClean="0"/>
              <a:t>, який </a:t>
            </a:r>
            <a:r>
              <a:rPr lang="uk-UA" dirty="0" smtClean="0">
                <a:hlinkClick r:id="rId3" tooltip="1918"/>
              </a:rPr>
              <a:t>1918</a:t>
            </a:r>
            <a:r>
              <a:rPr lang="uk-UA" dirty="0" smtClean="0"/>
              <a:t> року організував у </a:t>
            </a:r>
            <a:r>
              <a:rPr lang="uk-UA" dirty="0" smtClean="0">
                <a:hlinkClick r:id="rId4" tooltip="Київ"/>
              </a:rPr>
              <a:t>Києві</a:t>
            </a:r>
            <a:r>
              <a:rPr lang="uk-UA" dirty="0" smtClean="0"/>
              <a:t> першу у світі біогеохімічну лабораторію.</a:t>
            </a:r>
          </a:p>
          <a:p>
            <a:r>
              <a:rPr lang="uk-UA" dirty="0" smtClean="0"/>
              <a:t>Біогеохімія вивчає: хімічний склад живої речовини (цілих організмів та їхніх сукупностей), вплив живої речовини на історію земних хімічних елементів, їх міграцію, розподіл, розсіювання та концентрацію в </a:t>
            </a:r>
            <a:r>
              <a:rPr lang="uk-UA" dirty="0" smtClean="0">
                <a:hlinkClick r:id="rId5" tooltip="Земна кора"/>
              </a:rPr>
              <a:t>земній корі</a:t>
            </a:r>
            <a:r>
              <a:rPr lang="uk-UA" dirty="0" smtClean="0"/>
              <a:t>, тобто </a:t>
            </a:r>
            <a:r>
              <a:rPr lang="uk-UA" dirty="0" smtClean="0">
                <a:hlinkClick r:id="rId6" tooltip="Геохімічні процеси"/>
              </a:rPr>
              <a:t>геохімічні процеси</a:t>
            </a:r>
            <a:r>
              <a:rPr lang="uk-UA" dirty="0" smtClean="0"/>
              <a:t> </a:t>
            </a:r>
            <a:r>
              <a:rPr lang="uk-UA" dirty="0" smtClean="0">
                <a:hlinkClick r:id="rId7" tooltip="Біосфера"/>
              </a:rPr>
              <a:t>біосфери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9218" name="Picture 2" descr="C:\Users\Адмін\Desktop\презентація\ььььь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1000108"/>
            <a:ext cx="3659531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ін\Desktop\презентація\77308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142984"/>
            <a:ext cx="2943225" cy="42957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5929354" cy="6929486"/>
          </a:xfrm>
        </p:spPr>
        <p:txBody>
          <a:bodyPr>
            <a:noAutofit/>
          </a:bodyPr>
          <a:lstStyle/>
          <a:p>
            <a:r>
              <a:rPr lang="uk-UA" sz="2000" dirty="0" smtClean="0"/>
              <a:t>Головну масу живої речовини становлять ті хімічні елементи, які легко утворюють </a:t>
            </a:r>
            <a:r>
              <a:rPr lang="uk-UA" sz="2000" dirty="0" smtClean="0">
                <a:hlinkClick r:id="rId3" tooltip="Газ"/>
              </a:rPr>
              <a:t>гази</a:t>
            </a:r>
            <a:r>
              <a:rPr lang="uk-UA" sz="2000" dirty="0" smtClean="0"/>
              <a:t> </a:t>
            </a:r>
            <a:r>
              <a:rPr lang="uk-UA" sz="2000" dirty="0" smtClean="0">
                <a:hlinkClick r:id="rId4" tooltip="Атмосфера Землі"/>
              </a:rPr>
              <a:t>атмосфери</a:t>
            </a:r>
            <a:r>
              <a:rPr lang="uk-UA" sz="2000" dirty="0" smtClean="0"/>
              <a:t> (О</a:t>
            </a:r>
            <a:r>
              <a:rPr lang="uk-UA" sz="2000" baseline="-25000" dirty="0" smtClean="0"/>
              <a:t>2</a:t>
            </a:r>
            <a:r>
              <a:rPr lang="uk-UA" sz="2000" dirty="0" smtClean="0"/>
              <a:t>, Н</a:t>
            </a:r>
            <a:r>
              <a:rPr lang="uk-UA" sz="2000" baseline="-25000" dirty="0" smtClean="0"/>
              <a:t>2</a:t>
            </a:r>
            <a:r>
              <a:rPr lang="uk-UA" sz="2000" dirty="0" smtClean="0"/>
              <a:t>О, </a:t>
            </a:r>
            <a:r>
              <a:rPr lang="uk-UA" sz="2000" dirty="0" err="1" smtClean="0"/>
              <a:t>СО</a:t>
            </a:r>
            <a:r>
              <a:rPr lang="uk-UA" sz="2000" baseline="-25000" dirty="0" err="1" smtClean="0"/>
              <a:t>2</a:t>
            </a:r>
            <a:r>
              <a:rPr lang="uk-UA" sz="2000" dirty="0" smtClean="0"/>
              <a:t>, 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</a:t>
            </a:r>
            <a:r>
              <a:rPr lang="uk-UA" sz="2000" dirty="0" smtClean="0"/>
              <a:t>або водорозчинні іони (Н</a:t>
            </a:r>
            <a:r>
              <a:rPr lang="uk-UA" sz="2000" baseline="30000" dirty="0" smtClean="0"/>
              <a:t>+</a:t>
            </a:r>
            <a:r>
              <a:rPr lang="uk-UA" sz="2000" dirty="0" smtClean="0"/>
              <a:t>, ОН</a:t>
            </a:r>
            <a:r>
              <a:rPr lang="uk-UA" sz="2000" baseline="30000" dirty="0" smtClean="0"/>
              <a:t>−</a:t>
            </a:r>
            <a:r>
              <a:rPr lang="uk-UA" sz="2000" dirty="0" smtClean="0"/>
              <a:t>, НСО−3, </a:t>
            </a:r>
            <a:r>
              <a:rPr lang="en-US" sz="2000" dirty="0" err="1" smtClean="0"/>
              <a:t>Cl</a:t>
            </a:r>
            <a:r>
              <a:rPr lang="en-US" sz="2000" baseline="30000" dirty="0" smtClean="0"/>
              <a:t>−</a:t>
            </a:r>
            <a:r>
              <a:rPr lang="en-US" sz="2000" dirty="0" smtClean="0"/>
              <a:t>, SO2−4, PO3−4) - </a:t>
            </a:r>
            <a:r>
              <a:rPr lang="uk-UA" sz="2000" dirty="0" smtClean="0"/>
              <a:t>головні </a:t>
            </a:r>
            <a:r>
              <a:rPr lang="uk-UA" sz="2000" dirty="0" smtClean="0">
                <a:hlinkClick r:id="rId5" tooltip="Аніон"/>
              </a:rPr>
              <a:t>аніони</a:t>
            </a:r>
            <a:r>
              <a:rPr lang="uk-UA" sz="2000" dirty="0" smtClean="0"/>
              <a:t> води </a:t>
            </a:r>
            <a:r>
              <a:rPr lang="uk-UA" sz="2000" dirty="0" smtClean="0">
                <a:hlinkClick r:id="rId6" tooltip="Гідросфера"/>
              </a:rPr>
              <a:t>гідросфери</a:t>
            </a:r>
            <a:r>
              <a:rPr lang="uk-UA" sz="2000" dirty="0" smtClean="0"/>
              <a:t>; К</a:t>
            </a:r>
            <a:r>
              <a:rPr lang="uk-UA" sz="2000" baseline="30000" dirty="0" smtClean="0"/>
              <a:t>+</a:t>
            </a:r>
            <a:r>
              <a:rPr lang="uk-UA" sz="2000" dirty="0" smtClean="0"/>
              <a:t>, </a:t>
            </a:r>
            <a:r>
              <a:rPr lang="en-US" sz="2000" dirty="0" smtClean="0"/>
              <a:t>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, Mg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, Ca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- </a:t>
            </a:r>
            <a:r>
              <a:rPr lang="uk-UA" sz="2000" dirty="0" smtClean="0"/>
              <a:t>головні </a:t>
            </a:r>
            <a:r>
              <a:rPr lang="uk-UA" sz="2000" dirty="0" smtClean="0">
                <a:hlinkClick r:id="rId7" tooltip="Катіон"/>
              </a:rPr>
              <a:t>катіони</a:t>
            </a:r>
            <a:r>
              <a:rPr lang="uk-UA" sz="2000" dirty="0" smtClean="0"/>
              <a:t> </a:t>
            </a:r>
            <a:r>
              <a:rPr lang="uk-UA" sz="2000" dirty="0" smtClean="0">
                <a:hlinkClick r:id="rId8" tooltip="Літосфера"/>
              </a:rPr>
              <a:t>літосфери</a:t>
            </a:r>
            <a:r>
              <a:rPr lang="uk-UA" sz="2000" dirty="0" smtClean="0"/>
              <a:t>. Всі інші хімічні елементи перебувають у невеликій кількості. Серед організмів є </a:t>
            </a:r>
            <a:r>
              <a:rPr lang="uk-UA" sz="2000" dirty="0" smtClean="0">
                <a:hlinkClick r:id="rId9" tooltip="Вид"/>
              </a:rPr>
              <a:t>види</a:t>
            </a:r>
            <a:r>
              <a:rPr lang="uk-UA" sz="2000" dirty="0" smtClean="0"/>
              <a:t> та </a:t>
            </a:r>
            <a:r>
              <a:rPr lang="uk-UA" sz="2000" dirty="0" smtClean="0">
                <a:hlinkClick r:id="rId10" tooltip="Рід"/>
              </a:rPr>
              <a:t>роди</a:t>
            </a:r>
            <a:r>
              <a:rPr lang="uk-UA" sz="2000" dirty="0" smtClean="0"/>
              <a:t>, що переважно концентрують той чи інший хімічний елемент, і є показниками </a:t>
            </a:r>
            <a:r>
              <a:rPr lang="uk-UA" sz="2000" dirty="0" err="1" smtClean="0"/>
              <a:t>геохімізму</a:t>
            </a:r>
            <a:r>
              <a:rPr lang="uk-UA" sz="2000" dirty="0" smtClean="0"/>
              <a:t> середовища. Організми-концентратори відомі для таких елементів: </a:t>
            </a:r>
            <a:r>
              <a:rPr lang="en-US" sz="2000" dirty="0" smtClean="0"/>
              <a:t>Li, B, F, Al, Si, P, Mg, S, </a:t>
            </a:r>
            <a:r>
              <a:rPr lang="en-US" sz="2000" dirty="0" err="1" smtClean="0"/>
              <a:t>Cl</a:t>
            </a:r>
            <a:r>
              <a:rPr lang="en-US" sz="2000" dirty="0" smtClean="0"/>
              <a:t>, K, Ca, V, </a:t>
            </a:r>
            <a:r>
              <a:rPr lang="en-US" sz="2000" dirty="0" err="1" smtClean="0"/>
              <a:t>Mn</a:t>
            </a:r>
            <a:r>
              <a:rPr lang="en-US" sz="2000" dirty="0" smtClean="0"/>
              <a:t>, Fe, Co, Cu, Zn, As, Br, </a:t>
            </a:r>
            <a:r>
              <a:rPr lang="en-US" sz="2000" dirty="0" err="1" smtClean="0"/>
              <a:t>Sr</a:t>
            </a:r>
            <a:r>
              <a:rPr lang="en-US" sz="2000" dirty="0" smtClean="0"/>
              <a:t>, J, </a:t>
            </a:r>
            <a:r>
              <a:rPr lang="en-US" sz="2000" dirty="0" err="1" smtClean="0"/>
              <a:t>Ba</a:t>
            </a:r>
            <a:r>
              <a:rPr lang="en-US" sz="2000" dirty="0" smtClean="0"/>
              <a:t>, </a:t>
            </a:r>
            <a:r>
              <a:rPr lang="en-US" sz="2000" dirty="0" err="1" smtClean="0"/>
              <a:t>Th</a:t>
            </a:r>
            <a:r>
              <a:rPr lang="en-US" sz="2000" dirty="0" smtClean="0"/>
              <a:t>, U </a:t>
            </a:r>
            <a:r>
              <a:rPr lang="uk-UA" sz="2000" dirty="0" smtClean="0"/>
              <a:t>тощо. На цьому ґрунтуються біогеохімічні методи розшуків </a:t>
            </a:r>
            <a:r>
              <a:rPr lang="uk-UA" sz="2000" dirty="0" smtClean="0">
                <a:hlinkClick r:id="rId11" tooltip="Корисні копалини"/>
              </a:rPr>
              <a:t>корисних копалин</a:t>
            </a:r>
            <a:r>
              <a:rPr lang="uk-UA" sz="2000" dirty="0" smtClean="0"/>
              <a:t> і виділення біогеохімічних провінцій; останні мають велике теоретичне і практичне значення для </a:t>
            </a:r>
            <a:r>
              <a:rPr lang="uk-UA" sz="2000" dirty="0" smtClean="0">
                <a:hlinkClick r:id="rId12" tooltip="Медицина"/>
              </a:rPr>
              <a:t>медицини</a:t>
            </a:r>
            <a:r>
              <a:rPr lang="uk-UA" sz="2000" dirty="0" smtClean="0"/>
              <a:t>, </a:t>
            </a:r>
            <a:r>
              <a:rPr lang="uk-UA" sz="2000" dirty="0" smtClean="0">
                <a:hlinkClick r:id="rId13" tooltip="Тваринництво"/>
              </a:rPr>
              <a:t>тваринництва</a:t>
            </a:r>
            <a:r>
              <a:rPr lang="uk-UA" sz="2000" dirty="0" smtClean="0"/>
              <a:t> і </a:t>
            </a:r>
            <a:r>
              <a:rPr lang="uk-UA" sz="2000" dirty="0" smtClean="0">
                <a:hlinkClick r:id="rId14" tooltip="Рослинництво"/>
              </a:rPr>
              <a:t>рослинництва</a:t>
            </a:r>
            <a:r>
              <a:rPr lang="uk-UA" sz="2000" dirty="0" smtClean="0"/>
              <a:t>. Перша карта біогеохімічних провінцій </a:t>
            </a:r>
            <a:r>
              <a:rPr lang="uk-UA" sz="2000" dirty="0" smtClean="0">
                <a:hlinkClick r:id="rId15" tooltip="СРСР"/>
              </a:rPr>
              <a:t>СРСР</a:t>
            </a:r>
            <a:r>
              <a:rPr lang="uk-UA" sz="2000" dirty="0" smtClean="0"/>
              <a:t> була складена В. В. Ковальським в </a:t>
            </a:r>
            <a:r>
              <a:rPr lang="uk-UA" sz="2000" dirty="0" smtClean="0">
                <a:hlinkClick r:id="rId16" tooltip="1957"/>
              </a:rPr>
              <a:t>1957</a:t>
            </a:r>
            <a:r>
              <a:rPr lang="uk-UA" sz="2000" dirty="0" smtClean="0"/>
              <a:t> році.</a:t>
            </a:r>
            <a:endParaRPr lang="uk-UA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Сутність</a:t>
            </a:r>
            <a:r>
              <a:rPr lang="ru-RU" b="1" dirty="0" smtClean="0"/>
              <a:t>, предмет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</a:t>
            </a:r>
            <a:r>
              <a:rPr lang="ru-RU" b="1" dirty="0" err="1" smtClean="0"/>
              <a:t>біогеохімії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715404" cy="278608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Дві найважливіші сучасні проблеми — продовольча та екологічної безпеки — пов’язані з біогеохімічною тематикою, оскільки нормальне функціонування екосистем та виробництво продуктів харчування забезпечує геохімічна робота живої речовини в біосфері. Перехід суспільства до збалансованого розвитку потребує наукового забезпечення з позицій біогеохімії.</a:t>
            </a:r>
            <a:br>
              <a:rPr lang="uk-UA" dirty="0" smtClean="0"/>
            </a:br>
            <a:r>
              <a:rPr lang="uk-UA" dirty="0" smtClean="0"/>
              <a:t>Отже</a:t>
            </a:r>
            <a:r>
              <a:rPr lang="uk-UA" dirty="0" smtClean="0"/>
              <a:t>, біогеохімія розглядає не окремі особини чи види організмів, а їх сукупність — живу речовину, яка характеризується масою, хімічним складом, енергією та інформацією, що забезпечує їй можливість здійснювати геохімічну роботу в біосфері.</a:t>
            </a:r>
            <a:endParaRPr lang="uk-UA" dirty="0"/>
          </a:p>
        </p:txBody>
      </p:sp>
      <p:pic>
        <p:nvPicPr>
          <p:cNvPr id="12290" name="Picture 2" descr="C:\Users\Адмін\Desktop\презентація\i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857628"/>
            <a:ext cx="3667182" cy="2750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357188" y="428625"/>
            <a:ext cx="8329612" cy="3857631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Біогеохімія має власну понятійно-категоріальну базу, предметне поле і </a:t>
            </a:r>
            <a:r>
              <a:rPr lang="uk-UA" dirty="0" err="1" smtClean="0"/>
              <a:t>закономірності.Об’єктом</a:t>
            </a:r>
            <a:r>
              <a:rPr lang="uk-UA" dirty="0" smtClean="0"/>
              <a:t> вивчення біогеохімії є жива та нежива природа, їхній хімічний склад і структурно-функціональні взаємовпливи. Предмет сучасної біогеохімії охоплює: хімічний склад біосфери; геохімічні процеси, які відбуваються в біосфері за участю живої речовини; закономірності міграції, розподілу й нагромадження хімічних елементів у біосфері; закономірності </a:t>
            </a:r>
            <a:r>
              <a:rPr lang="uk-UA" dirty="0" err="1" smtClean="0"/>
              <a:t>біоіндикації</a:t>
            </a:r>
            <a:r>
              <a:rPr lang="uk-UA" dirty="0" smtClean="0"/>
              <a:t> довкілля; форми і механізми антропогенної деградації біосфери.</a:t>
            </a:r>
            <a:br>
              <a:rPr lang="uk-UA" dirty="0" smtClean="0"/>
            </a:br>
            <a:r>
              <a:rPr lang="uk-UA" dirty="0" smtClean="0"/>
              <a:t>Біохімія покликана розв’язати багато завдань, що сприятимуть пізнанню навколишнього світу, головними з них є:</a:t>
            </a:r>
            <a:endParaRPr lang="uk-UA" dirty="0"/>
          </a:p>
        </p:txBody>
      </p:sp>
      <p:pic>
        <p:nvPicPr>
          <p:cNvPr id="13314" name="Picture 2" descr="C:\Users\Адмін\Desktop\презентація\94978041_4698066_0c327945d587b5879690c80a5e9aadd6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14818"/>
            <a:ext cx="3373428" cy="2434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ін\Desktop\презентація\1734ca385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948124"/>
            <a:ext cx="3879835" cy="29098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472518" cy="4357718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1) вивчення хімічного складу живих організмів і ролі хімічних елементів у їх розвитку;</a:t>
            </a:r>
            <a:br>
              <a:rPr lang="uk-UA" dirty="0" smtClean="0"/>
            </a:br>
            <a:r>
              <a:rPr lang="uk-UA" dirty="0" smtClean="0"/>
              <a:t>2) дослідження шляхів і механізмів біогенної та техногенної міграції хімічних елементів; </a:t>
            </a:r>
            <a:br>
              <a:rPr lang="uk-UA" dirty="0" smtClean="0"/>
            </a:br>
            <a:r>
              <a:rPr lang="uk-UA" dirty="0" smtClean="0"/>
              <a:t>3) побудова кількісних моделей геохімічних циклів біогенних елементів;</a:t>
            </a:r>
            <a:br>
              <a:rPr lang="uk-UA" dirty="0" smtClean="0"/>
            </a:br>
            <a:r>
              <a:rPr lang="uk-UA" dirty="0" smtClean="0"/>
              <a:t>4) визначення ролі живих організмів різних таксономічних груп у біологічному </a:t>
            </a:r>
            <a:r>
              <a:rPr lang="uk-UA" dirty="0" err="1" smtClean="0"/>
              <a:t>колообігу</a:t>
            </a:r>
            <a:r>
              <a:rPr lang="uk-UA" dirty="0" smtClean="0"/>
              <a:t> хімічних елементів і речовин; </a:t>
            </a:r>
            <a:br>
              <a:rPr lang="uk-UA" dirty="0" smtClean="0"/>
            </a:br>
            <a:r>
              <a:rPr lang="uk-UA" dirty="0" smtClean="0"/>
              <a:t>5) з’ясування природи і встановлення закономірностей фракціонування ізотопів живими організмами;</a:t>
            </a: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071810"/>
            <a:ext cx="8329642" cy="3429024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6) виявлення ролі живої речовини в геохімічних процесах зони </a:t>
            </a:r>
            <a:r>
              <a:rPr lang="uk-UA" dirty="0" err="1" smtClean="0"/>
              <a:t>гіпергенезу</a:t>
            </a:r>
            <a:r>
              <a:rPr lang="uk-UA" dirty="0" smtClean="0"/>
              <a:t> та в процесах вивітрювання;</a:t>
            </a:r>
            <a:br>
              <a:rPr lang="uk-UA" dirty="0" smtClean="0"/>
            </a:br>
            <a:r>
              <a:rPr lang="uk-UA" dirty="0" smtClean="0"/>
              <a:t>7) з’ясування особливостей біогеохімічного районування та причин біогеохімічних ендемій;</a:t>
            </a:r>
            <a:br>
              <a:rPr lang="uk-UA" dirty="0" smtClean="0"/>
            </a:br>
            <a:r>
              <a:rPr lang="uk-UA" dirty="0" smtClean="0"/>
              <a:t>8) встановлення закономірностей </a:t>
            </a:r>
            <a:r>
              <a:rPr lang="uk-UA" dirty="0" err="1" smtClean="0"/>
              <a:t>біоіндикації</a:t>
            </a:r>
            <a:r>
              <a:rPr lang="uk-UA" dirty="0" smtClean="0"/>
              <a:t> довкілля;</a:t>
            </a:r>
            <a:br>
              <a:rPr lang="uk-UA" dirty="0" smtClean="0"/>
            </a:br>
            <a:r>
              <a:rPr lang="uk-UA" dirty="0" smtClean="0"/>
              <a:t>9) розроблення теоретичних знань і практичних рекомендацій для запобігання екологічно небезпечним наслідкам господарської діяльності людини та нейтралізації вже існуючих екологічних проблем.</a:t>
            </a:r>
            <a:endParaRPr lang="uk-UA" dirty="0"/>
          </a:p>
        </p:txBody>
      </p:sp>
      <p:pic>
        <p:nvPicPr>
          <p:cNvPr id="15362" name="Picture 2" descr="C:\Users\Адмін\Desktop\презентація\1321019636_datura-dur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28"/>
            <a:ext cx="3153853" cy="2838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5409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Процесуальний</a:t>
            </a:r>
            <a:r>
              <a:rPr lang="ru-RU" dirty="0" smtClean="0"/>
              <a:t> </a:t>
            </a:r>
            <a:r>
              <a:rPr lang="ru-RU" dirty="0" err="1" smtClean="0"/>
              <a:t>складник</a:t>
            </a:r>
            <a:r>
              <a:rPr lang="ru-RU" dirty="0" smtClean="0"/>
              <a:t> </a:t>
            </a:r>
            <a:r>
              <a:rPr lang="ru-RU" dirty="0" err="1" smtClean="0"/>
              <a:t>біогеохімічних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45720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— відбір проб різних природних об’єктів для визначення їх хімічного складу; </a:t>
            </a:r>
            <a:br>
              <a:rPr lang="uk-UA" dirty="0" smtClean="0"/>
            </a:br>
            <a:r>
              <a:rPr lang="uk-UA" dirty="0" smtClean="0"/>
              <a:t>— аналітичні дослідження по визначенню вмісту хімічних елементів та форм їх знаходження;</a:t>
            </a:r>
            <a:br>
              <a:rPr lang="uk-UA" dirty="0" smtClean="0"/>
            </a:br>
            <a:r>
              <a:rPr lang="uk-UA" dirty="0" smtClean="0"/>
              <a:t>— математичне опрацювання результатів аналітичних досліджень: визначення статистичних параметрів, побудова графіків і діаграм, факторний та інші види математичного аналізу; </a:t>
            </a:r>
            <a:br>
              <a:rPr lang="uk-UA" dirty="0" smtClean="0"/>
            </a:br>
            <a:r>
              <a:rPr lang="uk-UA" dirty="0" smtClean="0"/>
              <a:t>— науковий аналіз і синтез одержаних результатів: вивчення закономірностей розподілу хімічних елементів у природі, процесів їх міграції, концентрації та </a:t>
            </a:r>
            <a:r>
              <a:rPr lang="uk-UA" dirty="0" err="1" smtClean="0"/>
              <a:t>роз-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сіювання</a:t>
            </a:r>
            <a:r>
              <a:rPr lang="uk-UA" dirty="0" smtClean="0"/>
              <a:t>, формування біогеохімічних провінцій, ролі хімічних елементів у розвитку живих організмів та </a:t>
            </a:r>
            <a:r>
              <a:rPr lang="uk-UA" dirty="0" err="1" smtClean="0"/>
              <a:t>ін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Циклічність біогеохімічних процесів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28992" y="1447800"/>
            <a:ext cx="5257808" cy="505303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З моменту наукового вивчення взаємодії живих організмів з навколишнім середовищем було виявлено, що процеси біогенного масообміну мають циклічний характер. </a:t>
            </a:r>
            <a:br>
              <a:rPr lang="uk-UA" dirty="0" smtClean="0"/>
            </a:br>
            <a:r>
              <a:rPr lang="uk-UA" dirty="0" smtClean="0"/>
              <a:t>Дослідження останніх десятиліть показали, що життєві цикли окремих організмів і їх груп поєднуються з циклічними процесами, зумовленими геофізичними і космічними причинами: обертанням Землі навколо своєї осі і навколо Сонця, закономірностями еволюції сонячної речовини, переміщенням сонячної системи в Галактиці і </a:t>
            </a:r>
            <a:r>
              <a:rPr lang="uk-UA" dirty="0" err="1" smtClean="0"/>
              <a:t>ін</a:t>
            </a:r>
            <a:r>
              <a:rPr lang="uk-UA" dirty="0" smtClean="0"/>
              <a:t> Цикли масообміну різної протяжності в просторі і неоднаковою тривалості в часі утворюють динамічну систему біосфери.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16386" name="Picture 2" descr="C:\Users\Адмін\Desktop\презентація\green nature red white flowers plants 1440x900 wallpaper_www.wallpaperfo.com_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628687" y="2271705"/>
            <a:ext cx="525783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401080" cy="362427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Отже, біогеохімія </a:t>
            </a:r>
            <a:r>
              <a:rPr lang="uk-UA" dirty="0" smtClean="0"/>
              <a:t>- </a:t>
            </a:r>
            <a:r>
              <a:rPr lang="uk-UA" dirty="0" smtClean="0">
                <a:hlinkClick r:id="rId2" tooltip="Наука"/>
              </a:rPr>
              <a:t>наука</a:t>
            </a:r>
            <a:r>
              <a:rPr lang="uk-UA" dirty="0" smtClean="0"/>
              <a:t>, що вивчає життєдіяльність організмів в якості провідного чинника міграції та розподілу мас хімічних елементів на Землі. Основоположник біогеохімії - видатний природодослідник і мислитель </a:t>
            </a:r>
            <a:r>
              <a:rPr lang="en-US" dirty="0" smtClean="0"/>
              <a:t>XX </a:t>
            </a:r>
            <a:r>
              <a:rPr lang="uk-UA" dirty="0" smtClean="0"/>
              <a:t>ст. В.І. Вернадський - створенням цієї </a:t>
            </a:r>
            <a:r>
              <a:rPr lang="uk-UA" dirty="0" smtClean="0">
                <a:hlinkClick r:id="rId3" tooltip="Науки"/>
              </a:rPr>
              <a:t>науки</a:t>
            </a:r>
            <a:r>
              <a:rPr lang="uk-UA" dirty="0" smtClean="0"/>
              <a:t> відкрив цілком новий і важливий аспект </a:t>
            </a:r>
            <a:r>
              <a:rPr lang="uk-UA" dirty="0" smtClean="0">
                <a:hlinkClick r:id="rId4" tooltip="Пізнання"/>
              </a:rPr>
              <a:t>пізнання</a:t>
            </a:r>
            <a:r>
              <a:rPr lang="uk-UA" dirty="0" smtClean="0"/>
              <a:t> складного феномена </a:t>
            </a:r>
            <a:r>
              <a:rPr lang="uk-UA" dirty="0" smtClean="0">
                <a:hlinkClick r:id="rId5" tooltip="Життя"/>
              </a:rPr>
              <a:t>життя</a:t>
            </a:r>
            <a:r>
              <a:rPr lang="uk-UA" dirty="0" smtClean="0"/>
              <a:t>. Предметом вивчення біогеохімії служать </a:t>
            </a:r>
            <a:r>
              <a:rPr lang="uk-UA" dirty="0" smtClean="0">
                <a:hlinkClick r:id="rId6" tooltip="Процес"/>
              </a:rPr>
              <a:t>процеси</a:t>
            </a:r>
            <a:r>
              <a:rPr lang="uk-UA" dirty="0" smtClean="0"/>
              <a:t> міграції та масообміну хімічних елементів між живими організмами та навколишнім середовищем.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17410" name="Picture 2" descr="C:\Users\Адмін\Desktop\презентація\192__natur_ulandschaf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4643446"/>
            <a:ext cx="6643734" cy="1915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5572164" cy="5519758"/>
          </a:xfrm>
        </p:spPr>
        <p:txBody>
          <a:bodyPr/>
          <a:lstStyle/>
          <a:p>
            <a:r>
              <a:rPr lang="uk-UA" b="1" dirty="0" smtClean="0"/>
              <a:t>Біогеохімія</a:t>
            </a:r>
            <a:r>
              <a:rPr lang="uk-UA" dirty="0" smtClean="0"/>
              <a:t> - розділ </a:t>
            </a:r>
            <a:r>
              <a:rPr lang="uk-UA" dirty="0" smtClean="0">
                <a:hlinkClick r:id="rId2" tooltip="Геохімія"/>
              </a:rPr>
              <a:t>геохімії</a:t>
            </a:r>
            <a:r>
              <a:rPr lang="uk-UA" dirty="0" smtClean="0"/>
              <a:t>; вивчає хімічний склад </a:t>
            </a:r>
            <a:r>
              <a:rPr lang="uk-UA" dirty="0" smtClean="0">
                <a:hlinkClick r:id="rId3" tooltip="Жива речовина"/>
              </a:rPr>
              <a:t>живої речовини</a:t>
            </a:r>
            <a:r>
              <a:rPr lang="uk-UA" dirty="0" smtClean="0"/>
              <a:t> та геохімічні процеси, що протікають в </a:t>
            </a:r>
            <a:r>
              <a:rPr lang="uk-UA" dirty="0" smtClean="0">
                <a:hlinkClick r:id="rId4" tooltip="Біосфера"/>
              </a:rPr>
              <a:t>біосфері</a:t>
            </a:r>
            <a:r>
              <a:rPr lang="uk-UA" dirty="0" smtClean="0"/>
              <a:t> Землі за участі живих організмів; включає також органічну геохімію. </a:t>
            </a:r>
          </a:p>
          <a:p>
            <a:r>
              <a:rPr lang="uk-UA" dirty="0" smtClean="0"/>
              <a:t>Засновником біогеохімії є </a:t>
            </a:r>
            <a:r>
              <a:rPr lang="uk-UA" dirty="0" smtClean="0">
                <a:hlinkClick r:id="rId5" tooltip="Вернадський, Володимир Іванович"/>
              </a:rPr>
              <a:t>В.І.Вернадський</a:t>
            </a:r>
            <a:r>
              <a:rPr lang="uk-UA" dirty="0" smtClean="0"/>
              <a:t>. Під його керівництвом була створена перша біогеохімічна лабораторія (нині інститут геохімії та аналітичної хімії ім. В. І. Вернадського РАН)</a:t>
            </a:r>
          </a:p>
          <a:p>
            <a:endParaRPr lang="uk-UA" dirty="0"/>
          </a:p>
        </p:txBody>
      </p:sp>
      <p:pic>
        <p:nvPicPr>
          <p:cNvPr id="2050" name="Picture 2" descr="C:\Users\Адмін\Desktop\презентація\205x300_1303817305532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1142984"/>
            <a:ext cx="3124221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8186766" cy="5805510"/>
          </a:xfrm>
        </p:spPr>
        <p:txBody>
          <a:bodyPr/>
          <a:lstStyle/>
          <a:p>
            <a:r>
              <a:rPr lang="uk-UA" dirty="0" smtClean="0"/>
              <a:t>Біогеохімія як наука виникла на межі біології, геології і хімії; вона поєднує напрацювання дослідників минулого і сьогодення. Спочатку це був новий науковий напрям геохімії, основні положення  якої  сформулював творець і перший президент Української академії наук Володимир Іванович Вернадський (1863—1945). Учений створив дещо більше, ніж нові науки (геохімію, біогеохімію, космохімію, гідрохімію), — він сприяв формуванню нового погляду на природу загалом. </a:t>
            </a:r>
            <a:endParaRPr lang="uk-UA" dirty="0"/>
          </a:p>
        </p:txBody>
      </p:sp>
      <p:pic>
        <p:nvPicPr>
          <p:cNvPr id="10242" name="Picture 2" descr="C:\Users\Адмін\Desktop\презентація\aDYZ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14818"/>
            <a:ext cx="3603613" cy="2402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00042"/>
            <a:ext cx="8501122" cy="392909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Біогеохімія є прикладом міждисциплінарної науки. Біогеохімія має спільні проблеми з біологією, екологією і науками про навколишнє середовище, з </a:t>
            </a:r>
            <a:r>
              <a:rPr lang="uk-UA" dirty="0" err="1" smtClean="0"/>
              <a:t>почвоведением</a:t>
            </a:r>
            <a:r>
              <a:rPr lang="uk-UA" dirty="0" smtClean="0"/>
              <a:t> і океанологією. Оскільки природний цикл двоокису вуглецю (вуглекислого газу) тісно пов'язаний з життєдіяльністю організмів, його вивчення має пряме відношення до проблематики біогеохімії. Отже, біогеохімія пов'язана і з питаннями накопичення в атмосфері парникових газів (до них відноситься і двоокис вуглецю) і проблемами глобального потепління. Роль організмів у формуванні газів і всієї атмосфери величезна. Раніше помилково вважали, що кисень атмосфери утворюється при фотосинтезі з вуглекислого газу. Для поступального розвитку науки мало значення відкриття того, що кисень атмосфери утворюється при фотосинтезі не з вуглекислого газу, а з води (А.П. Виноградов, Р.В. </a:t>
            </a:r>
            <a:r>
              <a:rPr lang="uk-UA" dirty="0" err="1" smtClean="0"/>
              <a:t>Тейс</a:t>
            </a:r>
            <a:r>
              <a:rPr lang="uk-UA" dirty="0" smtClean="0"/>
              <a:t>, 1941). </a:t>
            </a:r>
            <a:endParaRPr lang="uk-UA" dirty="0"/>
          </a:p>
        </p:txBody>
      </p:sp>
      <p:pic>
        <p:nvPicPr>
          <p:cNvPr id="3074" name="Picture 2" descr="C:\Users\Адмін\Desktop\презентація\80613453_large_1243757730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86256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428604"/>
            <a:ext cx="4786346" cy="5591196"/>
          </a:xfrm>
        </p:spPr>
        <p:txBody>
          <a:bodyPr/>
          <a:lstStyle/>
          <a:p>
            <a:r>
              <a:rPr lang="uk-UA" dirty="0" smtClean="0"/>
              <a:t>Оскільки багато елементів (наприклад, важкі метали та миш'як) мають токсичністю, то питання накопичення цих металів в організмах важливі для </a:t>
            </a:r>
            <a:r>
              <a:rPr lang="uk-UA" dirty="0" err="1" smtClean="0"/>
              <a:t>екотоксикології</a:t>
            </a:r>
            <a:r>
              <a:rPr lang="uk-UA" dirty="0" smtClean="0"/>
              <a:t>. Таким чином, біогеохімія пов'язана з </a:t>
            </a:r>
            <a:r>
              <a:rPr lang="uk-UA" dirty="0" err="1" smtClean="0"/>
              <a:t>екотоксикології</a:t>
            </a:r>
            <a:r>
              <a:rPr lang="uk-UA" dirty="0" smtClean="0"/>
              <a:t> і питаннями хімічного забруднення середовища елементами, які проявляють токсичність.</a:t>
            </a:r>
            <a:endParaRPr lang="uk-UA" dirty="0"/>
          </a:p>
        </p:txBody>
      </p:sp>
      <p:pic>
        <p:nvPicPr>
          <p:cNvPr id="4098" name="Picture 2" descr="C:\Users\Адмін\Desktop\презентація\p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642918"/>
            <a:ext cx="329366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57166"/>
            <a:ext cx="6286512" cy="628654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Одним з досягнень біогеохімії був розвиток вчення про біогеохімічних провінціях. У конкретних біогеохімічних провінціях може спостерігатися нестача або надлишок тих чи інших елементів. Наприклад, в межах нечорноземної зони Росії поширені біогеохімічні провінції з нестачею кобальту. На основі уявлень про біогеохімічних провінцій В.В.</a:t>
            </a:r>
            <a:r>
              <a:rPr lang="uk-UA" dirty="0" err="1" smtClean="0"/>
              <a:t>Ковальскім</a:t>
            </a:r>
            <a:r>
              <a:rPr lang="uk-UA" dirty="0" smtClean="0"/>
              <a:t> була створена система біогеохімічного районування території СРСР (1958-1964). При вивченні біогеохімічних провінцій були відкриті нові ендемії (ендемічні хвороби) тварин і рослин. Так, відкрито нові ендемії, викликані надлишком бору (ентерити), молібдену (подагра), свинцю (невралгії), нікелю (захворювання </a:t>
            </a:r>
            <a:r>
              <a:rPr lang="uk-UA" dirty="0" err="1" smtClean="0"/>
              <a:t>ектодермальних</a:t>
            </a:r>
            <a:r>
              <a:rPr lang="uk-UA" dirty="0" smtClean="0"/>
              <a:t> утворень, браком кобальту (гіповітаміноз і авітаміноз В12). Були з'ясовані причини так званої </a:t>
            </a:r>
            <a:r>
              <a:rPr lang="uk-UA" dirty="0" err="1" smtClean="0"/>
              <a:t>уровской</a:t>
            </a:r>
            <a:r>
              <a:rPr lang="uk-UA" dirty="0" smtClean="0"/>
              <a:t> ендемії (нестача кальцію при надлишку стронцію), крайового ендемічного зобу (нестача йоду при одночасному нестачі кобальту). </a:t>
            </a:r>
            <a:endParaRPr lang="uk-UA" dirty="0"/>
          </a:p>
        </p:txBody>
      </p:sp>
      <p:pic>
        <p:nvPicPr>
          <p:cNvPr id="5122" name="Picture 2" descr="C:\Users\Адмін\Desktop\презентація\st.16.11.11.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42" y="1928802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500042"/>
            <a:ext cx="7772400" cy="4572000"/>
          </a:xfrm>
        </p:spPr>
        <p:txBody>
          <a:bodyPr/>
          <a:lstStyle/>
          <a:p>
            <a:r>
              <a:rPr lang="uk-UA" dirty="0" smtClean="0"/>
              <a:t>Одним з напрямків біогеохімії стало вивчення мінливості обміну речовин у тварин під впливом геохімічних факторів середовища, тому біогеохімія тісно пов'язана і з біохімією.</a:t>
            </a:r>
            <a:endParaRPr lang="uk-UA" dirty="0"/>
          </a:p>
        </p:txBody>
      </p:sp>
      <p:pic>
        <p:nvPicPr>
          <p:cNvPr id="6146" name="Picture 2" descr="C:\Users\Адмін\Desktop\презентація\3b784aed4aade8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71744"/>
            <a:ext cx="4750051" cy="3560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ін\Desktop\презентація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00438"/>
            <a:ext cx="4214842" cy="316113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7772400" cy="4572000"/>
          </a:xfrm>
        </p:spPr>
        <p:txBody>
          <a:bodyPr/>
          <a:lstStyle/>
          <a:p>
            <a:r>
              <a:rPr lang="uk-UA" dirty="0" smtClean="0"/>
              <a:t>Дослідження біогеохімії стали теоретичною основою застосування мікроелементів в тваринництві і рослинництві. Цікавий напрям досліджень - встановлення ролі органічних речовин в міграції хімічних елементів. Встановлено, що германій зв'язується вугіллям, ванадій - нафтою, бром і йод - торфом, мідь, кобальт, нікель, уран - гумусом. 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500042"/>
            <a:ext cx="7772400" cy="4572000"/>
          </a:xfrm>
        </p:spPr>
        <p:txBody>
          <a:bodyPr/>
          <a:lstStyle/>
          <a:p>
            <a:r>
              <a:rPr lang="uk-UA" dirty="0" smtClean="0"/>
              <a:t>Дослідження глобальних циклів елементів продовжують залишатися важливою темою біогеохімічних досліджень. </a:t>
            </a:r>
          </a:p>
          <a:p>
            <a:r>
              <a:rPr lang="uk-UA" dirty="0" smtClean="0"/>
              <a:t>Біогеохімія має велике значення для розвитку біологічних наук і економіки, для контролю наслідків забруднення середовища. Видається журнал "Проблеми біогеохімії та геохімічної екології". </a:t>
            </a:r>
          </a:p>
          <a:p>
            <a:endParaRPr lang="uk-UA" dirty="0"/>
          </a:p>
        </p:txBody>
      </p:sp>
      <p:pic>
        <p:nvPicPr>
          <p:cNvPr id="8194" name="Picture 2" descr="C:\Users\Адмін\Desktop\презентація\82169126_418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357562"/>
            <a:ext cx="4366681" cy="3275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130</TotalTime>
  <Words>1022</Words>
  <Application>Microsoft Office PowerPoint</Application>
  <PresentationFormat>Экран (4:3)</PresentationFormat>
  <Paragraphs>27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Біогеохімія.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Сутність, предмет і завдання біогеохімії</vt:lpstr>
      <vt:lpstr>Слайд 13</vt:lpstr>
      <vt:lpstr>Слайд 14</vt:lpstr>
      <vt:lpstr>Слайд 15</vt:lpstr>
      <vt:lpstr>Процесуальний складник біогеохімічних досліджень передбачає:</vt:lpstr>
      <vt:lpstr>Циклічність біогеохімічних процесів</vt:lpstr>
      <vt:lpstr>Висновок.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Біогеохімія.</dc:title>
  <dc:creator>Адмін</dc:creator>
  <cp:lastModifiedBy>Адмін</cp:lastModifiedBy>
  <cp:revision>13</cp:revision>
  <dcterms:created xsi:type="dcterms:W3CDTF">2014-03-20T21:19:56Z</dcterms:created>
  <dcterms:modified xsi:type="dcterms:W3CDTF">2014-03-20T23:30:06Z</dcterms:modified>
</cp:coreProperties>
</file>