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8" r:id="rId5"/>
    <p:sldId id="257" r:id="rId6"/>
    <p:sldId id="259" r:id="rId7"/>
    <p:sldId id="260" r:id="rId8"/>
    <p:sldId id="261" r:id="rId9"/>
    <p:sldId id="262" r:id="rId10"/>
    <p:sldId id="263" r:id="rId11"/>
    <p:sldId id="265" r:id="rId12"/>
    <p:sldId id="264" r:id="rId13"/>
    <p:sldId id="266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035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49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443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325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303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94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272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232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80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54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18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64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A8C780B-E274-408A-9E66-3FE065771974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D6328C0-16C5-46B1-BE5B-02E2603926F7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64a8bf939225a46d2706565c12fп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01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истратор\Desktop\rasshifrovali-genom-vinogr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" y="0"/>
            <a:ext cx="91409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Администратор\Desktop\0a1c235707a9be466901ec4665a73c2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89040"/>
            <a:ext cx="3829307" cy="2959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Администратор\Desktop\6-samyh-neverojatnyh-dostizhenij-gennoj-inzhenerii-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0579"/>
            <a:ext cx="3978086" cy="23006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Администратор\Desktop\6-techs-to-end-the-world-gray-genetic-engineer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8606"/>
            <a:ext cx="2525266" cy="252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Администратор\Desktop\Neologism_2_gen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43" y="311243"/>
            <a:ext cx="2339941" cy="226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Администратор\Desktop\1273915454_genetic_engineering_1_1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058" y="1728103"/>
            <a:ext cx="4369447" cy="4701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04663"/>
            <a:ext cx="82476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Недоліки генної інженерії та використання ГМО</a:t>
            </a:r>
            <a:endParaRPr lang="ru-RU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66187"/>
            <a:ext cx="7416824" cy="440120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sz="2000" dirty="0" smtClean="0"/>
              <a:t>1)</a:t>
            </a:r>
            <a:r>
              <a:rPr lang="ru-RU" sz="2000" dirty="0" err="1" smtClean="0"/>
              <a:t>Утворення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невідомих</a:t>
            </a:r>
            <a:r>
              <a:rPr lang="ru-RU" sz="2000" dirty="0" smtClean="0"/>
              <a:t> </a:t>
            </a:r>
            <a:r>
              <a:rPr lang="ru-RU" sz="2000" dirty="0" err="1" smtClean="0"/>
              <a:t>токсичних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білк</a:t>
            </a:r>
            <a:r>
              <a:rPr lang="uk-UA" sz="2000" dirty="0" err="1" smtClean="0"/>
              <a:t>ів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викликають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алергію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</a:p>
          <a:p>
            <a:r>
              <a:rPr lang="ru-RU" sz="2000" dirty="0" smtClean="0"/>
              <a:t>2)</a:t>
            </a:r>
            <a:r>
              <a:rPr lang="ru-RU" sz="2000" dirty="0" err="1" smtClean="0"/>
              <a:t>Зростання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онкологічних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захворювань</a:t>
            </a:r>
            <a:r>
              <a:rPr lang="ru-RU" sz="2000" dirty="0" smtClean="0"/>
              <a:t> в </a:t>
            </a:r>
            <a:r>
              <a:rPr lang="ru-RU" sz="2000" dirty="0" err="1" smtClean="0"/>
              <a:t>усьому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світі</a:t>
            </a:r>
            <a:r>
              <a:rPr lang="ru-RU" sz="2000" dirty="0" smtClean="0"/>
              <a:t> - результат </a:t>
            </a:r>
            <a:r>
              <a:rPr lang="ru-RU" sz="2000" dirty="0" err="1" smtClean="0"/>
              <a:t>впровадження</a:t>
            </a:r>
            <a:r>
              <a:rPr lang="ru-RU" sz="2000" dirty="0" smtClean="0"/>
              <a:t> ГМО. </a:t>
            </a:r>
          </a:p>
          <a:p>
            <a:endParaRPr lang="ru-RU" sz="2000" dirty="0" smtClean="0"/>
          </a:p>
          <a:p>
            <a:r>
              <a:rPr lang="ru-RU" sz="2000" dirty="0" smtClean="0"/>
              <a:t>3) </a:t>
            </a:r>
            <a:r>
              <a:rPr lang="ru-RU" sz="2000" dirty="0" err="1" smtClean="0"/>
              <a:t>Використання</a:t>
            </a:r>
            <a:r>
              <a:rPr lang="ru-RU" sz="2000" dirty="0" smtClean="0"/>
              <a:t> ГМО в </a:t>
            </a:r>
            <a:r>
              <a:rPr lang="ru-RU" sz="2000" dirty="0" err="1" smtClean="0"/>
              <a:t>біотероризмі</a:t>
            </a:r>
            <a:r>
              <a:rPr lang="ru-RU" sz="2000" dirty="0" smtClean="0"/>
              <a:t> як </a:t>
            </a:r>
            <a:r>
              <a:rPr lang="ru-RU" sz="2000" dirty="0" err="1" smtClean="0"/>
              <a:t>біологічна</a:t>
            </a:r>
            <a:r>
              <a:rPr lang="ru-RU" sz="2000" dirty="0" smtClean="0"/>
              <a:t> </a:t>
            </a:r>
            <a:r>
              <a:rPr lang="ru-RU" sz="2000" dirty="0" err="1" smtClean="0"/>
              <a:t>чи</a:t>
            </a:r>
            <a:r>
              <a:rPr lang="ru-RU" sz="2000" dirty="0" smtClean="0"/>
              <a:t> </a:t>
            </a:r>
            <a:r>
              <a:rPr lang="ru-RU" sz="2000" dirty="0" err="1" smtClean="0"/>
              <a:t>хімічна</a:t>
            </a:r>
            <a:r>
              <a:rPr lang="ru-RU" sz="2000" dirty="0" smtClean="0"/>
              <a:t> </a:t>
            </a:r>
            <a:r>
              <a:rPr lang="ru-RU" sz="2000" dirty="0" err="1" smtClean="0"/>
              <a:t>зброя</a:t>
            </a:r>
            <a:r>
              <a:rPr lang="ru-RU" sz="2000" dirty="0" smtClean="0"/>
              <a:t>.</a:t>
            </a:r>
          </a:p>
          <a:p>
            <a:endParaRPr lang="uk-UA" sz="2000" dirty="0"/>
          </a:p>
          <a:p>
            <a:r>
              <a:rPr lang="uk-UA" sz="2000" dirty="0" smtClean="0"/>
              <a:t>4) виклик хвороби шкіри, шлунку</a:t>
            </a:r>
          </a:p>
          <a:p>
            <a:endParaRPr lang="uk-UA" sz="2000" dirty="0"/>
          </a:p>
          <a:p>
            <a:r>
              <a:rPr lang="uk-UA" sz="2000" dirty="0" smtClean="0"/>
              <a:t>5) Токсичність</a:t>
            </a:r>
          </a:p>
          <a:p>
            <a:endParaRPr lang="uk-UA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6404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Человеку придётся есть ГМО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193" y="404664"/>
            <a:ext cx="7560840" cy="567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hq-wallpapers_ru_abstraction3d_40759_1920x1200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Веселый ролик про ГМО.fl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1124744"/>
            <a:ext cx="5832648" cy="4896544"/>
          </a:xfrm>
          <a:prstGeom prst="roundRect">
            <a:avLst>
              <a:gd name="adj" fmla="val 14645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20857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hq-wallpapers_ru_abstraction3d_40759_1920x1200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18252" y="1052736"/>
            <a:ext cx="8712968" cy="1215152"/>
          </a:xfrm>
          <a:prstGeom prst="roundRect">
            <a:avLst>
              <a:gd name="adj" fmla="val 1621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200" dirty="0" err="1" smtClean="0">
                <a:solidFill>
                  <a:schemeClr val="bg1"/>
                </a:solidFill>
              </a:rPr>
              <a:t>Генна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інженерія</a:t>
            </a:r>
            <a:r>
              <a:rPr lang="ru-RU" sz="2200" dirty="0" smtClean="0">
                <a:solidFill>
                  <a:schemeClr val="bg1"/>
                </a:solidFill>
              </a:rPr>
              <a:t> — </a:t>
            </a:r>
            <a:r>
              <a:rPr lang="ru-RU" sz="2200" dirty="0" err="1" smtClean="0">
                <a:solidFill>
                  <a:schemeClr val="bg1"/>
                </a:solidFill>
              </a:rPr>
              <a:t>напрям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молекулярної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біології</a:t>
            </a:r>
            <a:r>
              <a:rPr lang="ru-RU" sz="2200" dirty="0" smtClean="0">
                <a:solidFill>
                  <a:schemeClr val="bg1"/>
                </a:solidFill>
              </a:rPr>
              <a:t> та генетики, </a:t>
            </a:r>
            <a:r>
              <a:rPr lang="ru-RU" sz="2200" dirty="0" err="1" smtClean="0">
                <a:solidFill>
                  <a:schemeClr val="bg1"/>
                </a:solidFill>
              </a:rPr>
              <a:t>який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розробляє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лабораторні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методи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цілеспрямованого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утворення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організмів</a:t>
            </a:r>
            <a:r>
              <a:rPr lang="ru-RU" sz="2200" dirty="0" smtClean="0">
                <a:solidFill>
                  <a:schemeClr val="bg1"/>
                </a:solidFill>
              </a:rPr>
              <a:t> з </a:t>
            </a:r>
            <a:r>
              <a:rPr lang="ru-RU" sz="2200" dirty="0" err="1" smtClean="0">
                <a:solidFill>
                  <a:schemeClr val="bg1"/>
                </a:solidFill>
              </a:rPr>
              <a:t>новими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комбінаціями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спадкових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властивостей</a:t>
            </a:r>
            <a:r>
              <a:rPr lang="ru-RU" sz="2200" dirty="0" smtClean="0">
                <a:solidFill>
                  <a:schemeClr val="bg1"/>
                </a:solidFill>
              </a:rPr>
              <a:t>. 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35246" y="344850"/>
            <a:ext cx="38721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</a:t>
            </a:r>
            <a:r>
              <a:rPr lang="uk-UA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 поняття:</a:t>
            </a:r>
            <a:endParaRPr lang="ru-RU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08379" y="2577703"/>
            <a:ext cx="8712968" cy="8512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200" dirty="0" err="1" smtClean="0"/>
              <a:t>Клонування</a:t>
            </a:r>
            <a:r>
              <a:rPr lang="ru-RU" sz="2200" dirty="0" smtClean="0"/>
              <a:t> — </a:t>
            </a:r>
            <a:r>
              <a:rPr lang="ru-RU" sz="2200" dirty="0" err="1" smtClean="0"/>
              <a:t>своєрідне</a:t>
            </a:r>
            <a:r>
              <a:rPr lang="ru-RU" sz="2200" dirty="0" smtClean="0"/>
              <a:t> </a:t>
            </a:r>
            <a:r>
              <a:rPr lang="ru-RU" sz="2200" dirty="0" err="1" smtClean="0"/>
              <a:t>біологічне</a:t>
            </a:r>
            <a:r>
              <a:rPr lang="ru-RU" sz="2200" dirty="0" smtClean="0"/>
              <a:t> </a:t>
            </a:r>
            <a:r>
              <a:rPr lang="ru-RU" sz="2200" dirty="0" err="1" smtClean="0"/>
              <a:t>дублювання</a:t>
            </a:r>
            <a:r>
              <a:rPr lang="ru-RU" sz="2200" dirty="0" smtClean="0"/>
              <a:t> </a:t>
            </a:r>
            <a:r>
              <a:rPr lang="ru-RU" sz="2200" dirty="0" err="1" smtClean="0"/>
              <a:t>окремих</a:t>
            </a:r>
            <a:r>
              <a:rPr lang="ru-RU" sz="2200" dirty="0" smtClean="0"/>
              <a:t> </a:t>
            </a:r>
            <a:r>
              <a:rPr lang="ru-RU" sz="2200" dirty="0" err="1" smtClean="0"/>
              <a:t>генів</a:t>
            </a:r>
            <a:r>
              <a:rPr lang="ru-RU" sz="2200" dirty="0" smtClean="0"/>
              <a:t> у </a:t>
            </a:r>
            <a:r>
              <a:rPr lang="ru-RU" sz="2200" dirty="0" err="1" smtClean="0"/>
              <a:t>кількостях</a:t>
            </a:r>
            <a:r>
              <a:rPr lang="ru-RU" sz="2200" dirty="0" smtClean="0"/>
              <a:t>, </a:t>
            </a:r>
            <a:r>
              <a:rPr lang="ru-RU" sz="2200" dirty="0" err="1" smtClean="0"/>
              <a:t>потрібних</a:t>
            </a:r>
            <a:r>
              <a:rPr lang="ru-RU" sz="2200" dirty="0" smtClean="0"/>
              <a:t> для </a:t>
            </a:r>
            <a:r>
              <a:rPr lang="ru-RU" sz="2200" dirty="0" err="1" smtClean="0"/>
              <a:t>вивчення</a:t>
            </a:r>
            <a:r>
              <a:rPr lang="ru-RU" sz="2200" dirty="0" smtClean="0"/>
              <a:t> </a:t>
            </a:r>
            <a:r>
              <a:rPr lang="ru-RU" sz="2200" dirty="0" err="1" smtClean="0"/>
              <a:t>або</a:t>
            </a:r>
            <a:r>
              <a:rPr lang="ru-RU" sz="2200" dirty="0" smtClean="0"/>
              <a:t> </a:t>
            </a:r>
            <a:r>
              <a:rPr lang="ru-RU" sz="2200" dirty="0" err="1" smtClean="0"/>
              <a:t>використання</a:t>
            </a:r>
            <a:r>
              <a:rPr lang="ru-RU" sz="2200" dirty="0" smtClean="0"/>
              <a:t> з </a:t>
            </a:r>
            <a:r>
              <a:rPr lang="ru-RU" sz="2200" dirty="0" err="1" smtClean="0"/>
              <a:t>різною</a:t>
            </a:r>
            <a:r>
              <a:rPr lang="ru-RU" sz="2200" dirty="0" smtClean="0"/>
              <a:t> метою. </a:t>
            </a:r>
            <a:endParaRPr lang="ru-RU" sz="22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1996" y="3789040"/>
            <a:ext cx="8703871" cy="12258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200" dirty="0" smtClean="0"/>
              <a:t>Генно-</a:t>
            </a:r>
            <a:r>
              <a:rPr lang="ru-RU" sz="2200" dirty="0" err="1" smtClean="0"/>
              <a:t>інженерний</a:t>
            </a:r>
            <a:r>
              <a:rPr lang="ru-RU" sz="2200" dirty="0" smtClean="0"/>
              <a:t> (</a:t>
            </a:r>
            <a:r>
              <a:rPr lang="ru-RU" sz="2200" dirty="0" err="1" smtClean="0"/>
              <a:t>трансгенний</a:t>
            </a:r>
            <a:r>
              <a:rPr lang="ru-RU" sz="2200" dirty="0" smtClean="0"/>
              <a:t>) </a:t>
            </a:r>
            <a:r>
              <a:rPr lang="ru-RU" sz="2200" dirty="0" err="1" smtClean="0"/>
              <a:t>організм</a:t>
            </a:r>
            <a:r>
              <a:rPr lang="ru-RU" sz="2200" dirty="0" smtClean="0"/>
              <a:t> (ГІО) - </a:t>
            </a:r>
            <a:r>
              <a:rPr lang="ru-RU" sz="2200" dirty="0" err="1" smtClean="0"/>
              <a:t>живий</a:t>
            </a:r>
            <a:r>
              <a:rPr lang="ru-RU" sz="2200" dirty="0" smtClean="0"/>
              <a:t> </a:t>
            </a:r>
            <a:r>
              <a:rPr lang="ru-RU" sz="2200" dirty="0" err="1" smtClean="0"/>
              <a:t>організм</a:t>
            </a:r>
            <a:r>
              <a:rPr lang="ru-RU" sz="2200" dirty="0" smtClean="0"/>
              <a:t>, </a:t>
            </a:r>
            <a:r>
              <a:rPr lang="ru-RU" sz="2200" dirty="0" err="1" smtClean="0"/>
              <a:t>який</a:t>
            </a:r>
            <a:r>
              <a:rPr lang="ru-RU" sz="2200" dirty="0" smtClean="0"/>
              <a:t> </a:t>
            </a:r>
            <a:r>
              <a:rPr lang="ru-RU" sz="2200" dirty="0" err="1" smtClean="0"/>
              <a:t>містить</a:t>
            </a:r>
            <a:r>
              <a:rPr lang="ru-RU" sz="2200" dirty="0" smtClean="0"/>
              <a:t> </a:t>
            </a:r>
            <a:r>
              <a:rPr lang="ru-RU" sz="2200" dirty="0" err="1" smtClean="0"/>
              <a:t>нову</a:t>
            </a:r>
            <a:r>
              <a:rPr lang="ru-RU" sz="2200" dirty="0" smtClean="0"/>
              <a:t> </a:t>
            </a:r>
            <a:r>
              <a:rPr lang="ru-RU" sz="2200" dirty="0" err="1" smtClean="0"/>
              <a:t>комбінацію</a:t>
            </a:r>
            <a:r>
              <a:rPr lang="ru-RU" sz="2200" dirty="0" smtClean="0"/>
              <a:t> </a:t>
            </a:r>
            <a:r>
              <a:rPr lang="ru-RU" sz="2200" dirty="0" err="1" smtClean="0"/>
              <a:t>генетичного</a:t>
            </a:r>
            <a:r>
              <a:rPr lang="ru-RU" sz="2200" dirty="0" smtClean="0"/>
              <a:t> </a:t>
            </a:r>
            <a:r>
              <a:rPr lang="ru-RU" sz="2200" dirty="0" err="1" smtClean="0"/>
              <a:t>матеріалу</a:t>
            </a:r>
            <a:r>
              <a:rPr lang="ru-RU" sz="2200" dirty="0" smtClean="0"/>
              <a:t>, </a:t>
            </a:r>
            <a:r>
              <a:rPr lang="ru-RU" sz="2200" dirty="0" err="1" smtClean="0"/>
              <a:t>отриману</a:t>
            </a:r>
            <a:r>
              <a:rPr lang="ru-RU" sz="2200" dirty="0" smtClean="0"/>
              <a:t> за </a:t>
            </a:r>
            <a:r>
              <a:rPr lang="ru-RU" sz="2200" dirty="0" err="1" smtClean="0"/>
              <a:t>допомогою</a:t>
            </a:r>
            <a:r>
              <a:rPr lang="ru-RU" sz="2200" dirty="0" smtClean="0"/>
              <a:t> </a:t>
            </a:r>
            <a:r>
              <a:rPr lang="ru-RU" sz="2200" dirty="0" err="1" smtClean="0"/>
              <a:t>генетичної</a:t>
            </a:r>
            <a:r>
              <a:rPr lang="ru-RU" sz="2200" dirty="0" smtClean="0"/>
              <a:t> </a:t>
            </a:r>
            <a:r>
              <a:rPr lang="ru-RU" sz="2200" dirty="0" err="1" smtClean="0"/>
              <a:t>інженерії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8252" y="5338078"/>
            <a:ext cx="8739221" cy="12258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200" dirty="0" smtClean="0"/>
              <a:t>Генно-</a:t>
            </a:r>
            <a:r>
              <a:rPr lang="ru-RU" sz="2200" dirty="0" err="1" smtClean="0"/>
              <a:t>модифікований</a:t>
            </a:r>
            <a:r>
              <a:rPr lang="ru-RU" sz="2200" dirty="0" smtClean="0"/>
              <a:t> </a:t>
            </a:r>
            <a:r>
              <a:rPr lang="ru-RU" sz="2200" dirty="0" err="1" smtClean="0"/>
              <a:t>організм</a:t>
            </a:r>
            <a:r>
              <a:rPr lang="ru-RU" sz="2200" dirty="0" smtClean="0"/>
              <a:t> (ГМО) — </a:t>
            </a:r>
            <a:r>
              <a:rPr lang="ru-RU" sz="2200" dirty="0" err="1" smtClean="0"/>
              <a:t>це</a:t>
            </a:r>
            <a:r>
              <a:rPr lang="ru-RU" sz="2200" dirty="0" smtClean="0"/>
              <a:t> будь-</a:t>
            </a:r>
            <a:r>
              <a:rPr lang="ru-RU" sz="2200" dirty="0" err="1" smtClean="0"/>
              <a:t>який</a:t>
            </a:r>
            <a:r>
              <a:rPr lang="ru-RU" sz="2200" dirty="0" smtClean="0"/>
              <a:t> </a:t>
            </a:r>
            <a:r>
              <a:rPr lang="ru-RU" sz="2200" dirty="0" err="1" smtClean="0"/>
              <a:t>організм</a:t>
            </a:r>
            <a:r>
              <a:rPr lang="ru-RU" sz="2200" dirty="0" smtClean="0"/>
              <a:t> </a:t>
            </a:r>
            <a:r>
              <a:rPr lang="ru-RU" sz="2200" dirty="0" err="1" smtClean="0"/>
              <a:t>із</a:t>
            </a:r>
            <a:r>
              <a:rPr lang="ru-RU" sz="2200" dirty="0" smtClean="0"/>
              <a:t> новою </a:t>
            </a:r>
            <a:r>
              <a:rPr lang="ru-RU" sz="2200" dirty="0" err="1" smtClean="0"/>
              <a:t>комбінацією</a:t>
            </a:r>
            <a:r>
              <a:rPr lang="ru-RU" sz="2200" dirty="0" smtClean="0"/>
              <a:t> </a:t>
            </a:r>
            <a:r>
              <a:rPr lang="ru-RU" sz="2200" dirty="0" err="1" smtClean="0"/>
              <a:t>генетичного</a:t>
            </a:r>
            <a:r>
              <a:rPr lang="ru-RU" sz="2200" dirty="0" smtClean="0"/>
              <a:t> </a:t>
            </a:r>
            <a:r>
              <a:rPr lang="ru-RU" sz="2200" dirty="0" err="1" smtClean="0"/>
              <a:t>матеріалу</a:t>
            </a:r>
            <a:r>
              <a:rPr lang="ru-RU" sz="2200" dirty="0" smtClean="0"/>
              <a:t>, </a:t>
            </a:r>
            <a:r>
              <a:rPr lang="ru-RU" sz="2200" dirty="0" err="1" smtClean="0"/>
              <a:t>одержаний</a:t>
            </a:r>
            <a:r>
              <a:rPr lang="ru-RU" sz="2200" dirty="0" smtClean="0"/>
              <a:t> </a:t>
            </a:r>
            <a:r>
              <a:rPr lang="ru-RU" sz="2200" dirty="0" err="1" smtClean="0"/>
              <a:t>завдяки</a:t>
            </a:r>
            <a:r>
              <a:rPr lang="ru-RU" sz="2200" dirty="0" smtClean="0"/>
              <a:t> </a:t>
            </a:r>
            <a:r>
              <a:rPr lang="ru-RU" sz="2200" dirty="0" err="1" smtClean="0"/>
              <a:t>використанню</a:t>
            </a:r>
            <a:r>
              <a:rPr lang="ru-RU" sz="2200" dirty="0" smtClean="0"/>
              <a:t> </a:t>
            </a:r>
            <a:r>
              <a:rPr lang="ru-RU" sz="2200" dirty="0" err="1" smtClean="0"/>
              <a:t>методів</a:t>
            </a:r>
            <a:r>
              <a:rPr lang="ru-RU" sz="2200" dirty="0" smtClean="0"/>
              <a:t> </a:t>
            </a:r>
            <a:r>
              <a:rPr lang="ru-RU" sz="2200" dirty="0" err="1" smtClean="0"/>
              <a:t>генної</a:t>
            </a:r>
            <a:r>
              <a:rPr lang="ru-RU" sz="2200" dirty="0" smtClean="0"/>
              <a:t> </a:t>
            </a:r>
            <a:r>
              <a:rPr lang="ru-RU" sz="2200" dirty="0" err="1" smtClean="0"/>
              <a:t>інженерії</a:t>
            </a:r>
            <a:r>
              <a:rPr lang="ru-RU" sz="2200" dirty="0" smtClean="0"/>
              <a:t>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49513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Администратор\Desktop\1266973507_580_1234960408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362">
            <a:off x="179512" y="3861048"/>
            <a:ext cx="3646097" cy="2822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дминистратор\Desktop\clKclGASn5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566">
            <a:off x="263708" y="1988840"/>
            <a:ext cx="2484276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01396" y="620688"/>
            <a:ext cx="481055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u="sng" dirty="0" err="1" smtClean="0">
                <a:solidFill>
                  <a:schemeClr val="bg1"/>
                </a:solidFill>
              </a:rPr>
              <a:t>Генна</a:t>
            </a:r>
            <a:r>
              <a:rPr lang="ru-RU" sz="2100" u="sng" dirty="0" smtClean="0">
                <a:solidFill>
                  <a:schemeClr val="bg1"/>
                </a:solidFill>
              </a:rPr>
              <a:t> </a:t>
            </a:r>
            <a:r>
              <a:rPr lang="ru-RU" sz="2100" u="sng" dirty="0" err="1" smtClean="0">
                <a:solidFill>
                  <a:schemeClr val="bg1"/>
                </a:solidFill>
              </a:rPr>
              <a:t>інженерія</a:t>
            </a:r>
            <a:r>
              <a:rPr lang="ru-RU" sz="2100" u="sng" dirty="0" smtClean="0">
                <a:solidFill>
                  <a:schemeClr val="bg1"/>
                </a:solidFill>
              </a:rPr>
              <a:t> </a:t>
            </a:r>
            <a:r>
              <a:rPr lang="ru-RU" sz="2100" dirty="0" smtClean="0">
                <a:solidFill>
                  <a:schemeClr val="bg1"/>
                </a:solidFill>
              </a:rPr>
              <a:t>- молода </a:t>
            </a:r>
            <a:r>
              <a:rPr lang="ru-RU" sz="2100" dirty="0" err="1" smtClean="0">
                <a:solidFill>
                  <a:schemeClr val="bg1"/>
                </a:solidFill>
              </a:rPr>
              <a:t>технологія</a:t>
            </a:r>
            <a:r>
              <a:rPr lang="ru-RU" sz="2100" dirty="0" smtClean="0">
                <a:solidFill>
                  <a:schemeClr val="bg1"/>
                </a:solidFill>
              </a:rPr>
              <a:t>, створена для </a:t>
            </a:r>
            <a:r>
              <a:rPr lang="ru-RU" sz="2100" dirty="0" err="1" smtClean="0">
                <a:solidFill>
                  <a:schemeClr val="bg1"/>
                </a:solidFill>
              </a:rPr>
              <a:t>поліпшення</a:t>
            </a:r>
            <a:r>
              <a:rPr lang="ru-RU" sz="2100" dirty="0" smtClean="0">
                <a:solidFill>
                  <a:schemeClr val="bg1"/>
                </a:solidFill>
              </a:rPr>
              <a:t> характеристик </a:t>
            </a:r>
            <a:r>
              <a:rPr lang="ru-RU" sz="2100" dirty="0" err="1" smtClean="0">
                <a:solidFill>
                  <a:schemeClr val="bg1"/>
                </a:solidFill>
              </a:rPr>
              <a:t>живих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організмів</a:t>
            </a:r>
            <a:r>
              <a:rPr lang="ru-RU" sz="2100" dirty="0" smtClean="0">
                <a:solidFill>
                  <a:schemeClr val="bg1"/>
                </a:solidFill>
              </a:rPr>
              <a:t> шляхом пересадки в них чужого </a:t>
            </a:r>
            <a:r>
              <a:rPr lang="ru-RU" sz="2100" dirty="0" err="1" smtClean="0">
                <a:solidFill>
                  <a:schemeClr val="bg1"/>
                </a:solidFill>
              </a:rPr>
              <a:t>генетичного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матеріалу</a:t>
            </a:r>
            <a:r>
              <a:rPr lang="ru-RU" sz="2100" dirty="0" smtClean="0">
                <a:solidFill>
                  <a:schemeClr val="bg1"/>
                </a:solidFill>
              </a:rPr>
              <a:t>, </a:t>
            </a:r>
            <a:r>
              <a:rPr lang="ru-RU" sz="2100" dirty="0" err="1" smtClean="0">
                <a:solidFill>
                  <a:schemeClr val="bg1"/>
                </a:solidFill>
              </a:rPr>
              <a:t>наприклад</a:t>
            </a:r>
            <a:r>
              <a:rPr lang="ru-RU" sz="2100" dirty="0" smtClean="0">
                <a:solidFill>
                  <a:schemeClr val="bg1"/>
                </a:solidFill>
              </a:rPr>
              <a:t> ДНК </a:t>
            </a:r>
            <a:r>
              <a:rPr lang="ru-RU" sz="2100" dirty="0" err="1" smtClean="0">
                <a:solidFill>
                  <a:schemeClr val="bg1"/>
                </a:solidFill>
              </a:rPr>
              <a:t>риби</a:t>
            </a:r>
            <a:r>
              <a:rPr lang="ru-RU" sz="2100" dirty="0" smtClean="0">
                <a:solidFill>
                  <a:schemeClr val="bg1"/>
                </a:solidFill>
              </a:rPr>
              <a:t> в </a:t>
            </a:r>
            <a:r>
              <a:rPr lang="ru-RU" sz="2100" dirty="0" err="1" smtClean="0">
                <a:solidFill>
                  <a:schemeClr val="bg1"/>
                </a:solidFill>
              </a:rPr>
              <a:t>помідор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чи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бактерії</a:t>
            </a:r>
            <a:r>
              <a:rPr lang="ru-RU" sz="2100" dirty="0" smtClean="0">
                <a:solidFill>
                  <a:schemeClr val="bg1"/>
                </a:solidFill>
              </a:rPr>
              <a:t> в </a:t>
            </a:r>
            <a:r>
              <a:rPr lang="ru-RU" sz="2100" dirty="0" err="1" smtClean="0">
                <a:solidFill>
                  <a:schemeClr val="bg1"/>
                </a:solidFill>
              </a:rPr>
              <a:t>картоплю</a:t>
            </a:r>
            <a:r>
              <a:rPr lang="ru-RU" sz="2100" dirty="0" smtClean="0">
                <a:solidFill>
                  <a:schemeClr val="bg1"/>
                </a:solidFill>
              </a:rPr>
              <a:t>.</a:t>
            </a:r>
          </a:p>
          <a:p>
            <a:endParaRPr lang="ru-RU" sz="2100" dirty="0">
              <a:solidFill>
                <a:schemeClr val="bg1"/>
              </a:solidFill>
            </a:endParaRPr>
          </a:p>
          <a:p>
            <a:r>
              <a:rPr lang="ru-RU" sz="2100" dirty="0" smtClean="0">
                <a:solidFill>
                  <a:schemeClr val="bg1"/>
                </a:solidFill>
              </a:rPr>
              <a:t> ГІ кардинально </a:t>
            </a:r>
            <a:r>
              <a:rPr lang="ru-RU" sz="2100" dirty="0" err="1" smtClean="0">
                <a:solidFill>
                  <a:schemeClr val="bg1"/>
                </a:solidFill>
              </a:rPr>
              <a:t>відрізняється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від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селекції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тим</a:t>
            </a:r>
            <a:r>
              <a:rPr lang="ru-RU" sz="2100" dirty="0" smtClean="0">
                <a:solidFill>
                  <a:schemeClr val="bg1"/>
                </a:solidFill>
              </a:rPr>
              <a:t>, </a:t>
            </a:r>
            <a:r>
              <a:rPr lang="ru-RU" sz="2100" dirty="0" err="1" smtClean="0">
                <a:solidFill>
                  <a:schemeClr val="bg1"/>
                </a:solidFill>
              </a:rPr>
              <a:t>що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її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методи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дозволяють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долати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бар'єри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між</a:t>
            </a:r>
            <a:r>
              <a:rPr lang="ru-RU" sz="2100" dirty="0" smtClean="0">
                <a:solidFill>
                  <a:schemeClr val="bg1"/>
                </a:solidFill>
              </a:rPr>
              <a:t> видами, </a:t>
            </a:r>
            <a:r>
              <a:rPr lang="ru-RU" sz="2100" dirty="0" err="1" smtClean="0">
                <a:solidFill>
                  <a:schemeClr val="bg1"/>
                </a:solidFill>
              </a:rPr>
              <a:t>чого</a:t>
            </a:r>
            <a:r>
              <a:rPr lang="ru-RU" sz="2100" dirty="0" smtClean="0">
                <a:solidFill>
                  <a:schemeClr val="bg1"/>
                </a:solidFill>
              </a:rPr>
              <a:t> не </a:t>
            </a:r>
            <a:r>
              <a:rPr lang="ru-RU" sz="2100" dirty="0" err="1" smtClean="0">
                <a:solidFill>
                  <a:schemeClr val="bg1"/>
                </a:solidFill>
              </a:rPr>
              <a:t>відбувається</a:t>
            </a:r>
            <a:r>
              <a:rPr lang="ru-RU" sz="2100" dirty="0" smtClean="0">
                <a:solidFill>
                  <a:schemeClr val="bg1"/>
                </a:solidFill>
              </a:rPr>
              <a:t> в </a:t>
            </a:r>
            <a:r>
              <a:rPr lang="ru-RU" sz="2100" dirty="0" err="1" smtClean="0">
                <a:solidFill>
                  <a:schemeClr val="bg1"/>
                </a:solidFill>
              </a:rPr>
              <a:t>природі</a:t>
            </a:r>
            <a:r>
              <a:rPr lang="ru-RU" sz="2100" dirty="0" smtClean="0">
                <a:solidFill>
                  <a:schemeClr val="bg1"/>
                </a:solidFill>
              </a:rPr>
              <a:t>. В </a:t>
            </a:r>
            <a:r>
              <a:rPr lang="ru-RU" sz="2100" dirty="0" err="1" smtClean="0">
                <a:solidFill>
                  <a:schemeClr val="bg1"/>
                </a:solidFill>
              </a:rPr>
              <a:t>Україні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офіційного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дозволу</a:t>
            </a:r>
            <a:r>
              <a:rPr lang="ru-RU" sz="2100" dirty="0" smtClean="0">
                <a:solidFill>
                  <a:schemeClr val="bg1"/>
                </a:solidFill>
              </a:rPr>
              <a:t> на </a:t>
            </a:r>
            <a:r>
              <a:rPr lang="ru-RU" sz="2100" dirty="0" err="1" smtClean="0">
                <a:solidFill>
                  <a:schemeClr val="bg1"/>
                </a:solidFill>
              </a:rPr>
              <a:t>вирощування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генетично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модифікованих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рослин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поки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що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ніким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отримано</a:t>
            </a:r>
            <a:r>
              <a:rPr lang="ru-RU" sz="2100" dirty="0" smtClean="0">
                <a:solidFill>
                  <a:schemeClr val="bg1"/>
                </a:solidFill>
              </a:rPr>
              <a:t> не </a:t>
            </a:r>
            <a:r>
              <a:rPr lang="ru-RU" sz="2100" dirty="0" err="1" smtClean="0">
                <a:solidFill>
                  <a:schemeClr val="bg1"/>
                </a:solidFill>
              </a:rPr>
              <a:t>було</a:t>
            </a:r>
            <a:r>
              <a:rPr lang="ru-RU" sz="2100" dirty="0" smtClean="0">
                <a:solidFill>
                  <a:schemeClr val="bg1"/>
                </a:solidFill>
              </a:rPr>
              <a:t>. </a:t>
            </a:r>
            <a:r>
              <a:rPr lang="ru-RU" sz="2100" dirty="0" err="1" smtClean="0">
                <a:solidFill>
                  <a:schemeClr val="bg1"/>
                </a:solidFill>
              </a:rPr>
              <a:t>Однак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немає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ніякої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гарантії</a:t>
            </a:r>
            <a:r>
              <a:rPr lang="ru-RU" sz="2100" dirty="0" smtClean="0">
                <a:solidFill>
                  <a:schemeClr val="bg1"/>
                </a:solidFill>
              </a:rPr>
              <a:t>, </a:t>
            </a:r>
            <a:r>
              <a:rPr lang="ru-RU" sz="2100" dirty="0" err="1" smtClean="0">
                <a:solidFill>
                  <a:schemeClr val="bg1"/>
                </a:solidFill>
              </a:rPr>
              <a:t>що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західні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продукти</a:t>
            </a:r>
            <a:r>
              <a:rPr lang="ru-RU" sz="2100" dirty="0" smtClean="0">
                <a:solidFill>
                  <a:schemeClr val="bg1"/>
                </a:solidFill>
              </a:rPr>
              <a:t>, </a:t>
            </a:r>
            <a:r>
              <a:rPr lang="ru-RU" sz="2100" dirty="0" err="1" smtClean="0">
                <a:solidFill>
                  <a:schemeClr val="bg1"/>
                </a:solidFill>
              </a:rPr>
              <a:t>які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купуються</a:t>
            </a:r>
            <a:r>
              <a:rPr lang="ru-RU" sz="2100" dirty="0" smtClean="0">
                <a:solidFill>
                  <a:schemeClr val="bg1"/>
                </a:solidFill>
              </a:rPr>
              <a:t> в нас не </a:t>
            </a:r>
            <a:r>
              <a:rPr lang="ru-RU" sz="2100" dirty="0" err="1" smtClean="0">
                <a:solidFill>
                  <a:schemeClr val="bg1"/>
                </a:solidFill>
              </a:rPr>
              <a:t>містять</a:t>
            </a:r>
            <a:r>
              <a:rPr lang="ru-RU" sz="2100" dirty="0" smtClean="0">
                <a:solidFill>
                  <a:schemeClr val="bg1"/>
                </a:solidFill>
              </a:rPr>
              <a:t> в </a:t>
            </a:r>
            <a:r>
              <a:rPr lang="ru-RU" sz="2100" dirty="0" err="1" smtClean="0">
                <a:solidFill>
                  <a:schemeClr val="bg1"/>
                </a:solidFill>
              </a:rPr>
              <a:t>собі</a:t>
            </a:r>
            <a:r>
              <a:rPr lang="ru-RU" sz="2100" dirty="0" smtClean="0">
                <a:solidFill>
                  <a:schemeClr val="bg1"/>
                </a:solidFill>
              </a:rPr>
              <a:t> генно-</a:t>
            </a:r>
            <a:r>
              <a:rPr lang="ru-RU" sz="2100" dirty="0" err="1" smtClean="0">
                <a:solidFill>
                  <a:schemeClr val="bg1"/>
                </a:solidFill>
              </a:rPr>
              <a:t>модифікованих</a:t>
            </a:r>
            <a:r>
              <a:rPr lang="ru-RU" sz="2100" dirty="0" smtClean="0">
                <a:solidFill>
                  <a:schemeClr val="bg1"/>
                </a:solidFill>
              </a:rPr>
              <a:t> </a:t>
            </a:r>
            <a:r>
              <a:rPr lang="ru-RU" sz="2100" dirty="0" err="1" smtClean="0">
                <a:solidFill>
                  <a:schemeClr val="bg1"/>
                </a:solidFill>
              </a:rPr>
              <a:t>інгредієнтів</a:t>
            </a:r>
            <a:r>
              <a:rPr lang="ru-RU" sz="2100" dirty="0" smtClean="0">
                <a:solidFill>
                  <a:schemeClr val="bg1"/>
                </a:solidFill>
              </a:rPr>
              <a:t>.</a:t>
            </a:r>
            <a:endParaRPr lang="ru-RU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0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1266973507_580_1234960408_full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18" y="0"/>
            <a:ext cx="9168618" cy="684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0377" y="332656"/>
            <a:ext cx="746324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 </a:t>
            </a:r>
            <a:r>
              <a:rPr lang="ru-RU" sz="36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чому</a:t>
            </a:r>
            <a:r>
              <a:rPr lang="ru-RU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ж </a:t>
            </a:r>
            <a:r>
              <a:rPr lang="ru-RU" sz="36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виникла</a:t>
            </a:r>
            <a:r>
              <a:rPr lang="ru-RU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потреба у генно-</a:t>
            </a:r>
            <a:r>
              <a:rPr lang="ru-RU" sz="36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модифікованих</a:t>
            </a:r>
            <a:r>
              <a:rPr lang="ru-RU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продуктах?</a:t>
            </a:r>
            <a:endParaRPr lang="ru-RU" sz="3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3" name="Picture 3" descr="C:\Users\Администратор\Desktop\53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1"/>
            <a:ext cx="3240360" cy="26376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истратор\Desktop\genetica_3_morko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95">
            <a:off x="5004048" y="1707557"/>
            <a:ext cx="3762375" cy="4762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дминистратор\Desktop\gennaya_inzheneriy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3359">
            <a:off x="1188342" y="4088807"/>
            <a:ext cx="3383657" cy="22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68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763"/>
            <a:ext cx="91694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ГМО -- это выгодно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1628800"/>
            <a:ext cx="6379756" cy="47848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6799" y="332656"/>
            <a:ext cx="5737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Чим вигідне ГМО?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463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575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Генна інженерія і сільське господарство</a:t>
            </a:r>
            <a:endParaRPr lang="ru-RU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95536" y="1069742"/>
            <a:ext cx="3960440" cy="2826306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i="1" u="sng" dirty="0"/>
              <a:t>М</a:t>
            </a:r>
            <a:r>
              <a:rPr lang="ru-RU" sz="2000" i="1" u="sng" dirty="0" smtClean="0"/>
              <a:t>етою </a:t>
            </a:r>
            <a:r>
              <a:rPr lang="ru-RU" sz="2000" i="1" u="sng" dirty="0" err="1" smtClean="0"/>
              <a:t>отримання</a:t>
            </a:r>
            <a:r>
              <a:rPr lang="ru-RU" sz="2000" i="1" u="sng" dirty="0" smtClean="0"/>
              <a:t> ГМО </a:t>
            </a:r>
            <a:r>
              <a:rPr lang="ru-RU" sz="2000" dirty="0" smtClean="0"/>
              <a:t>є </a:t>
            </a:r>
            <a:r>
              <a:rPr lang="ru-RU" sz="2000" dirty="0" err="1" smtClean="0"/>
              <a:t>поліпшення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агрономічно</a:t>
            </a:r>
            <a:r>
              <a:rPr lang="ru-RU" sz="2000" dirty="0" smtClean="0"/>
              <a:t> </a:t>
            </a:r>
            <a:r>
              <a:rPr lang="ru-RU" sz="2000" dirty="0" err="1" smtClean="0"/>
              <a:t>важливих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ознак</a:t>
            </a:r>
            <a:r>
              <a:rPr lang="ru-RU" sz="2000" dirty="0" smtClean="0"/>
              <a:t> </a:t>
            </a:r>
            <a:r>
              <a:rPr lang="ru-RU" sz="2000" dirty="0" err="1" smtClean="0"/>
              <a:t>організму-реципієнта</a:t>
            </a:r>
            <a:r>
              <a:rPr lang="ru-RU" sz="2000" dirty="0" smtClean="0"/>
              <a:t> (</a:t>
            </a:r>
            <a:r>
              <a:rPr lang="ru-RU" sz="2000" dirty="0" err="1" smtClean="0"/>
              <a:t>наприклад</a:t>
            </a:r>
            <a:r>
              <a:rPr lang="ru-RU" sz="2000" dirty="0" smtClean="0"/>
              <a:t>, </a:t>
            </a:r>
            <a:r>
              <a:rPr lang="ru-RU" sz="2000" dirty="0" err="1" smtClean="0"/>
              <a:t>підвищення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стійкості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рослини</a:t>
            </a:r>
            <a:r>
              <a:rPr lang="ru-RU" sz="2000" dirty="0" smtClean="0"/>
              <a:t> до </a:t>
            </a:r>
            <a:r>
              <a:rPr lang="ru-RU" sz="2000" dirty="0" err="1" smtClean="0"/>
              <a:t>гербіцидів</a:t>
            </a:r>
            <a:r>
              <a:rPr lang="ru-RU" sz="2000" dirty="0" smtClean="0"/>
              <a:t>, комах-</a:t>
            </a:r>
            <a:r>
              <a:rPr lang="ru-RU" sz="2000" dirty="0" err="1" smtClean="0"/>
              <a:t>шкідників</a:t>
            </a:r>
            <a:r>
              <a:rPr lang="ru-RU" sz="2000" dirty="0" smtClean="0"/>
              <a:t>, </a:t>
            </a:r>
            <a:r>
              <a:rPr lang="ru-RU" sz="2000" dirty="0" err="1" smtClean="0"/>
              <a:t>патогенних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мікроорганізмів</a:t>
            </a:r>
            <a:r>
              <a:rPr lang="ru-RU" sz="2000" dirty="0" smtClean="0"/>
              <a:t>) для </a:t>
            </a:r>
            <a:r>
              <a:rPr lang="ru-RU" sz="2000" dirty="0" err="1" smtClean="0"/>
              <a:t>зниження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собівартості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кінцевого</a:t>
            </a:r>
            <a:r>
              <a:rPr lang="ru-RU" sz="2000" dirty="0" smtClean="0"/>
              <a:t> продукту.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196752"/>
            <a:ext cx="432048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 err="1" smtClean="0"/>
              <a:t>Зростання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площ</a:t>
            </a:r>
            <a:r>
              <a:rPr lang="ru-RU" sz="2000" dirty="0" smtClean="0"/>
              <a:t> </a:t>
            </a:r>
            <a:r>
              <a:rPr lang="ru-RU" sz="2000" dirty="0" err="1" smtClean="0"/>
              <a:t>під</a:t>
            </a:r>
            <a:r>
              <a:rPr lang="ru-RU" sz="2000" dirty="0" smtClean="0"/>
              <a:t> </a:t>
            </a:r>
            <a:r>
              <a:rPr lang="ru-RU" sz="2000" dirty="0" err="1" smtClean="0"/>
              <a:t>трансгенними</a:t>
            </a:r>
            <a:r>
              <a:rPr lang="ru-RU" sz="2000" dirty="0" smtClean="0"/>
              <a:t> культурами в </a:t>
            </a:r>
            <a:r>
              <a:rPr lang="ru-RU" sz="2000" dirty="0" err="1" smtClean="0"/>
              <a:t>розвинених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країнах</a:t>
            </a:r>
            <a:r>
              <a:rPr lang="ru-RU" sz="2000" dirty="0" smtClean="0"/>
              <a:t> </a:t>
            </a:r>
            <a:r>
              <a:rPr lang="ru-RU" sz="2000" dirty="0" err="1" smtClean="0"/>
              <a:t>йде</a:t>
            </a:r>
            <a:r>
              <a:rPr lang="ru-RU" sz="2000" dirty="0" smtClean="0"/>
              <a:t> </a:t>
            </a:r>
            <a:r>
              <a:rPr lang="ru-RU" sz="2000" dirty="0" err="1" smtClean="0"/>
              <a:t>значно</a:t>
            </a:r>
            <a:r>
              <a:rPr lang="ru-RU" sz="2000" dirty="0" smtClean="0"/>
              <a:t> </a:t>
            </a:r>
            <a:r>
              <a:rPr lang="ru-RU" sz="2000" dirty="0" err="1" smtClean="0"/>
              <a:t>інтенсивніше</a:t>
            </a:r>
            <a:r>
              <a:rPr lang="ru-RU" sz="2000" dirty="0" smtClean="0"/>
              <a:t> </a:t>
            </a:r>
            <a:r>
              <a:rPr lang="ru-RU" sz="2000" dirty="0" err="1" smtClean="0"/>
              <a:t>порівняно</a:t>
            </a:r>
            <a:r>
              <a:rPr lang="ru-RU" sz="2000" dirty="0" smtClean="0"/>
              <a:t> з </a:t>
            </a:r>
            <a:r>
              <a:rPr lang="ru-RU" sz="2000" dirty="0" err="1" smtClean="0"/>
              <a:t>країнами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розвиваються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2889" y="4156364"/>
            <a:ext cx="4509151" cy="16344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Нині</a:t>
            </a:r>
            <a:r>
              <a:rPr lang="ru-RU" dirty="0" smtClean="0"/>
              <a:t> 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випробовуються</a:t>
            </a:r>
            <a:r>
              <a:rPr lang="ru-RU" dirty="0" smtClean="0"/>
              <a:t> </a:t>
            </a:r>
            <a:r>
              <a:rPr lang="ru-RU" dirty="0" err="1" smtClean="0"/>
              <a:t>трансгенні</a:t>
            </a:r>
            <a:r>
              <a:rPr lang="ru-RU" dirty="0" smtClean="0"/>
              <a:t> </a:t>
            </a:r>
            <a:r>
              <a:rPr lang="ru-RU" dirty="0" err="1" smtClean="0"/>
              <a:t>сорти</a:t>
            </a:r>
            <a:r>
              <a:rPr lang="ru-RU" dirty="0" smtClean="0"/>
              <a:t> </a:t>
            </a:r>
            <a:r>
              <a:rPr lang="ru-RU" dirty="0" err="1" smtClean="0"/>
              <a:t>кукурудзи</a:t>
            </a:r>
            <a:r>
              <a:rPr lang="ru-RU" dirty="0" smtClean="0"/>
              <a:t>, </a:t>
            </a:r>
            <a:r>
              <a:rPr lang="ru-RU" dirty="0" err="1" smtClean="0"/>
              <a:t>цукрових</a:t>
            </a:r>
            <a:r>
              <a:rPr lang="ru-RU" dirty="0" smtClean="0"/>
              <a:t> </a:t>
            </a:r>
            <a:r>
              <a:rPr lang="ru-RU" dirty="0" err="1" smtClean="0"/>
              <a:t>буряків</a:t>
            </a:r>
            <a:r>
              <a:rPr lang="ru-RU" dirty="0" smtClean="0"/>
              <a:t> і </a:t>
            </a:r>
            <a:r>
              <a:rPr lang="ru-RU" dirty="0" err="1" smtClean="0"/>
              <a:t>ріпаку</a:t>
            </a:r>
            <a:r>
              <a:rPr lang="ru-RU" dirty="0" smtClean="0"/>
              <a:t>, </a:t>
            </a:r>
            <a:r>
              <a:rPr lang="ru-RU" dirty="0" err="1" smtClean="0"/>
              <a:t>стійкі</a:t>
            </a:r>
            <a:r>
              <a:rPr lang="ru-RU" dirty="0" smtClean="0"/>
              <a:t> </a:t>
            </a:r>
            <a:r>
              <a:rPr lang="ru-RU" dirty="0" err="1" smtClean="0"/>
              <a:t>проти</a:t>
            </a:r>
            <a:r>
              <a:rPr lang="ru-RU" dirty="0" smtClean="0"/>
              <a:t> </a:t>
            </a:r>
            <a:r>
              <a:rPr lang="ru-RU" dirty="0" err="1" smtClean="0"/>
              <a:t>гербіцидів</a:t>
            </a:r>
            <a:r>
              <a:rPr lang="ru-RU" dirty="0" smtClean="0"/>
              <a:t>; </a:t>
            </a:r>
            <a:r>
              <a:rPr lang="ru-RU" dirty="0" err="1" smtClean="0"/>
              <a:t>кукурудзи</a:t>
            </a:r>
            <a:r>
              <a:rPr lang="ru-RU" dirty="0" smtClean="0"/>
              <a:t>, </a:t>
            </a:r>
            <a:r>
              <a:rPr lang="ru-RU" dirty="0" err="1" smtClean="0"/>
              <a:t>стійкої</a:t>
            </a:r>
            <a:r>
              <a:rPr lang="ru-RU" dirty="0" smtClean="0"/>
              <a:t> </a:t>
            </a:r>
            <a:r>
              <a:rPr lang="ru-RU" dirty="0" err="1" smtClean="0"/>
              <a:t>проти</a:t>
            </a:r>
            <a:r>
              <a:rPr lang="ru-RU" dirty="0" smtClean="0"/>
              <a:t> </a:t>
            </a:r>
            <a:r>
              <a:rPr lang="ru-RU" dirty="0" err="1" smtClean="0"/>
              <a:t>кукурудзяного</a:t>
            </a:r>
            <a:r>
              <a:rPr lang="ru-RU" dirty="0" smtClean="0"/>
              <a:t> </a:t>
            </a:r>
            <a:r>
              <a:rPr lang="ru-RU" dirty="0" err="1" smtClean="0"/>
              <a:t>метелика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картоплі</a:t>
            </a:r>
            <a:r>
              <a:rPr lang="ru-RU" dirty="0" smtClean="0"/>
              <a:t>, </a:t>
            </a:r>
            <a:r>
              <a:rPr lang="ru-RU" dirty="0" err="1" smtClean="0"/>
              <a:t>стійкої</a:t>
            </a:r>
            <a:r>
              <a:rPr lang="ru-RU" dirty="0" smtClean="0"/>
              <a:t> </a:t>
            </a:r>
            <a:r>
              <a:rPr lang="ru-RU" dirty="0" err="1" smtClean="0"/>
              <a:t>проти</a:t>
            </a:r>
            <a:r>
              <a:rPr lang="ru-RU" dirty="0" smtClean="0"/>
              <a:t> </a:t>
            </a:r>
            <a:r>
              <a:rPr lang="ru-RU" dirty="0" err="1" smtClean="0"/>
              <a:t>колорадського</a:t>
            </a:r>
            <a:r>
              <a:rPr lang="ru-RU" dirty="0" smtClean="0"/>
              <a:t> жука.</a:t>
            </a:r>
            <a:endParaRPr lang="ru-RU" dirty="0"/>
          </a:p>
        </p:txBody>
      </p:sp>
      <p:sp>
        <p:nvSpPr>
          <p:cNvPr id="6" name="Прямоугольник с двумя скругленными соседними углами 5"/>
          <p:cNvSpPr/>
          <p:nvPr/>
        </p:nvSpPr>
        <p:spPr>
          <a:xfrm>
            <a:off x="4604467" y="2976469"/>
            <a:ext cx="4446240" cy="1839158"/>
          </a:xfrm>
          <a:prstGeom prst="round2Same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Створено систему </a:t>
            </a:r>
            <a:r>
              <a:rPr lang="ru-RU" dirty="0" err="1" smtClean="0"/>
              <a:t>органів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з </a:t>
            </a:r>
            <a:r>
              <a:rPr lang="ru-RU" dirty="0" err="1" smtClean="0"/>
              <a:t>залученням</a:t>
            </a:r>
            <a:r>
              <a:rPr lang="ru-RU" dirty="0" smtClean="0"/>
              <a:t> </a:t>
            </a:r>
            <a:r>
              <a:rPr lang="ru-RU" dirty="0" err="1" smtClean="0"/>
              <a:t>спеціалістів</a:t>
            </a:r>
            <a:r>
              <a:rPr lang="ru-RU" dirty="0" smtClean="0"/>
              <a:t> (</a:t>
            </a:r>
            <a:r>
              <a:rPr lang="ru-RU" dirty="0" err="1" smtClean="0"/>
              <a:t>генетиків</a:t>
            </a:r>
            <a:r>
              <a:rPr lang="ru-RU" dirty="0" smtClean="0"/>
              <a:t>, </a:t>
            </a:r>
            <a:r>
              <a:rPr lang="ru-RU" dirty="0" err="1" smtClean="0"/>
              <a:t>селекціонерів</a:t>
            </a:r>
            <a:r>
              <a:rPr lang="ru-RU" dirty="0" smtClean="0"/>
              <a:t>, </a:t>
            </a:r>
            <a:r>
              <a:rPr lang="ru-RU" dirty="0" err="1" smtClean="0"/>
              <a:t>генних</a:t>
            </a:r>
            <a:r>
              <a:rPr lang="ru-RU" dirty="0" smtClean="0"/>
              <a:t> </a:t>
            </a:r>
            <a:r>
              <a:rPr lang="ru-RU" dirty="0" err="1" smtClean="0"/>
              <a:t>інженерів</a:t>
            </a:r>
            <a:r>
              <a:rPr lang="ru-RU" dirty="0" smtClean="0"/>
              <a:t>, </a:t>
            </a:r>
            <a:r>
              <a:rPr lang="ru-RU" dirty="0" err="1" smtClean="0"/>
              <a:t>екологів</a:t>
            </a:r>
            <a:r>
              <a:rPr lang="ru-RU" dirty="0" smtClean="0"/>
              <a:t>, </a:t>
            </a:r>
            <a:r>
              <a:rPr lang="ru-RU" dirty="0" err="1" smtClean="0"/>
              <a:t>медиків</a:t>
            </a:r>
            <a:r>
              <a:rPr lang="ru-RU" dirty="0" smtClean="0"/>
              <a:t>, </a:t>
            </a:r>
            <a:r>
              <a:rPr lang="ru-RU" dirty="0" err="1" smtClean="0"/>
              <a:t>токсикологів</a:t>
            </a:r>
            <a:r>
              <a:rPr lang="ru-RU" dirty="0" smtClean="0"/>
              <a:t>) </a:t>
            </a:r>
            <a:r>
              <a:rPr lang="ru-RU" dirty="0" err="1" smtClean="0"/>
              <a:t>оцінюють</a:t>
            </a:r>
            <a:r>
              <a:rPr lang="ru-RU" dirty="0" smtClean="0"/>
              <a:t> </a:t>
            </a:r>
            <a:r>
              <a:rPr lang="ru-RU" dirty="0" err="1" smtClean="0"/>
              <a:t>трансгенні</a:t>
            </a:r>
            <a:r>
              <a:rPr lang="ru-RU" dirty="0" smtClean="0"/>
              <a:t> </a:t>
            </a:r>
            <a:r>
              <a:rPr lang="ru-RU" dirty="0" err="1" smtClean="0"/>
              <a:t>сорти</a:t>
            </a:r>
            <a:r>
              <a:rPr lang="ru-RU" dirty="0" smtClean="0"/>
              <a:t> для </a:t>
            </a:r>
            <a:r>
              <a:rPr lang="ru-RU" dirty="0" err="1" smtClean="0"/>
              <a:t>визначення</a:t>
            </a:r>
            <a:r>
              <a:rPr lang="ru-RU" dirty="0" smtClean="0"/>
              <a:t> </a:t>
            </a:r>
            <a:r>
              <a:rPr lang="ru-RU" dirty="0" err="1" smtClean="0"/>
              <a:t>потенційного</a:t>
            </a:r>
            <a:r>
              <a:rPr lang="ru-RU" dirty="0" smtClean="0"/>
              <a:t> </a:t>
            </a:r>
            <a:r>
              <a:rPr lang="ru-RU" dirty="0" err="1" smtClean="0"/>
              <a:t>впливу</a:t>
            </a:r>
            <a:r>
              <a:rPr lang="ru-RU" dirty="0" smtClean="0"/>
              <a:t> на </a:t>
            </a:r>
            <a:r>
              <a:rPr lang="ru-RU" dirty="0" err="1" smtClean="0"/>
              <a:t>людину</a:t>
            </a:r>
            <a:r>
              <a:rPr lang="ru-RU" dirty="0" smtClean="0"/>
              <a:t>, </a:t>
            </a:r>
            <a:r>
              <a:rPr lang="ru-RU" dirty="0" err="1" smtClean="0"/>
              <a:t>тварин</a:t>
            </a:r>
            <a:r>
              <a:rPr lang="ru-RU" dirty="0" smtClean="0"/>
              <a:t> і </a:t>
            </a:r>
            <a:r>
              <a:rPr lang="ru-RU" dirty="0" err="1" smtClean="0"/>
              <a:t>навколишнє</a:t>
            </a:r>
            <a:r>
              <a:rPr lang="ru-RU" dirty="0" smtClean="0"/>
              <a:t> </a:t>
            </a:r>
            <a:r>
              <a:rPr lang="ru-RU" dirty="0" err="1" smtClean="0"/>
              <a:t>середовище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6076998"/>
            <a:ext cx="734481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Лише </a:t>
            </a:r>
            <a:r>
              <a:rPr lang="ru-RU" dirty="0" err="1" smtClean="0"/>
              <a:t>після</a:t>
            </a:r>
            <a:r>
              <a:rPr lang="ru-RU" dirty="0" smtClean="0"/>
              <a:t> таких </a:t>
            </a:r>
            <a:r>
              <a:rPr lang="ru-RU" dirty="0" err="1" smtClean="0"/>
              <a:t>експертиз</a:t>
            </a:r>
            <a:r>
              <a:rPr lang="ru-RU" dirty="0" smtClean="0"/>
              <a:t> сорт </a:t>
            </a:r>
            <a:r>
              <a:rPr lang="ru-RU" dirty="0" err="1" smtClean="0"/>
              <a:t>допускається</a:t>
            </a:r>
            <a:r>
              <a:rPr lang="ru-RU" dirty="0" smtClean="0"/>
              <a:t> до </a:t>
            </a:r>
            <a:r>
              <a:rPr lang="ru-RU" dirty="0" err="1" smtClean="0"/>
              <a:t>випробування</a:t>
            </a:r>
            <a:r>
              <a:rPr lang="ru-RU" dirty="0" smtClean="0"/>
              <a:t> з </a:t>
            </a:r>
            <a:r>
              <a:rPr lang="ru-RU" dirty="0" err="1" smtClean="0"/>
              <a:t>дотриманням</a:t>
            </a:r>
            <a:r>
              <a:rPr lang="ru-RU" dirty="0" smtClean="0"/>
              <a:t> </a:t>
            </a:r>
            <a:r>
              <a:rPr lang="ru-RU" dirty="0" err="1" smtClean="0"/>
              <a:t>усіх</a:t>
            </a:r>
            <a:r>
              <a:rPr lang="ru-RU" dirty="0" smtClean="0"/>
              <a:t> </a:t>
            </a:r>
            <a:r>
              <a:rPr lang="ru-RU" dirty="0" err="1" smtClean="0"/>
              <a:t>відповідних</a:t>
            </a:r>
            <a:r>
              <a:rPr lang="ru-RU" dirty="0" smtClean="0"/>
              <a:t> </a:t>
            </a:r>
            <a:r>
              <a:rPr lang="ru-RU" dirty="0" err="1" smtClean="0"/>
              <a:t>вимог</a:t>
            </a:r>
            <a:r>
              <a:rPr lang="ru-RU" dirty="0" smtClean="0"/>
              <a:t>, </a:t>
            </a:r>
            <a:r>
              <a:rPr lang="ru-RU" dirty="0" err="1" smtClean="0"/>
              <a:t>прийнятих</a:t>
            </a:r>
            <a:r>
              <a:rPr lang="ru-RU" dirty="0" smtClean="0"/>
              <a:t> у </a:t>
            </a:r>
            <a:r>
              <a:rPr lang="ru-RU" dirty="0" err="1" smtClean="0"/>
              <a:t>Європейському</a:t>
            </a:r>
            <a:r>
              <a:rPr lang="ru-RU" dirty="0" smtClean="0"/>
              <a:t> </a:t>
            </a:r>
            <a:r>
              <a:rPr lang="ru-RU" dirty="0" err="1" smtClean="0"/>
              <a:t>Союзі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3995936" y="1858471"/>
            <a:ext cx="534337" cy="27438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197506">
            <a:off x="3957295" y="2785120"/>
            <a:ext cx="390321" cy="1375436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9426716">
            <a:off x="5098533" y="5118929"/>
            <a:ext cx="648072" cy="2880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092280" y="4921541"/>
            <a:ext cx="648072" cy="869313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8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313" y="620688"/>
            <a:ext cx="8892479" cy="507831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розгляді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проблеми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можливого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впливу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трансгенних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рослин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оточуюче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середовище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обговорюються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 основному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такі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основні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аспекти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uk-UA" dirty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 dirty="0" err="1" smtClean="0">
                <a:latin typeface="Arial" pitchFamily="34" charset="0"/>
                <a:cs typeface="Arial" pitchFamily="34" charset="0"/>
              </a:rPr>
              <a:t>сконструйовані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гени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будуть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передані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з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пилком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близькородинним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диким видам, і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їхнє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гібридне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потомство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набуде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властивості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підвищеної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насіннєвої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продуктивності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та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здатність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конкурувати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з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іншими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рослинами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uk-UA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трансгенні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сільськогосподарські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рослини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стануть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бур’янами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і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витіснять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рослини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які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ростуть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поряд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uk-UA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трансгенні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рослини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стануть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прямою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загрозою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для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людини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домашніх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та диких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тварин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наприклад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через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їхню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токсичність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або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алергенність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);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отримання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трансгенних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рослин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з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кращою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здатністю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використовувати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мінеральні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речовини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що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крім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посилення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їхнього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росту, буде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перешкоджати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змиву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таких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сполук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ґрунтові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води та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потраплянню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джерела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водопостачання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13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>
                <a:lumMod val="60000"/>
                <a:lumOff val="4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62461" y="548680"/>
            <a:ext cx="8640960" cy="5582007"/>
          </a:xfrm>
          <a:prstGeom prst="roundRect">
            <a:avLst>
              <a:gd name="adj" fmla="val 82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Переваги</a:t>
            </a:r>
            <a:r>
              <a:rPr lang="ru-RU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</a:t>
            </a:r>
            <a:r>
              <a:rPr lang="en-US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ru-RU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 у </a:t>
            </a:r>
            <a:r>
              <a:rPr lang="ru-RU" sz="20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сільському</a:t>
            </a:r>
            <a:r>
              <a:rPr lang="ru-RU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господарстві</a:t>
            </a:r>
            <a:r>
              <a:rPr lang="ru-RU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ru-RU" sz="20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Стійкість</a:t>
            </a:r>
            <a:r>
              <a:rPr lang="ru-RU" sz="2000" dirty="0" smtClean="0">
                <a:solidFill>
                  <a:schemeClr val="bg1"/>
                </a:solidFill>
              </a:rPr>
              <a:t> (</a:t>
            </a:r>
            <a:r>
              <a:rPr lang="ru-RU" sz="2000" dirty="0" err="1" smtClean="0">
                <a:solidFill>
                  <a:schemeClr val="bg1"/>
                </a:solidFill>
              </a:rPr>
              <a:t>толерантність</a:t>
            </a:r>
            <a:r>
              <a:rPr lang="ru-RU" sz="2000" dirty="0" smtClean="0">
                <a:solidFill>
                  <a:schemeClr val="bg1"/>
                </a:solidFill>
              </a:rPr>
              <a:t>) до </a:t>
            </a:r>
            <a:r>
              <a:rPr lang="ru-RU" sz="2000" dirty="0" err="1" smtClean="0">
                <a:solidFill>
                  <a:schemeClr val="bg1"/>
                </a:solidFill>
              </a:rPr>
              <a:t>гербіцидів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досягається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завдяки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перенесенню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культурним</a:t>
            </a:r>
            <a:r>
              <a:rPr lang="ru-RU" sz="2000" dirty="0" smtClean="0">
                <a:solidFill>
                  <a:schemeClr val="bg1"/>
                </a:solidFill>
              </a:rPr>
              <a:t> сортам гена </a:t>
            </a:r>
            <a:r>
              <a:rPr lang="ru-RU" sz="2000" dirty="0" err="1" smtClean="0">
                <a:solidFill>
                  <a:schemeClr val="bg1"/>
                </a:solidFill>
              </a:rPr>
              <a:t>бактерії</a:t>
            </a:r>
            <a:r>
              <a:rPr lang="ru-RU" sz="2000" dirty="0" smtClean="0">
                <a:solidFill>
                  <a:schemeClr val="bg1"/>
                </a:solidFill>
              </a:rPr>
              <a:t>, мутанта </a:t>
            </a:r>
            <a:r>
              <a:rPr lang="ru-RU" sz="2000" dirty="0" err="1" smtClean="0">
                <a:solidFill>
                  <a:schemeClr val="bg1"/>
                </a:solidFill>
              </a:rPr>
              <a:t>грунтової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бактерії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uk-UA" sz="2000" dirty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Стійкість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трансгенного</a:t>
            </a:r>
            <a:r>
              <a:rPr lang="ru-RU" sz="2000" dirty="0" smtClean="0">
                <a:solidFill>
                  <a:schemeClr val="bg1"/>
                </a:solidFill>
              </a:rPr>
              <a:t> сорту до </a:t>
            </a:r>
            <a:r>
              <a:rPr lang="ru-RU" sz="2000" dirty="0" err="1" smtClean="0">
                <a:solidFill>
                  <a:schemeClr val="bg1"/>
                </a:solidFill>
              </a:rPr>
              <a:t>певного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гербіциду</a:t>
            </a:r>
            <a:r>
              <a:rPr lang="ru-RU" sz="2000" dirty="0" smtClean="0">
                <a:solidFill>
                  <a:schemeClr val="bg1"/>
                </a:solidFill>
              </a:rPr>
              <a:t> (</a:t>
            </a:r>
            <a:r>
              <a:rPr lang="ru-RU" sz="2000" dirty="0" err="1" smtClean="0">
                <a:solidFill>
                  <a:schemeClr val="bg1"/>
                </a:solidFill>
              </a:rPr>
              <a:t>гліфосату</a:t>
            </a:r>
            <a:r>
              <a:rPr lang="ru-RU" sz="2000" dirty="0" smtClean="0">
                <a:solidFill>
                  <a:schemeClr val="bg1"/>
                </a:solidFill>
              </a:rPr>
              <a:t> і </a:t>
            </a:r>
            <a:r>
              <a:rPr lang="ru-RU" sz="2000" dirty="0" err="1" smtClean="0">
                <a:solidFill>
                  <a:schemeClr val="bg1"/>
                </a:solidFill>
              </a:rPr>
              <a:t>глюфозинату</a:t>
            </a:r>
            <a:r>
              <a:rPr lang="ru-RU" sz="2000" dirty="0" smtClean="0">
                <a:solidFill>
                  <a:schemeClr val="bg1"/>
                </a:solidFill>
              </a:rPr>
              <a:t>) </a:t>
            </a:r>
            <a:r>
              <a:rPr lang="ru-RU" sz="2000" dirty="0" err="1" smtClean="0">
                <a:solidFill>
                  <a:schemeClr val="bg1"/>
                </a:solidFill>
              </a:rPr>
              <a:t>дає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змогу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обприскувати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культури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цим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гербіцидом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знищуючи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бур’яни</a:t>
            </a:r>
            <a:r>
              <a:rPr lang="ru-RU" sz="2000" dirty="0" smtClean="0">
                <a:solidFill>
                  <a:schemeClr val="bg1"/>
                </a:solidFill>
              </a:rPr>
              <a:t> без </a:t>
            </a:r>
            <a:r>
              <a:rPr lang="ru-RU" sz="2000" dirty="0" err="1" smtClean="0">
                <a:solidFill>
                  <a:schemeClr val="bg1"/>
                </a:solidFill>
              </a:rPr>
              <a:t>шкоди</a:t>
            </a:r>
            <a:r>
              <a:rPr lang="ru-RU" sz="2000" dirty="0" smtClean="0">
                <a:solidFill>
                  <a:schemeClr val="bg1"/>
                </a:solidFill>
              </a:rPr>
              <a:t> для </a:t>
            </a:r>
            <a:r>
              <a:rPr lang="ru-RU" sz="2000" dirty="0" err="1" smtClean="0">
                <a:solidFill>
                  <a:schemeClr val="bg1"/>
                </a:solidFill>
              </a:rPr>
              <a:t>культурної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рослини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uk-UA" sz="2000" dirty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Ефективна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боротьба</a:t>
            </a:r>
            <a:r>
              <a:rPr lang="ru-RU" sz="2000" dirty="0" smtClean="0">
                <a:solidFill>
                  <a:schemeClr val="bg1"/>
                </a:solidFill>
              </a:rPr>
              <a:t> з </a:t>
            </a:r>
            <a:r>
              <a:rPr lang="ru-RU" sz="2000" dirty="0" err="1" smtClean="0">
                <a:solidFill>
                  <a:schemeClr val="bg1"/>
                </a:solidFill>
              </a:rPr>
              <a:t>бур’янами</a:t>
            </a:r>
            <a:r>
              <a:rPr lang="ru-RU" sz="2000" dirty="0" smtClean="0">
                <a:solidFill>
                  <a:schemeClr val="bg1"/>
                </a:solidFill>
              </a:rPr>
              <a:t> й </a:t>
            </a:r>
            <a:r>
              <a:rPr lang="ru-RU" sz="2000" dirty="0" err="1" smtClean="0">
                <a:solidFill>
                  <a:schemeClr val="bg1"/>
                </a:solidFill>
              </a:rPr>
              <a:t>збільшення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доходів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завдяки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зниженню</a:t>
            </a:r>
            <a:r>
              <a:rPr lang="ru-RU" sz="2000" dirty="0" smtClean="0">
                <a:solidFill>
                  <a:schemeClr val="bg1"/>
                </a:solidFill>
              </a:rPr>
              <a:t> затрат </a:t>
            </a:r>
            <a:r>
              <a:rPr lang="ru-RU" sz="2000" dirty="0" err="1" smtClean="0">
                <a:solidFill>
                  <a:schemeClr val="bg1"/>
                </a:solidFill>
              </a:rPr>
              <a:t>праці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Збільшення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врожаю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завдяки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посиленню</a:t>
            </a:r>
            <a:r>
              <a:rPr lang="ru-RU" sz="2000" dirty="0" smtClean="0">
                <a:solidFill>
                  <a:schemeClr val="bg1"/>
                </a:solidFill>
              </a:rPr>
              <a:t> контролю над </a:t>
            </a:r>
            <a:r>
              <a:rPr lang="ru-RU" sz="2000" dirty="0" err="1" smtClean="0">
                <a:solidFill>
                  <a:schemeClr val="bg1"/>
                </a:solidFill>
              </a:rPr>
              <a:t>бур’янами</a:t>
            </a:r>
            <a:r>
              <a:rPr lang="ru-RU" sz="2000" dirty="0" smtClean="0">
                <a:solidFill>
                  <a:schemeClr val="bg1"/>
                </a:solidFill>
              </a:rPr>
              <a:t> й </a:t>
            </a:r>
            <a:r>
              <a:rPr lang="ru-RU" sz="2000" dirty="0" err="1" smtClean="0">
                <a:solidFill>
                  <a:schemeClr val="bg1"/>
                </a:solidFill>
              </a:rPr>
              <a:t>підвищенню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доходів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Стійкість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проти</a:t>
            </a:r>
            <a:r>
              <a:rPr lang="ru-RU" sz="2000" dirty="0" smtClean="0">
                <a:solidFill>
                  <a:schemeClr val="bg1"/>
                </a:solidFill>
              </a:rPr>
              <a:t> комах-</a:t>
            </a:r>
            <a:r>
              <a:rPr lang="ru-RU" sz="2000" dirty="0" err="1" smtClean="0">
                <a:solidFill>
                  <a:schemeClr val="bg1"/>
                </a:solidFill>
              </a:rPr>
              <a:t>шкідників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Підвищення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врожайності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завдяки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зменшенню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збитку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завданого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шкідниками</a:t>
            </a:r>
            <a:r>
              <a:rPr lang="ru-RU" sz="2000" dirty="0" smtClean="0">
                <a:solidFill>
                  <a:schemeClr val="bg1"/>
                </a:solidFill>
              </a:rPr>
              <a:t>, і </a:t>
            </a:r>
            <a:r>
              <a:rPr lang="ru-RU" sz="2000" dirty="0" err="1" smtClean="0">
                <a:solidFill>
                  <a:schemeClr val="bg1"/>
                </a:solidFill>
              </a:rPr>
              <a:t>зростання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доходів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фермерів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Скорочення</a:t>
            </a:r>
            <a:r>
              <a:rPr lang="ru-RU" sz="2000" dirty="0" smtClean="0">
                <a:solidFill>
                  <a:schemeClr val="bg1"/>
                </a:solidFill>
              </a:rPr>
              <a:t> основного </a:t>
            </a:r>
            <a:r>
              <a:rPr lang="ru-RU" sz="2000" dirty="0" err="1" smtClean="0">
                <a:solidFill>
                  <a:schemeClr val="bg1"/>
                </a:solidFill>
              </a:rPr>
              <a:t>збитку</a:t>
            </a:r>
            <a:r>
              <a:rPr lang="ru-RU" sz="2000" dirty="0" smtClean="0">
                <a:solidFill>
                  <a:schemeClr val="bg1"/>
                </a:solidFill>
              </a:rPr>
              <a:t> до і </a:t>
            </a:r>
            <a:r>
              <a:rPr lang="ru-RU" sz="2000" dirty="0" err="1" smtClean="0">
                <a:solidFill>
                  <a:schemeClr val="bg1"/>
                </a:solidFill>
              </a:rPr>
              <a:t>після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зняття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врожаю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завдяки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використанню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інсектицидів</a:t>
            </a:r>
            <a:r>
              <a:rPr lang="ru-RU" sz="2000" dirty="0" smtClean="0">
                <a:solidFill>
                  <a:schemeClr val="bg1"/>
                </a:solidFill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</a:rPr>
              <a:t>застосованих</a:t>
            </a:r>
            <a:r>
              <a:rPr lang="ru-RU" sz="2000" dirty="0" smtClean="0">
                <a:solidFill>
                  <a:schemeClr val="bg1"/>
                </a:solidFill>
              </a:rPr>
              <a:t> для </a:t>
            </a:r>
            <a:r>
              <a:rPr lang="ru-RU" sz="2000" dirty="0" err="1" smtClean="0">
                <a:solidFill>
                  <a:schemeClr val="bg1"/>
                </a:solidFill>
              </a:rPr>
              <a:t>запобігання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проникненню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хвороботворних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організмів</a:t>
            </a:r>
            <a:r>
              <a:rPr lang="ru-RU" sz="2000" dirty="0" smtClean="0">
                <a:solidFill>
                  <a:schemeClr val="bg1"/>
                </a:solidFill>
              </a:rPr>
              <a:t> у культуру.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3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612</Words>
  <Application>Microsoft Office PowerPoint</Application>
  <PresentationFormat>Экран (4:3)</PresentationFormat>
  <Paragraphs>45</Paragraphs>
  <Slides>12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Тема Office</vt:lpstr>
      <vt:lpstr>Горизонт</vt:lpstr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10</cp:revision>
  <dcterms:created xsi:type="dcterms:W3CDTF">2013-11-17T09:27:59Z</dcterms:created>
  <dcterms:modified xsi:type="dcterms:W3CDTF">2013-11-18T14:43:29Z</dcterms:modified>
</cp:coreProperties>
</file>