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820C0-3FD2-4551-B447-54F5346529F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5D98A5F4-8E9D-49C5-BBCC-C2E4DE4891AE}">
      <dgm:prSet phldrT="[Текст]"/>
      <dgm:spPr/>
      <dgm:t>
        <a:bodyPr/>
        <a:lstStyle/>
        <a:p>
          <a:r>
            <a:rPr lang="ru-RU" dirty="0" smtClean="0"/>
            <a:t>Физическая составляющая</a:t>
          </a:r>
          <a:endParaRPr lang="ru-RU" dirty="0"/>
        </a:p>
      </dgm:t>
    </dgm:pt>
    <dgm:pt modelId="{3F776CA7-F0DF-4CB8-8AE9-F4A90B9D6B0D}" type="parTrans" cxnId="{9020D635-387B-4D89-AB24-E042ACDB9F52}">
      <dgm:prSet/>
      <dgm:spPr/>
      <dgm:t>
        <a:bodyPr/>
        <a:lstStyle/>
        <a:p>
          <a:endParaRPr lang="ru-RU"/>
        </a:p>
      </dgm:t>
    </dgm:pt>
    <dgm:pt modelId="{1F0D9CEA-99CA-49AC-B505-39440B255E0D}" type="sibTrans" cxnId="{9020D635-387B-4D89-AB24-E042ACDB9F52}">
      <dgm:prSet/>
      <dgm:spPr/>
      <dgm:t>
        <a:bodyPr/>
        <a:lstStyle/>
        <a:p>
          <a:endParaRPr lang="ru-RU"/>
        </a:p>
      </dgm:t>
    </dgm:pt>
    <dgm:pt modelId="{A945F5F8-2D12-4356-8C13-7DB465BF243E}">
      <dgm:prSet phldrT="[Текст]"/>
      <dgm:spPr/>
      <dgm:t>
        <a:bodyPr/>
        <a:lstStyle/>
        <a:p>
          <a:r>
            <a:rPr lang="ru-RU" b="0" i="0" dirty="0" smtClean="0"/>
            <a:t>Психическая и духовная составляющие</a:t>
          </a:r>
          <a:endParaRPr lang="ru-RU" dirty="0"/>
        </a:p>
      </dgm:t>
    </dgm:pt>
    <dgm:pt modelId="{7A8FE041-E8DD-45BB-9FEB-4F31AC75BFA0}" type="parTrans" cxnId="{2D127A10-B4D0-4A34-B2D7-27059D823EC4}">
      <dgm:prSet/>
      <dgm:spPr/>
      <dgm:t>
        <a:bodyPr/>
        <a:lstStyle/>
        <a:p>
          <a:endParaRPr lang="ru-RU"/>
        </a:p>
      </dgm:t>
    </dgm:pt>
    <dgm:pt modelId="{35D9DE9A-6C23-4D06-A4E2-F57684C7388D}" type="sibTrans" cxnId="{2D127A10-B4D0-4A34-B2D7-27059D823EC4}">
      <dgm:prSet/>
      <dgm:spPr/>
      <dgm:t>
        <a:bodyPr/>
        <a:lstStyle/>
        <a:p>
          <a:endParaRPr lang="ru-RU"/>
        </a:p>
      </dgm:t>
    </dgm:pt>
    <dgm:pt modelId="{B67834C5-FD69-4DC7-9420-991B01174DE6}">
      <dgm:prSet phldrT="[Текст]"/>
      <dgm:spPr/>
      <dgm:t>
        <a:bodyPr/>
        <a:lstStyle/>
        <a:p>
          <a:r>
            <a:rPr lang="ru-RU" dirty="0" smtClean="0"/>
            <a:t>Социальная составляющая</a:t>
          </a:r>
          <a:endParaRPr lang="ru-RU" dirty="0"/>
        </a:p>
      </dgm:t>
    </dgm:pt>
    <dgm:pt modelId="{B444BA0F-A30E-438F-9C31-243AB9478573}" type="parTrans" cxnId="{AD48D0EA-83FC-4BCF-858C-931AD6425E2A}">
      <dgm:prSet/>
      <dgm:spPr/>
      <dgm:t>
        <a:bodyPr/>
        <a:lstStyle/>
        <a:p>
          <a:endParaRPr lang="ru-RU"/>
        </a:p>
      </dgm:t>
    </dgm:pt>
    <dgm:pt modelId="{45746BF3-C119-42D3-91F8-CE441C8F9687}" type="sibTrans" cxnId="{AD48D0EA-83FC-4BCF-858C-931AD6425E2A}">
      <dgm:prSet/>
      <dgm:spPr/>
      <dgm:t>
        <a:bodyPr/>
        <a:lstStyle/>
        <a:p>
          <a:endParaRPr lang="ru-RU"/>
        </a:p>
      </dgm:t>
    </dgm:pt>
    <dgm:pt modelId="{8F449899-CA0B-4FFE-821E-C5C447C5BFE6}" type="pres">
      <dgm:prSet presAssocID="{875820C0-3FD2-4551-B447-54F5346529F4}" presName="linearFlow" presStyleCnt="0">
        <dgm:presLayoutVars>
          <dgm:dir/>
          <dgm:resizeHandles val="exact"/>
        </dgm:presLayoutVars>
      </dgm:prSet>
      <dgm:spPr/>
    </dgm:pt>
    <dgm:pt modelId="{0B2602A3-F885-4C86-B17B-4D25D96317F5}" type="pres">
      <dgm:prSet presAssocID="{5D98A5F4-8E9D-49C5-BBCC-C2E4DE4891AE}" presName="composite" presStyleCnt="0"/>
      <dgm:spPr/>
    </dgm:pt>
    <dgm:pt modelId="{5FCBD614-FE01-4EA6-BB14-2A7F7AD05361}" type="pres">
      <dgm:prSet presAssocID="{5D98A5F4-8E9D-49C5-BBCC-C2E4DE4891A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A47A27-CB83-4C0A-B2DB-79A45CDDC042}" type="pres">
      <dgm:prSet presAssocID="{5D98A5F4-8E9D-49C5-BBCC-C2E4DE4891A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187CB-996E-4FCB-A00D-22D5510A0258}" type="pres">
      <dgm:prSet presAssocID="{1F0D9CEA-99CA-49AC-B505-39440B255E0D}" presName="spacing" presStyleCnt="0"/>
      <dgm:spPr/>
    </dgm:pt>
    <dgm:pt modelId="{473E7BE6-0672-4447-B4FA-C2A211EF3C65}" type="pres">
      <dgm:prSet presAssocID="{A945F5F8-2D12-4356-8C13-7DB465BF243E}" presName="composite" presStyleCnt="0"/>
      <dgm:spPr/>
    </dgm:pt>
    <dgm:pt modelId="{C973E0AA-A4C8-4A0D-965C-8804AEF7C297}" type="pres">
      <dgm:prSet presAssocID="{A945F5F8-2D12-4356-8C13-7DB465BF243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EBDA56-9AEB-485B-96FD-23A8026D84CD}" type="pres">
      <dgm:prSet presAssocID="{A945F5F8-2D12-4356-8C13-7DB465BF243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07CAA-1887-41A2-840A-5F50A51FD871}" type="pres">
      <dgm:prSet presAssocID="{35D9DE9A-6C23-4D06-A4E2-F57684C7388D}" presName="spacing" presStyleCnt="0"/>
      <dgm:spPr/>
    </dgm:pt>
    <dgm:pt modelId="{78CD8554-353A-46F9-BE93-4F4F91F8AB1E}" type="pres">
      <dgm:prSet presAssocID="{B67834C5-FD69-4DC7-9420-991B01174DE6}" presName="composite" presStyleCnt="0"/>
      <dgm:spPr/>
    </dgm:pt>
    <dgm:pt modelId="{54EDF8C4-458D-4F2A-BEE4-ABCA731EF4CD}" type="pres">
      <dgm:prSet presAssocID="{B67834C5-FD69-4DC7-9420-991B01174DE6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A74F6FA-AD64-4AAA-B79D-55BF3A86C04D}" type="pres">
      <dgm:prSet presAssocID="{B67834C5-FD69-4DC7-9420-991B01174DE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F5CED-168B-4EED-87BC-117A18F8C912}" type="presOf" srcId="{B67834C5-FD69-4DC7-9420-991B01174DE6}" destId="{6A74F6FA-AD64-4AAA-B79D-55BF3A86C04D}" srcOrd="0" destOrd="0" presId="urn:microsoft.com/office/officeart/2005/8/layout/vList3"/>
    <dgm:cxn modelId="{2D127A10-B4D0-4A34-B2D7-27059D823EC4}" srcId="{875820C0-3FD2-4551-B447-54F5346529F4}" destId="{A945F5F8-2D12-4356-8C13-7DB465BF243E}" srcOrd="1" destOrd="0" parTransId="{7A8FE041-E8DD-45BB-9FEB-4F31AC75BFA0}" sibTransId="{35D9DE9A-6C23-4D06-A4E2-F57684C7388D}"/>
    <dgm:cxn modelId="{AD48D0EA-83FC-4BCF-858C-931AD6425E2A}" srcId="{875820C0-3FD2-4551-B447-54F5346529F4}" destId="{B67834C5-FD69-4DC7-9420-991B01174DE6}" srcOrd="2" destOrd="0" parTransId="{B444BA0F-A30E-438F-9C31-243AB9478573}" sibTransId="{45746BF3-C119-42D3-91F8-CE441C8F9687}"/>
    <dgm:cxn modelId="{42E49D4F-1123-4056-8B48-D3F80D3E0771}" type="presOf" srcId="{875820C0-3FD2-4551-B447-54F5346529F4}" destId="{8F449899-CA0B-4FFE-821E-C5C447C5BFE6}" srcOrd="0" destOrd="0" presId="urn:microsoft.com/office/officeart/2005/8/layout/vList3"/>
    <dgm:cxn modelId="{9020D635-387B-4D89-AB24-E042ACDB9F52}" srcId="{875820C0-3FD2-4551-B447-54F5346529F4}" destId="{5D98A5F4-8E9D-49C5-BBCC-C2E4DE4891AE}" srcOrd="0" destOrd="0" parTransId="{3F776CA7-F0DF-4CB8-8AE9-F4A90B9D6B0D}" sibTransId="{1F0D9CEA-99CA-49AC-B505-39440B255E0D}"/>
    <dgm:cxn modelId="{075AA516-D3D1-4746-936E-661E1219A974}" type="presOf" srcId="{5D98A5F4-8E9D-49C5-BBCC-C2E4DE4891AE}" destId="{62A47A27-CB83-4C0A-B2DB-79A45CDDC042}" srcOrd="0" destOrd="0" presId="urn:microsoft.com/office/officeart/2005/8/layout/vList3"/>
    <dgm:cxn modelId="{259C36C1-2C34-4AF5-86BF-71B7F3351D75}" type="presOf" srcId="{A945F5F8-2D12-4356-8C13-7DB465BF243E}" destId="{4EEBDA56-9AEB-485B-96FD-23A8026D84CD}" srcOrd="0" destOrd="0" presId="urn:microsoft.com/office/officeart/2005/8/layout/vList3"/>
    <dgm:cxn modelId="{C9FD1177-2847-4169-BAAD-3623EE07EC00}" type="presParOf" srcId="{8F449899-CA0B-4FFE-821E-C5C447C5BFE6}" destId="{0B2602A3-F885-4C86-B17B-4D25D96317F5}" srcOrd="0" destOrd="0" presId="urn:microsoft.com/office/officeart/2005/8/layout/vList3"/>
    <dgm:cxn modelId="{B84D8A28-8ACF-47A5-9F1C-4E7871728A7D}" type="presParOf" srcId="{0B2602A3-F885-4C86-B17B-4D25D96317F5}" destId="{5FCBD614-FE01-4EA6-BB14-2A7F7AD05361}" srcOrd="0" destOrd="0" presId="urn:microsoft.com/office/officeart/2005/8/layout/vList3"/>
    <dgm:cxn modelId="{A0429265-C367-4DBD-85F3-A0E904469B07}" type="presParOf" srcId="{0B2602A3-F885-4C86-B17B-4D25D96317F5}" destId="{62A47A27-CB83-4C0A-B2DB-79A45CDDC042}" srcOrd="1" destOrd="0" presId="urn:microsoft.com/office/officeart/2005/8/layout/vList3"/>
    <dgm:cxn modelId="{504224A8-1409-4E96-9BE5-705B843312BE}" type="presParOf" srcId="{8F449899-CA0B-4FFE-821E-C5C447C5BFE6}" destId="{01B187CB-996E-4FCB-A00D-22D5510A0258}" srcOrd="1" destOrd="0" presId="urn:microsoft.com/office/officeart/2005/8/layout/vList3"/>
    <dgm:cxn modelId="{D434104E-FF05-4FA6-A335-55825F646C74}" type="presParOf" srcId="{8F449899-CA0B-4FFE-821E-C5C447C5BFE6}" destId="{473E7BE6-0672-4447-B4FA-C2A211EF3C65}" srcOrd="2" destOrd="0" presId="urn:microsoft.com/office/officeart/2005/8/layout/vList3"/>
    <dgm:cxn modelId="{ECB62B7C-D6ED-4AA0-BD62-7C906FA70FE2}" type="presParOf" srcId="{473E7BE6-0672-4447-B4FA-C2A211EF3C65}" destId="{C973E0AA-A4C8-4A0D-965C-8804AEF7C297}" srcOrd="0" destOrd="0" presId="urn:microsoft.com/office/officeart/2005/8/layout/vList3"/>
    <dgm:cxn modelId="{47F176A6-4752-4362-B857-997E98E2AEDA}" type="presParOf" srcId="{473E7BE6-0672-4447-B4FA-C2A211EF3C65}" destId="{4EEBDA56-9AEB-485B-96FD-23A8026D84CD}" srcOrd="1" destOrd="0" presId="urn:microsoft.com/office/officeart/2005/8/layout/vList3"/>
    <dgm:cxn modelId="{1B4C1940-9904-466E-902C-D5077F6E21AE}" type="presParOf" srcId="{8F449899-CA0B-4FFE-821E-C5C447C5BFE6}" destId="{38E07CAA-1887-41A2-840A-5F50A51FD871}" srcOrd="3" destOrd="0" presId="urn:microsoft.com/office/officeart/2005/8/layout/vList3"/>
    <dgm:cxn modelId="{CC55C3A7-67E1-4E25-9AC9-796947425A96}" type="presParOf" srcId="{8F449899-CA0B-4FFE-821E-C5C447C5BFE6}" destId="{78CD8554-353A-46F9-BE93-4F4F91F8AB1E}" srcOrd="4" destOrd="0" presId="urn:microsoft.com/office/officeart/2005/8/layout/vList3"/>
    <dgm:cxn modelId="{2ED6B919-1069-4BD0-B3D7-363E60A96F19}" type="presParOf" srcId="{78CD8554-353A-46F9-BE93-4F4F91F8AB1E}" destId="{54EDF8C4-458D-4F2A-BEE4-ABCA731EF4CD}" srcOrd="0" destOrd="0" presId="urn:microsoft.com/office/officeart/2005/8/layout/vList3"/>
    <dgm:cxn modelId="{9491659B-E053-4748-AE3A-8946375C86B2}" type="presParOf" srcId="{78CD8554-353A-46F9-BE93-4F4F91F8AB1E}" destId="{6A74F6FA-AD64-4AAA-B79D-55BF3A86C0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E8E51-C2BE-4ABC-B2D4-DEB741A333D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BC1336-4EE0-4DFE-B9CA-62BAF7567B1F}">
      <dgm:prSet custT="1"/>
      <dgm:spPr>
        <a:solidFill>
          <a:schemeClr val="accent3">
            <a:lumMod val="75000"/>
            <a:alpha val="80000"/>
          </a:schemeClr>
        </a:solidFill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</a:rPr>
            <a:t>Физическая составная определяет уровень роста и развития органов, а так же систем организма. </a:t>
          </a:r>
          <a:endParaRPr lang="ru-RU" sz="1600" dirty="0">
            <a:solidFill>
              <a:schemeClr val="tx1"/>
            </a:solidFill>
          </a:endParaRPr>
        </a:p>
      </dgm:t>
    </dgm:pt>
    <dgm:pt modelId="{B768D27F-8165-4567-8608-EFE9506916B2}" type="parTrans" cxnId="{17D5D4C9-0520-4786-B810-5448B9661333}">
      <dgm:prSet/>
      <dgm:spPr/>
      <dgm:t>
        <a:bodyPr/>
        <a:lstStyle/>
        <a:p>
          <a:endParaRPr lang="ru-RU"/>
        </a:p>
      </dgm:t>
    </dgm:pt>
    <dgm:pt modelId="{DFDA1216-29EA-43AF-A9CE-63AAA585E293}" type="sibTrans" cxnId="{17D5D4C9-0520-4786-B810-5448B9661333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5574D8C-4252-4853-B4AF-1A27B485D161}">
      <dgm:prSet/>
      <dgm:spPr>
        <a:solidFill>
          <a:schemeClr val="accent3">
            <a:lumMod val="75000"/>
            <a:alpha val="8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Психическая и духовная составные определяют состояние психической, моральной и духовной сферы. </a:t>
          </a:r>
          <a:endParaRPr lang="ru-RU" dirty="0">
            <a:solidFill>
              <a:schemeClr val="tx1"/>
            </a:solidFill>
          </a:endParaRPr>
        </a:p>
      </dgm:t>
    </dgm:pt>
    <dgm:pt modelId="{839782EE-D955-4E6A-AB46-7D2BEF80DC33}" type="parTrans" cxnId="{131C398F-CB10-4039-9997-B10E95E5B4B6}">
      <dgm:prSet/>
      <dgm:spPr/>
      <dgm:t>
        <a:bodyPr/>
        <a:lstStyle/>
        <a:p>
          <a:endParaRPr lang="ru-RU"/>
        </a:p>
      </dgm:t>
    </dgm:pt>
    <dgm:pt modelId="{B8B48614-6A25-464A-AE13-D15609EBDA89}" type="sibTrans" cxnId="{131C398F-CB10-4039-9997-B10E95E5B4B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B3F5055-6F12-4B32-9FCB-A72E7A727301}">
      <dgm:prSet/>
      <dgm:spPr>
        <a:solidFill>
          <a:schemeClr val="accent3">
            <a:lumMod val="75000"/>
            <a:alpha val="8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Социальная составная определяет способность человека как личности свободно и осознанно выбирать ту или иную социальную роль, осознавать возможные последствия своих действий, брать на себя ответственность за их результат. </a:t>
          </a:r>
          <a:endParaRPr lang="ru-RU" dirty="0">
            <a:solidFill>
              <a:schemeClr val="tx1"/>
            </a:solidFill>
          </a:endParaRPr>
        </a:p>
      </dgm:t>
    </dgm:pt>
    <dgm:pt modelId="{24705FAF-C4FD-4D21-84B7-2027ECDB7F5A}" type="parTrans" cxnId="{567919BB-714D-4E9C-8811-00B1EB8823A7}">
      <dgm:prSet/>
      <dgm:spPr/>
      <dgm:t>
        <a:bodyPr/>
        <a:lstStyle/>
        <a:p>
          <a:endParaRPr lang="ru-RU"/>
        </a:p>
      </dgm:t>
    </dgm:pt>
    <dgm:pt modelId="{622673EC-BDDD-42FF-B149-FC075DA93BE8}" type="sibTrans" cxnId="{567919BB-714D-4E9C-8811-00B1EB8823A7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8858C5A-86F5-4F01-80F1-6BEF73243F95}" type="pres">
      <dgm:prSet presAssocID="{F96E8E51-C2BE-4ABC-B2D4-DEB741A333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7D6CB-CB13-4C3B-ACBD-01986111A132}" type="pres">
      <dgm:prSet presAssocID="{E9BC1336-4EE0-4DFE-B9CA-62BAF7567B1F}" presName="node" presStyleLbl="node1" presStyleIdx="0" presStyleCnt="3" custScaleX="94842" custScaleY="94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0DA7D-1374-4C29-9FA6-EBA14AE8819C}" type="pres">
      <dgm:prSet presAssocID="{DFDA1216-29EA-43AF-A9CE-63AAA585E293}" presName="sibTrans" presStyleLbl="sibTrans2D1" presStyleIdx="0" presStyleCnt="3" custScaleX="141216" custLinFactNeighborX="16238" custLinFactNeighborY="6427"/>
      <dgm:spPr/>
      <dgm:t>
        <a:bodyPr/>
        <a:lstStyle/>
        <a:p>
          <a:endParaRPr lang="ru-RU"/>
        </a:p>
      </dgm:t>
    </dgm:pt>
    <dgm:pt modelId="{9282A519-A1DC-4CEB-8AC0-FDD8373AA881}" type="pres">
      <dgm:prSet presAssocID="{DFDA1216-29EA-43AF-A9CE-63AAA585E29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E2F6D7F-008E-4625-B272-C99F3758F802}" type="pres">
      <dgm:prSet presAssocID="{CB3F5055-6F12-4B32-9FCB-A72E7A727301}" presName="node" presStyleLbl="node1" presStyleIdx="1" presStyleCnt="3" custScaleX="116018" custScaleY="116225" custRadScaleRad="99093" custRadScaleInc="-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CE4D2-BD4E-4762-8A38-9A93580F75F2}" type="pres">
      <dgm:prSet presAssocID="{622673EC-BDDD-42FF-B149-FC075DA93BE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A246B29-97C3-45DA-B1FE-DB56FBD5D396}" type="pres">
      <dgm:prSet presAssocID="{622673EC-BDDD-42FF-B149-FC075DA93BE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34DBDEF-E4BF-455D-A16E-39CED2B10A4E}" type="pres">
      <dgm:prSet presAssocID="{45574D8C-4252-4853-B4AF-1A27B485D1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E8C2A-23A7-44DF-8BB8-E817809DFA50}" type="pres">
      <dgm:prSet presAssocID="{B8B48614-6A25-464A-AE13-D15609EBDA8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036DB76-35FF-4684-9FE6-EAE708E54033}" type="pres">
      <dgm:prSet presAssocID="{B8B48614-6A25-464A-AE13-D15609EBDA8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32E4AD0-59E8-4395-AE9E-225C4D8B0E69}" type="presOf" srcId="{622673EC-BDDD-42FF-B149-FC075DA93BE8}" destId="{624CE4D2-BD4E-4762-8A38-9A93580F75F2}" srcOrd="0" destOrd="0" presId="urn:microsoft.com/office/officeart/2005/8/layout/cycle2"/>
    <dgm:cxn modelId="{DC1982FE-DF0A-4625-BA79-E561A65E9D9F}" type="presOf" srcId="{E9BC1336-4EE0-4DFE-B9CA-62BAF7567B1F}" destId="{BFC7D6CB-CB13-4C3B-ACBD-01986111A132}" srcOrd="0" destOrd="0" presId="urn:microsoft.com/office/officeart/2005/8/layout/cycle2"/>
    <dgm:cxn modelId="{EC3137F5-A569-4E3C-B682-0ADB4DECDD5F}" type="presOf" srcId="{45574D8C-4252-4853-B4AF-1A27B485D161}" destId="{134DBDEF-E4BF-455D-A16E-39CED2B10A4E}" srcOrd="0" destOrd="0" presId="urn:microsoft.com/office/officeart/2005/8/layout/cycle2"/>
    <dgm:cxn modelId="{0ABCB7A5-71F1-4E28-BCD6-3B61CCF03267}" type="presOf" srcId="{F96E8E51-C2BE-4ABC-B2D4-DEB741A333DF}" destId="{88858C5A-86F5-4F01-80F1-6BEF73243F95}" srcOrd="0" destOrd="0" presId="urn:microsoft.com/office/officeart/2005/8/layout/cycle2"/>
    <dgm:cxn modelId="{C366F18F-EF07-423A-B53F-F69E14BF018B}" type="presOf" srcId="{DFDA1216-29EA-43AF-A9CE-63AAA585E293}" destId="{2D50DA7D-1374-4C29-9FA6-EBA14AE8819C}" srcOrd="0" destOrd="0" presId="urn:microsoft.com/office/officeart/2005/8/layout/cycle2"/>
    <dgm:cxn modelId="{164A9E02-3B4C-47B6-9630-135EA9A7FC4F}" type="presOf" srcId="{B8B48614-6A25-464A-AE13-D15609EBDA89}" destId="{91BE8C2A-23A7-44DF-8BB8-E817809DFA50}" srcOrd="0" destOrd="0" presId="urn:microsoft.com/office/officeart/2005/8/layout/cycle2"/>
    <dgm:cxn modelId="{6E5364CC-CBA2-4890-835D-CF67A64CF514}" type="presOf" srcId="{CB3F5055-6F12-4B32-9FCB-A72E7A727301}" destId="{6E2F6D7F-008E-4625-B272-C99F3758F802}" srcOrd="0" destOrd="0" presId="urn:microsoft.com/office/officeart/2005/8/layout/cycle2"/>
    <dgm:cxn modelId="{AB7FCB0F-5514-45AA-97D3-9DBD9C58189F}" type="presOf" srcId="{B8B48614-6A25-464A-AE13-D15609EBDA89}" destId="{F036DB76-35FF-4684-9FE6-EAE708E54033}" srcOrd="1" destOrd="0" presId="urn:microsoft.com/office/officeart/2005/8/layout/cycle2"/>
    <dgm:cxn modelId="{4B48381A-84D6-4BB4-B948-4F4D374BB6E7}" type="presOf" srcId="{622673EC-BDDD-42FF-B149-FC075DA93BE8}" destId="{2A246B29-97C3-45DA-B1FE-DB56FBD5D396}" srcOrd="1" destOrd="0" presId="urn:microsoft.com/office/officeart/2005/8/layout/cycle2"/>
    <dgm:cxn modelId="{567919BB-714D-4E9C-8811-00B1EB8823A7}" srcId="{F96E8E51-C2BE-4ABC-B2D4-DEB741A333DF}" destId="{CB3F5055-6F12-4B32-9FCB-A72E7A727301}" srcOrd="1" destOrd="0" parTransId="{24705FAF-C4FD-4D21-84B7-2027ECDB7F5A}" sibTransId="{622673EC-BDDD-42FF-B149-FC075DA93BE8}"/>
    <dgm:cxn modelId="{17D5D4C9-0520-4786-B810-5448B9661333}" srcId="{F96E8E51-C2BE-4ABC-B2D4-DEB741A333DF}" destId="{E9BC1336-4EE0-4DFE-B9CA-62BAF7567B1F}" srcOrd="0" destOrd="0" parTransId="{B768D27F-8165-4567-8608-EFE9506916B2}" sibTransId="{DFDA1216-29EA-43AF-A9CE-63AAA585E293}"/>
    <dgm:cxn modelId="{131C398F-CB10-4039-9997-B10E95E5B4B6}" srcId="{F96E8E51-C2BE-4ABC-B2D4-DEB741A333DF}" destId="{45574D8C-4252-4853-B4AF-1A27B485D161}" srcOrd="2" destOrd="0" parTransId="{839782EE-D955-4E6A-AB46-7D2BEF80DC33}" sibTransId="{B8B48614-6A25-464A-AE13-D15609EBDA89}"/>
    <dgm:cxn modelId="{2D82683E-CE28-4B27-8662-357AC834FA97}" type="presOf" srcId="{DFDA1216-29EA-43AF-A9CE-63AAA585E293}" destId="{9282A519-A1DC-4CEB-8AC0-FDD8373AA881}" srcOrd="1" destOrd="0" presId="urn:microsoft.com/office/officeart/2005/8/layout/cycle2"/>
    <dgm:cxn modelId="{1F4D994E-D8D0-42C9-B3BE-99DC5A288308}" type="presParOf" srcId="{88858C5A-86F5-4F01-80F1-6BEF73243F95}" destId="{BFC7D6CB-CB13-4C3B-ACBD-01986111A132}" srcOrd="0" destOrd="0" presId="urn:microsoft.com/office/officeart/2005/8/layout/cycle2"/>
    <dgm:cxn modelId="{023CFCE5-C514-403E-A277-A9C33DCBBDC2}" type="presParOf" srcId="{88858C5A-86F5-4F01-80F1-6BEF73243F95}" destId="{2D50DA7D-1374-4C29-9FA6-EBA14AE8819C}" srcOrd="1" destOrd="0" presId="urn:microsoft.com/office/officeart/2005/8/layout/cycle2"/>
    <dgm:cxn modelId="{AE34C958-D2C4-42A6-8E1B-2C44E17B97E1}" type="presParOf" srcId="{2D50DA7D-1374-4C29-9FA6-EBA14AE8819C}" destId="{9282A519-A1DC-4CEB-8AC0-FDD8373AA881}" srcOrd="0" destOrd="0" presId="urn:microsoft.com/office/officeart/2005/8/layout/cycle2"/>
    <dgm:cxn modelId="{BD3B431C-EE44-4FC1-956D-EC0BB9B65ADE}" type="presParOf" srcId="{88858C5A-86F5-4F01-80F1-6BEF73243F95}" destId="{6E2F6D7F-008E-4625-B272-C99F3758F802}" srcOrd="2" destOrd="0" presId="urn:microsoft.com/office/officeart/2005/8/layout/cycle2"/>
    <dgm:cxn modelId="{D70DD1FF-6EA5-4299-A2DA-BE79A09F535D}" type="presParOf" srcId="{88858C5A-86F5-4F01-80F1-6BEF73243F95}" destId="{624CE4D2-BD4E-4762-8A38-9A93580F75F2}" srcOrd="3" destOrd="0" presId="urn:microsoft.com/office/officeart/2005/8/layout/cycle2"/>
    <dgm:cxn modelId="{F17911D8-4E09-4ADE-9501-EB4734D6FC9F}" type="presParOf" srcId="{624CE4D2-BD4E-4762-8A38-9A93580F75F2}" destId="{2A246B29-97C3-45DA-B1FE-DB56FBD5D396}" srcOrd="0" destOrd="0" presId="urn:microsoft.com/office/officeart/2005/8/layout/cycle2"/>
    <dgm:cxn modelId="{0AA85B21-0563-4715-A7B4-44DE4F784ED4}" type="presParOf" srcId="{88858C5A-86F5-4F01-80F1-6BEF73243F95}" destId="{134DBDEF-E4BF-455D-A16E-39CED2B10A4E}" srcOrd="4" destOrd="0" presId="urn:microsoft.com/office/officeart/2005/8/layout/cycle2"/>
    <dgm:cxn modelId="{E0D681DE-6710-4DBF-940C-3A0560FE6385}" type="presParOf" srcId="{88858C5A-86F5-4F01-80F1-6BEF73243F95}" destId="{91BE8C2A-23A7-44DF-8BB8-E817809DFA50}" srcOrd="5" destOrd="0" presId="urn:microsoft.com/office/officeart/2005/8/layout/cycle2"/>
    <dgm:cxn modelId="{17F10FB6-1B25-4D32-B21D-B83C97707506}" type="presParOf" srcId="{91BE8C2A-23A7-44DF-8BB8-E817809DFA50}" destId="{F036DB76-35FF-4684-9FE6-EAE708E540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A47A27-CB83-4C0A-B2DB-79A45CDDC042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Физическая составляющая</a:t>
          </a:r>
          <a:endParaRPr lang="ru-RU" sz="3300" kern="1200" dirty="0"/>
        </a:p>
      </dsp:txBody>
      <dsp:txXfrm rot="10800000">
        <a:off x="1692784" y="1710"/>
        <a:ext cx="5472684" cy="1257304"/>
      </dsp:txXfrm>
    </dsp:sp>
    <dsp:sp modelId="{5FCBD614-FE01-4EA6-BB14-2A7F7AD05361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BDA56-9AEB-485B-96FD-23A8026D84CD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dirty="0" smtClean="0"/>
            <a:t>Психическая и духовная составляющие</a:t>
          </a:r>
          <a:endParaRPr lang="ru-RU" sz="3300" kern="1200" dirty="0"/>
        </a:p>
      </dsp:txBody>
      <dsp:txXfrm rot="10800000">
        <a:off x="1692784" y="1634329"/>
        <a:ext cx="5472684" cy="1257304"/>
      </dsp:txXfrm>
    </dsp:sp>
    <dsp:sp modelId="{C973E0AA-A4C8-4A0D-965C-8804AEF7C297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4F6FA-AD64-4AAA-B79D-55BF3A86C04D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Социальная составляющая</a:t>
          </a:r>
          <a:endParaRPr lang="ru-RU" sz="3300" kern="1200" dirty="0"/>
        </a:p>
      </dsp:txBody>
      <dsp:txXfrm rot="10800000">
        <a:off x="1692784" y="3266948"/>
        <a:ext cx="5472684" cy="1257304"/>
      </dsp:txXfrm>
    </dsp:sp>
    <dsp:sp modelId="{54EDF8C4-458D-4F2A-BEE4-ABCA731EF4CD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C7D6CB-CB13-4C3B-ACBD-01986111A132}">
      <dsp:nvSpPr>
        <dsp:cNvPr id="0" name=""/>
        <dsp:cNvSpPr/>
      </dsp:nvSpPr>
      <dsp:spPr>
        <a:xfrm>
          <a:off x="3040522" y="-32889"/>
          <a:ext cx="2824442" cy="2802762"/>
        </a:xfrm>
        <a:prstGeom prst="ellipse">
          <a:avLst/>
        </a:prstGeom>
        <a:solidFill>
          <a:schemeClr val="accent3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Физическая составная определяет уровень роста и развития органов, а так же систем организма.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40522" y="-32889"/>
        <a:ext cx="2824442" cy="2802762"/>
      </dsp:txXfrm>
    </dsp:sp>
    <dsp:sp modelId="{2D50DA7D-1374-4C29-9FA6-EBA14AE8819C}">
      <dsp:nvSpPr>
        <dsp:cNvPr id="0" name=""/>
        <dsp:cNvSpPr/>
      </dsp:nvSpPr>
      <dsp:spPr>
        <a:xfrm rot="3526412">
          <a:off x="5134412" y="2654620"/>
          <a:ext cx="944274" cy="100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526412">
        <a:off x="5134412" y="2654620"/>
        <a:ext cx="944274" cy="1005092"/>
      </dsp:txXfrm>
    </dsp:sp>
    <dsp:sp modelId="{6E2F6D7F-008E-4625-B272-C99F3758F802}">
      <dsp:nvSpPr>
        <dsp:cNvPr id="0" name=""/>
        <dsp:cNvSpPr/>
      </dsp:nvSpPr>
      <dsp:spPr>
        <a:xfrm>
          <a:off x="5004038" y="3396752"/>
          <a:ext cx="3455074" cy="3461239"/>
        </a:xfrm>
        <a:prstGeom prst="ellipse">
          <a:avLst/>
        </a:prstGeom>
        <a:solidFill>
          <a:schemeClr val="accent3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chemeClr val="tx1"/>
              </a:solidFill>
            </a:rPr>
            <a:t>Социальная составная определяет способность человека как личности свободно и осознанно выбирать ту или иную социальную роль, осознавать возможные последствия своих действий, брать на себя ответственность за их результат. 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004038" y="3396752"/>
        <a:ext cx="3455074" cy="3461239"/>
      </dsp:txXfrm>
    </dsp:sp>
    <dsp:sp modelId="{624CE4D2-BD4E-4762-8A38-9A93580F75F2}">
      <dsp:nvSpPr>
        <dsp:cNvPr id="0" name=""/>
        <dsp:cNvSpPr/>
      </dsp:nvSpPr>
      <dsp:spPr>
        <a:xfrm rot="10708314">
          <a:off x="4027130" y="4687755"/>
          <a:ext cx="690939" cy="100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708314">
        <a:off x="4027130" y="4687755"/>
        <a:ext cx="690939" cy="1005092"/>
      </dsp:txXfrm>
    </dsp:sp>
    <dsp:sp modelId="{134DBDEF-E4BF-455D-A16E-39CED2B10A4E}">
      <dsp:nvSpPr>
        <dsp:cNvPr id="0" name=""/>
        <dsp:cNvSpPr/>
      </dsp:nvSpPr>
      <dsp:spPr>
        <a:xfrm>
          <a:off x="723933" y="3758888"/>
          <a:ext cx="2978050" cy="2978050"/>
        </a:xfrm>
        <a:prstGeom prst="ellipse">
          <a:avLst/>
        </a:prstGeom>
        <a:solidFill>
          <a:schemeClr val="accent3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chemeClr val="tx1"/>
              </a:solidFill>
            </a:rPr>
            <a:t>Психическая и духовная составные определяют состояние психической, моральной и духовной сферы. 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723933" y="3758888"/>
        <a:ext cx="2978050" cy="2978050"/>
      </dsp:txXfrm>
    </dsp:sp>
    <dsp:sp modelId="{91BE8C2A-23A7-44DF-8BB8-E817809DFA50}">
      <dsp:nvSpPr>
        <dsp:cNvPr id="0" name=""/>
        <dsp:cNvSpPr/>
      </dsp:nvSpPr>
      <dsp:spPr>
        <a:xfrm rot="18000000">
          <a:off x="2921775" y="2789478"/>
          <a:ext cx="840833" cy="100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000000">
        <a:off x="2921775" y="2789478"/>
        <a:ext cx="840833" cy="1005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0E9-DC0E-415A-96E5-57CF2497920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C8B8-BB09-4B80-B97C-BEA719F6F5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204864"/>
            <a:ext cx="7704856" cy="1569660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Простые привычки, которые можно применять в повсякдневной жизни и которые дают результат для каждой составляющей здоровья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038600" cy="3600400"/>
          </a:xfrm>
          <a:solidFill>
            <a:schemeClr val="tx1">
              <a:lumMod val="95000"/>
              <a:lumOff val="5000"/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Вот преимущества физических упражнений (по определению Национального института рака):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Помогают контролировать вес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Поддерживают здоровые кости, мышцы и суставы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Уменьшают риск развития высокого кровяного давления и диабета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772816"/>
            <a:ext cx="4038600" cy="4121299"/>
          </a:xfrm>
          <a:solidFill>
            <a:schemeClr val="tx1">
              <a:lumMod val="95000"/>
              <a:lumOff val="5000"/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Способствуют хорошему психологическому </a:t>
            </a:r>
            <a:r>
              <a:rPr lang="ru-RU" dirty="0" err="1" smtClean="0">
                <a:solidFill>
                  <a:schemeClr val="bg1"/>
                </a:solidFill>
              </a:rPr>
              <a:t>самочувствиюУменьшают</a:t>
            </a:r>
            <a:r>
              <a:rPr lang="ru-RU" dirty="0" smtClean="0">
                <a:solidFill>
                  <a:schemeClr val="bg1"/>
                </a:solidFill>
              </a:rPr>
              <a:t> риск смертности от </a:t>
            </a:r>
            <a:r>
              <a:rPr lang="ru-RU" dirty="0" err="1" smtClean="0">
                <a:solidFill>
                  <a:schemeClr val="bg1"/>
                </a:solidFill>
              </a:rPr>
              <a:t>сердечно-сосудистых</a:t>
            </a:r>
            <a:r>
              <a:rPr lang="ru-RU" dirty="0" smtClean="0">
                <a:solidFill>
                  <a:schemeClr val="bg1"/>
                </a:solidFill>
              </a:rPr>
              <a:t> заболеваний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Сокращают риск преждевременной </a:t>
            </a:r>
            <a:r>
              <a:rPr lang="ru-RU" dirty="0" err="1" smtClean="0">
                <a:solidFill>
                  <a:schemeClr val="bg1"/>
                </a:solidFill>
              </a:rPr>
              <a:t>смерти.Некоторые</a:t>
            </a:r>
            <a:r>
              <a:rPr lang="ru-RU" dirty="0" smtClean="0">
                <a:solidFill>
                  <a:schemeClr val="bg1"/>
                </a:solidFill>
              </a:rPr>
              <a:t> исследования показывают связь между физическим упражнениями и снижением риска заболевания некоторыми видами рака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756592" y="0"/>
            <a:ext cx="108793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Физические упражнения для укрепления здоровья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420888"/>
            <a:ext cx="9144000" cy="2160240"/>
          </a:xfrm>
          <a:solidFill>
            <a:schemeClr val="accent1">
              <a:lumMod val="60000"/>
              <a:lumOff val="40000"/>
              <a:alpha val="63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+mj-lt"/>
                <a:cs typeface="Arial" pitchFamily="34" charset="0"/>
              </a:rPr>
              <a:t>Поскольку хобби - это расслабляющая </a:t>
            </a:r>
            <a:r>
              <a:rPr lang="ru-RU" dirty="0" err="1" smtClean="0">
                <a:latin typeface="+mj-lt"/>
                <a:cs typeface="Arial" pitchFamily="34" charset="0"/>
              </a:rPr>
              <a:t>деятельнсть</a:t>
            </a:r>
            <a:r>
              <a:rPr lang="ru-RU" dirty="0" smtClean="0">
                <a:latin typeface="+mj-lt"/>
                <a:cs typeface="Arial" pitchFamily="34" charset="0"/>
              </a:rPr>
              <a:t>, то человек всегда получает от нее удовольствие. Это удовольствие помогает людям жить более здоровой жизнью, </a:t>
            </a:r>
            <a:r>
              <a:rPr lang="ru-RU" smtClean="0">
                <a:latin typeface="+mj-lt"/>
                <a:cs typeface="Arial" pitchFamily="34" charset="0"/>
              </a:rPr>
              <a:t>быстрее восстановаливать здоровье после </a:t>
            </a:r>
            <a:r>
              <a:rPr lang="ru-RU" dirty="0" smtClean="0">
                <a:latin typeface="+mj-lt"/>
                <a:cs typeface="Arial" pitchFamily="34" charset="0"/>
              </a:rPr>
              <a:t>болезни и даже сжигать калории (если только ваше хобби – не просиживание перед телевизором).</a:t>
            </a:r>
            <a:endParaRPr lang="ru-RU" dirty="0">
              <a:latin typeface="+mj-lt"/>
              <a:cs typeface="Arial" pitchFamily="34" charset="0"/>
            </a:endParaRPr>
          </a:p>
        </p:txBody>
      </p:sp>
      <p:pic>
        <p:nvPicPr>
          <p:cNvPr id="23554" name="Picture 2" descr="http://businessidei.com/uploads/posts/2013-04/1365454156_hob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411760"/>
          </a:xfrm>
          <a:prstGeom prst="rect">
            <a:avLst/>
          </a:prstGeom>
          <a:noFill/>
        </p:spPr>
      </p:pic>
      <p:pic>
        <p:nvPicPr>
          <p:cNvPr id="23556" name="Picture 4" descr="http://infosmi.net/images/stories/articles/2013/Zdorovie/12-2013/03/215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8"/>
            <a:ext cx="4211960" cy="2276872"/>
          </a:xfrm>
          <a:prstGeom prst="rect">
            <a:avLst/>
          </a:prstGeom>
          <a:noFill/>
        </p:spPr>
      </p:pic>
      <p:pic>
        <p:nvPicPr>
          <p:cNvPr id="23558" name="Picture 6" descr="http://s2.cdn.new.kingcoupon.ru/file/79/88/100136290933057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6104"/>
            <a:ext cx="4932040" cy="2301895"/>
          </a:xfrm>
          <a:prstGeom prst="rect">
            <a:avLst/>
          </a:prstGeom>
          <a:noFill/>
        </p:spPr>
      </p:pic>
      <p:pic>
        <p:nvPicPr>
          <p:cNvPr id="23560" name="Picture 8" descr="http://mama.gdsk.ru/sstorage/1/2012/11/orig_061112154536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0"/>
            <a:ext cx="2771800" cy="2441482"/>
          </a:xfrm>
          <a:prstGeom prst="rect">
            <a:avLst/>
          </a:prstGeom>
          <a:noFill/>
        </p:spPr>
      </p:pic>
      <p:pic>
        <p:nvPicPr>
          <p:cNvPr id="23562" name="Picture 10" descr="http://www.krestic.com/sites/default/files/images/embroidere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0"/>
            <a:ext cx="3672408" cy="24208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87824" y="764704"/>
            <a:ext cx="31117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Хобби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57241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Пить воду и есть молочные продукты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3970784" cy="3312368"/>
          </a:xfrm>
          <a:solidFill>
            <a:schemeClr val="tx1">
              <a:alpha val="82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3300" dirty="0" smtClean="0">
                <a:solidFill>
                  <a:schemeClr val="bg1"/>
                </a:solidFill>
              </a:rPr>
              <a:t>Вода и молоко – важные для нашего организма жидкости, помогающие сбрасывать лишние килограммы. Если вы не получаете достаточного количества воды, ваш организм входит в экстремальное состояние и цепляется за каждую молекулу воды. Вся эта вода становится лишним весом, который высвобождается только в том случае, если организм получает достаточное количество воды.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4293096"/>
            <a:ext cx="4110608" cy="2232248"/>
          </a:xfrm>
          <a:solidFill>
            <a:schemeClr val="tx1">
              <a:alpha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3300" dirty="0" smtClean="0">
                <a:solidFill>
                  <a:schemeClr val="bg1"/>
                </a:solidFill>
              </a:rPr>
              <a:t>Кальций, содержащийся в молочных продуктах, очень важен для прочности костей и зубов. Он также способствует предотвращению высокого давления, камней в почках, сердечных заболеваний и рака толстого кишечника.</a:t>
            </a:r>
          </a:p>
        </p:txBody>
      </p:sp>
      <p:pic>
        <p:nvPicPr>
          <p:cNvPr id="24578" name="Picture 2" descr="http://www.vodainfo.com/large_img/6151/vodoprovodnaya-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960440" cy="2897883"/>
          </a:xfrm>
          <a:prstGeom prst="rect">
            <a:avLst/>
          </a:prstGeom>
          <a:noFill/>
        </p:spPr>
      </p:pic>
      <p:pic>
        <p:nvPicPr>
          <p:cNvPr id="24580" name="Picture 4" descr="http://chynga-changa.ru/wp-content/uploads/2011/09/samoe-vkusnoe-molo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104456" cy="3146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/>
          <a:lstStyle/>
          <a:p>
            <a:r>
              <a:rPr lang="ru-RU" dirty="0" smtClean="0"/>
              <a:t>Совершать ежедневные прогулки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032" y="3933056"/>
            <a:ext cx="4038600" cy="2764904"/>
          </a:xfrm>
          <a:solidFill>
            <a:schemeClr val="accent1">
              <a:lumMod val="75000"/>
              <a:alpha val="68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Восьмилетнее наблюдение за 13,000 человек показало, что у людей, которые ходят пешком 30 минут в день, значительно сокращается опасность преждевременной смерти по сравнению с теми, кто этого не делает.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4038600" cy="2260848"/>
          </a:xfrm>
          <a:solidFill>
            <a:schemeClr val="accent1">
              <a:lumMod val="75000"/>
              <a:alpha val="68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Здоровое сердце, стройная фигура, улучшение мозговой деятельности, победа над стрессом – все эти составные являются результатом ежедневных прогулок на свежем воздухе.</a:t>
            </a:r>
            <a:endParaRPr lang="ru-RU" dirty="0"/>
          </a:p>
        </p:txBody>
      </p:sp>
      <p:pic>
        <p:nvPicPr>
          <p:cNvPr id="25602" name="Picture 2" descr="http://www.ladynews.com.ua/static/img/0/0/0000000a_aaa_aaaaaaaaaa_progulka_s_detmi_660x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4032448" cy="2993787"/>
          </a:xfrm>
          <a:prstGeom prst="rect">
            <a:avLst/>
          </a:prstGeom>
          <a:noFill/>
        </p:spPr>
      </p:pic>
      <p:pic>
        <p:nvPicPr>
          <p:cNvPr id="25604" name="Picture 4" descr="http://gorod48.ru/upload/iblock/584/584785e850a02cef973d0410cbe5fb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032448" cy="24353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7787208" cy="3052936"/>
          </a:xfr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/>
              <a:t>Здоровье человека </a:t>
            </a:r>
            <a:r>
              <a:rPr lang="ru-RU" dirty="0" smtClean="0"/>
              <a:t>– это состояние его организма, при котором все составные несут определённый уровень развития организма, а также это состояние полного социального , физического и духовного благополучия, а не только отсутствие болезней и физических дефектов.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28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Здоровье и его составляющие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980728"/>
            <a:ext cx="4330824" cy="4525963"/>
          </a:xfrm>
          <a:solidFill>
            <a:srgbClr val="92D050">
              <a:alpha val="58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Здоровье не случайно занимает высочайшую ступень в иерархии человеческих потребностей и ценностей. Полностью реализовать себя, свои интеллектуальные, моральные и физические возможности способен только здоровый человек. Каждый желает быть здоровым, сильным, уверенным в себе, сохранять, как только можно свою жизненную энергию и активность. Обеспечивается здоровье определённой культурой поведения, что позволяет его сохранять.</a:t>
            </a:r>
            <a:endParaRPr lang="ru-RU" sz="2000" dirty="0"/>
          </a:p>
        </p:txBody>
      </p:sp>
      <p:pic>
        <p:nvPicPr>
          <p:cNvPr id="1032" name="Picture 8" descr="http://astrus.su/userfiles/healthtops480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6632"/>
            <a:ext cx="3059832" cy="2039889"/>
          </a:xfrm>
          <a:prstGeom prst="rect">
            <a:avLst/>
          </a:prstGeom>
          <a:noFill/>
        </p:spPr>
      </p:pic>
      <p:pic>
        <p:nvPicPr>
          <p:cNvPr id="9" name="Picture 4" descr="http://donbass.ua/multimedia/images/news/original/2010/09/29/e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060848"/>
            <a:ext cx="3137925" cy="2353444"/>
          </a:xfrm>
          <a:prstGeom prst="rect">
            <a:avLst/>
          </a:prstGeom>
          <a:noFill/>
        </p:spPr>
      </p:pic>
      <p:pic>
        <p:nvPicPr>
          <p:cNvPr id="10" name="Picture 6" descr="http://cs618720.vk.me/v618720189/4f6/ATMqGGAnui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77072"/>
            <a:ext cx="3118383" cy="25934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258816" cy="4032448"/>
          </a:xfrm>
          <a:solidFill>
            <a:schemeClr val="accent3">
              <a:lumMod val="75000"/>
              <a:alpha val="58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Статистика свидетельствует, что здоровье человека больше всего зависит от его способа жизни. Здоровый способ жизни – это формы и способы жизнедеятельности, которые укрепляют и совершенствуют здоровье человека. Вместе с отношением человека к здоровью выстраивается общая система ценностей, без которых человеческое существование теряет смысл.</a:t>
            </a:r>
            <a:endParaRPr lang="ru-RU" dirty="0"/>
          </a:p>
        </p:txBody>
      </p:sp>
      <p:pic>
        <p:nvPicPr>
          <p:cNvPr id="16386" name="Picture 2" descr="http://vera.boosterhit.com/img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680" y="0"/>
            <a:ext cx="4846320" cy="6858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6931" y="476672"/>
            <a:ext cx="8797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Составляющие здоровья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CBD614-FE01-4EA6-BB14-2A7F7AD05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FCBD614-FE01-4EA6-BB14-2A7F7AD05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A47A27-CB83-4C0A-B2DB-79A45CDDC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62A47A27-CB83-4C0A-B2DB-79A45CDDC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73E0AA-A4C8-4A0D-965C-8804AEF7C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973E0AA-A4C8-4A0D-965C-8804AEF7C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EBDA56-9AEB-485B-96FD-23A8026D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4EEBDA56-9AEB-485B-96FD-23A8026D8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EDF8C4-458D-4F2A-BEE4-ABCA731EF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54EDF8C4-458D-4F2A-BEE4-ABCA731EF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74F6FA-AD64-4AAA-B79D-55BF3A86C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6A74F6FA-AD64-4AAA-B79D-55BF3A86C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7D6CB-CB13-4C3B-ACBD-01986111A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FC7D6CB-CB13-4C3B-ACBD-01986111A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DA7D-1374-4C29-9FA6-EBA14AE88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D50DA7D-1374-4C29-9FA6-EBA14AE88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2F6D7F-008E-4625-B272-C99F3758F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E2F6D7F-008E-4625-B272-C99F3758F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4CE4D2-BD4E-4762-8A38-9A93580F7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24CE4D2-BD4E-4762-8A38-9A93580F7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4DBDEF-E4BF-455D-A16E-39CED2B10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34DBDEF-E4BF-455D-A16E-39CED2B10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BE8C2A-23A7-44DF-8BB8-E817809DF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1BE8C2A-23A7-44DF-8BB8-E817809DF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492896"/>
            <a:ext cx="7383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</a:rPr>
              <a:t>Здоровые привычки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Завтракать каждое утро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3466728" cy="4133055"/>
          </a:xfrm>
          <a:solidFill>
            <a:schemeClr val="accent3">
              <a:lumMod val="75000"/>
              <a:alpha val="78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Те, кто завтракает, являются поборниками хорошего здоровья. Исследования показывают, что такие люди потребляют больше витаминов и минералов и меньше жиров и холестерина. Результат – более подтянутая фигура, меньше уровень холестерина и меньше шансов переедания.</a:t>
            </a:r>
            <a:endParaRPr lang="ru-RU" dirty="0"/>
          </a:p>
        </p:txBody>
      </p:sp>
      <p:pic>
        <p:nvPicPr>
          <p:cNvPr id="17410" name="Picture 2" descr="http://ru.hasarakutyun.am/wp-content/uploads/646654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3220324" cy="1811432"/>
          </a:xfrm>
          <a:prstGeom prst="rect">
            <a:avLst/>
          </a:prstGeom>
          <a:noFill/>
        </p:spPr>
      </p:pic>
      <p:pic>
        <p:nvPicPr>
          <p:cNvPr id="17412" name="Picture 4" descr="http://fs203.jpe.ru/0c9d/2532518_8564f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3008194" cy="2080668"/>
          </a:xfrm>
          <a:prstGeom prst="rect">
            <a:avLst/>
          </a:prstGeom>
          <a:noFill/>
        </p:spPr>
      </p:pic>
      <p:pic>
        <p:nvPicPr>
          <p:cNvPr id="17414" name="Picture 6" descr="http://telegraf.com.ua/files/2013/11/428680_zavtrak_eda_fon_1680x1050_www.GdeFon.ru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25144"/>
            <a:ext cx="3689648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Спать достаточно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124944"/>
          </a:xfrm>
          <a:solidFill>
            <a:schemeClr val="accent3">
              <a:alpha val="78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Сон важен для хорошего эмоционального и умственного самочувствия. Недостаток сна способствует развитию психиатрических проблем, а также отрицательно сказывается на памяти, обучении и логических навыках.</a:t>
            </a:r>
            <a:endParaRPr lang="ru-RU" dirty="0"/>
          </a:p>
        </p:txBody>
      </p:sp>
      <p:pic>
        <p:nvPicPr>
          <p:cNvPr id="21506" name="Picture 2" descr="http://happiness-you.ru/wp-content/uploads/2012/05/1326976313_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81128"/>
            <a:ext cx="3779912" cy="2256251"/>
          </a:xfrm>
          <a:prstGeom prst="rect">
            <a:avLst/>
          </a:prstGeom>
          <a:noFill/>
        </p:spPr>
      </p:pic>
      <p:pic>
        <p:nvPicPr>
          <p:cNvPr id="21508" name="Picture 4" descr="http://mamapedia.com.ua/UploadImages/zdorovyi-son-det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3240360" cy="2276872"/>
          </a:xfrm>
          <a:prstGeom prst="rect">
            <a:avLst/>
          </a:prstGeom>
          <a:noFill/>
        </p:spPr>
      </p:pic>
      <p:pic>
        <p:nvPicPr>
          <p:cNvPr id="21510" name="Picture 6" descr="http://top-facts.ru/fact_pictures/8420877100%D1%81%D0%BE%D0%B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2232248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558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Завтракать каждое утро</vt:lpstr>
      <vt:lpstr>Спать достаточно времени</vt:lpstr>
      <vt:lpstr>Слайд 10</vt:lpstr>
      <vt:lpstr>Слайд 11</vt:lpstr>
      <vt:lpstr>Пить воду и есть молочные продукты</vt:lpstr>
      <vt:lpstr>Совершать ежедневные прогулки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sbelova</dc:creator>
  <cp:lastModifiedBy>User</cp:lastModifiedBy>
  <cp:revision>14</cp:revision>
  <dcterms:created xsi:type="dcterms:W3CDTF">2013-07-31T06:33:08Z</dcterms:created>
  <dcterms:modified xsi:type="dcterms:W3CDTF">2014-05-20T17:35:05Z</dcterms:modified>
</cp:coreProperties>
</file>