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4"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1134000"/>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2438686"/>
      </p:ext>
    </p:extLst>
  </p:cSld>
  <p:clrMapOvr>
    <a:masterClrMapping/>
  </p:clrMapOvr>
  <p:transition spd="slow">
    <p:split orient="vert"/>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591235"/>
      </p:ext>
    </p:extLst>
  </p:cSld>
  <p:clrMapOvr>
    <a:masterClrMapping/>
  </p:clrMapOvr>
  <p:transition spd="slow">
    <p:split orient="vert"/>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674121"/>
      </p:ext>
    </p:extLst>
  </p:cSld>
  <p:clrMapOvr>
    <a:masterClrMapping/>
  </p:clrMapOvr>
  <p:transition spd="slow">
    <p:split orient="vert"/>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3769731"/>
      </p:ext>
    </p:extLst>
  </p:cSld>
  <p:clrMapOvr>
    <a:masterClrMapping/>
  </p:clrMapOvr>
  <p:transition spd="slow">
    <p:split orient="vert"/>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8187416"/>
      </p:ext>
    </p:extLst>
  </p:cSld>
  <p:clrMapOvr>
    <a:masterClrMapping/>
  </p:clrMapOvr>
  <p:transition spd="slow">
    <p:split orient="vert"/>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4446831"/>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9187005"/>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380633"/>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4961B7-6B89-48AB-966F-622E2788EECC}" type="datetimeFigureOut">
              <a:rPr lang="en-US" smtClean="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66844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403289"/>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11/26/2014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9681120"/>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8882075"/>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11/26/2014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8020514"/>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F131DD-A141-4471-BCF9-C6073EDD7E20}" type="datetimeFigureOut">
              <a:rPr lang="en-US" smtClean="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2244656"/>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Date Placeholder 4"/>
          <p:cNvSpPr>
            <a:spLocks noGrp="1"/>
          </p:cNvSpPr>
          <p:nvPr>
            <p:ph type="dt" sz="half" idx="10"/>
          </p:nvPr>
        </p:nvSpPr>
        <p:spPr/>
        <p:txBody>
          <a:bodyPr/>
          <a:lstStyle/>
          <a:p>
            <a:fld id="{AB334A90-EB03-42F3-8859-2C2B2724C058}" type="datetimeFigureOut">
              <a:rPr lang="en-US" smtClean="0"/>
              <a:t>11/26/2014</a:t>
            </a:fld>
            <a:endParaRPr lang="en-US" dirty="0"/>
          </a:p>
        </p:txBody>
      </p:sp>
    </p:spTree>
    <p:extLst>
      <p:ext uri="{BB962C8B-B14F-4D97-AF65-F5344CB8AC3E}">
        <p14:creationId xmlns:p14="http://schemas.microsoft.com/office/powerpoint/2010/main" val="1102345958"/>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11/26/2014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194892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ransition spd="slow">
    <p:split orient="vert"/>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5467" y="893234"/>
            <a:ext cx="7766936" cy="1646302"/>
          </a:xfrm>
        </p:spPr>
        <p:txBody>
          <a:bodyPr/>
          <a:lstStyle/>
          <a:p>
            <a:pPr algn="ctr"/>
            <a:r>
              <a:rPr lang="uk-UA" sz="13800" dirty="0" smtClean="0">
                <a:latin typeface="Georgia" panose="02040502050405020303" pitchFamily="18" charset="0"/>
              </a:rPr>
              <a:t>Асфіксія</a:t>
            </a:r>
            <a:endParaRPr lang="uk-UA" sz="13800" dirty="0">
              <a:latin typeface="Georgia" panose="02040502050405020303" pitchFamily="18" charset="0"/>
            </a:endParaRPr>
          </a:p>
        </p:txBody>
      </p:sp>
      <p:pic>
        <p:nvPicPr>
          <p:cNvPr id="4" name="Рисунок 3"/>
          <p:cNvPicPr>
            <a:picLocks noChangeAspect="1"/>
          </p:cNvPicPr>
          <p:nvPr/>
        </p:nvPicPr>
        <p:blipFill>
          <a:blip r:embed="rId2"/>
          <a:stretch>
            <a:fillRect/>
          </a:stretch>
        </p:blipFill>
        <p:spPr>
          <a:xfrm>
            <a:off x="1631950" y="2698486"/>
            <a:ext cx="3524514" cy="3524514"/>
          </a:xfrm>
          <a:prstGeom prst="rect">
            <a:avLst/>
          </a:prstGeom>
        </p:spPr>
      </p:pic>
      <p:pic>
        <p:nvPicPr>
          <p:cNvPr id="5" name="Рисунок 4"/>
          <p:cNvPicPr>
            <a:picLocks noChangeAspect="1"/>
          </p:cNvPicPr>
          <p:nvPr/>
        </p:nvPicPr>
        <p:blipFill>
          <a:blip r:embed="rId3"/>
          <a:stretch>
            <a:fillRect/>
          </a:stretch>
        </p:blipFill>
        <p:spPr>
          <a:xfrm>
            <a:off x="5532437" y="2425699"/>
            <a:ext cx="2798763" cy="3974575"/>
          </a:xfrm>
          <a:prstGeom prst="rect">
            <a:avLst/>
          </a:prstGeom>
        </p:spPr>
      </p:pic>
    </p:spTree>
    <p:extLst>
      <p:ext uri="{BB962C8B-B14F-4D97-AF65-F5344CB8AC3E}">
        <p14:creationId xmlns:p14="http://schemas.microsoft.com/office/powerpoint/2010/main" val="1630119228"/>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600" y="368300"/>
            <a:ext cx="10553700" cy="1320800"/>
          </a:xfrm>
        </p:spPr>
        <p:style>
          <a:lnRef idx="2">
            <a:schemeClr val="accent2"/>
          </a:lnRef>
          <a:fillRef idx="1">
            <a:schemeClr val="lt1"/>
          </a:fillRef>
          <a:effectRef idx="0">
            <a:schemeClr val="accent2"/>
          </a:effectRef>
          <a:fontRef idx="minor">
            <a:schemeClr val="dk1"/>
          </a:fontRef>
        </p:style>
        <p:txBody>
          <a:bodyPr>
            <a:normAutofit/>
          </a:bodyPr>
          <a:lstStyle/>
          <a:p>
            <a:r>
              <a:rPr lang="ru-RU" b="1" dirty="0" err="1"/>
              <a:t>Асфіксія</a:t>
            </a:r>
            <a:r>
              <a:rPr lang="ru-RU" dirty="0"/>
              <a:t> - </a:t>
            </a:r>
            <a:r>
              <a:rPr lang="ru-RU" dirty="0" err="1"/>
              <a:t>Надзвичайна</a:t>
            </a:r>
            <a:r>
              <a:rPr lang="ru-RU" dirty="0"/>
              <a:t> </a:t>
            </a:r>
            <a:r>
              <a:rPr lang="ru-RU" dirty="0" err="1"/>
              <a:t>ситуація</a:t>
            </a:r>
            <a:r>
              <a:rPr lang="ru-RU" dirty="0"/>
              <a:t>, при </a:t>
            </a:r>
            <a:r>
              <a:rPr lang="ru-RU" dirty="0" err="1"/>
              <a:t>якій</a:t>
            </a:r>
            <a:r>
              <a:rPr lang="ru-RU" dirty="0"/>
              <a:t> </a:t>
            </a:r>
            <a:r>
              <a:rPr lang="ru-RU" dirty="0" err="1"/>
              <a:t>необхідно</a:t>
            </a:r>
            <a:r>
              <a:rPr lang="ru-RU" dirty="0"/>
              <a:t> </a:t>
            </a:r>
            <a:r>
              <a:rPr lang="ru-RU" dirty="0" err="1"/>
              <a:t>негайно</a:t>
            </a:r>
            <a:r>
              <a:rPr lang="ru-RU" dirty="0"/>
              <a:t> </a:t>
            </a:r>
            <a:r>
              <a:rPr lang="ru-RU" dirty="0" err="1"/>
              <a:t>викликати</a:t>
            </a:r>
            <a:r>
              <a:rPr lang="ru-RU" dirty="0"/>
              <a:t> </a:t>
            </a:r>
            <a:r>
              <a:rPr lang="ru-RU" dirty="0" err="1"/>
              <a:t>швидку</a:t>
            </a:r>
            <a:r>
              <a:rPr lang="ru-RU" dirty="0"/>
              <a:t> </a:t>
            </a:r>
            <a:r>
              <a:rPr lang="ru-RU" dirty="0" err="1"/>
              <a:t>допомогу</a:t>
            </a:r>
            <a:r>
              <a:rPr lang="ru-RU" dirty="0"/>
              <a:t>.</a:t>
            </a:r>
            <a:endParaRPr lang="uk-UA" dirty="0"/>
          </a:p>
        </p:txBody>
      </p:sp>
      <p:sp>
        <p:nvSpPr>
          <p:cNvPr id="4" name="Rectangle 1"/>
          <p:cNvSpPr>
            <a:spLocks noChangeArrowheads="1"/>
          </p:cNvSpPr>
          <p:nvPr/>
        </p:nvSpPr>
        <p:spPr bwMode="auto">
          <a:xfrm>
            <a:off x="609600" y="2017798"/>
            <a:ext cx="9969500" cy="446276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FF0000"/>
                </a:solidFill>
                <a:effectLst/>
                <a:latin typeface="Georgia" panose="02040502050405020303" pitchFamily="18" charset="0"/>
              </a:rPr>
              <a:t>Причини:</a:t>
            </a:r>
            <a:r>
              <a:rPr kumimoji="0" lang="uk-UA" altLang="uk-UA" sz="2800" b="0" i="0" u="none" strike="noStrike" cap="none" normalizeH="0" baseline="0" dirty="0" smtClean="0">
                <a:ln>
                  <a:noFill/>
                </a:ln>
                <a:solidFill>
                  <a:srgbClr val="000000"/>
                </a:solidFill>
                <a:effectLst/>
                <a:latin typeface="Georgia" panose="02040502050405020303" pitchFamily="18" charset="0"/>
              </a:rPr>
              <a:t/>
            </a:r>
            <a:br>
              <a:rPr kumimoji="0" lang="uk-UA" altLang="uk-UA" sz="2800" b="0" i="0" u="none" strike="noStrike" cap="none" normalizeH="0" baseline="0" dirty="0" smtClean="0">
                <a:ln>
                  <a:noFill/>
                </a:ln>
                <a:solidFill>
                  <a:srgbClr val="000000"/>
                </a:solidFill>
                <a:effectLst/>
                <a:latin typeface="Georgia" panose="02040502050405020303" pitchFamily="18" charset="0"/>
              </a:rPr>
            </a:br>
            <a:r>
              <a:rPr kumimoji="0" lang="uk-UA" altLang="uk-UA" sz="2800" b="0" i="0" u="none" strike="noStrike" cap="none" normalizeH="0" baseline="0" dirty="0" smtClean="0">
                <a:ln>
                  <a:noFill/>
                </a:ln>
                <a:solidFill>
                  <a:srgbClr val="000000"/>
                </a:solidFill>
                <a:effectLst/>
                <a:latin typeface="Georgia" panose="02040502050405020303" pitchFamily="18" charset="0"/>
              </a:rPr>
              <a:t>киснева недостатність, яка наступила в результаті порушення дихання. </a:t>
            </a:r>
          </a:p>
          <a:p>
            <a:pPr marL="0" marR="0" lvl="0" indent="0" defTabSz="914400" rtl="0" eaLnBrk="0" fontAlgn="base" latinLnBrk="0" hangingPunct="0">
              <a:lnSpc>
                <a:spcPct val="100000"/>
              </a:lnSpc>
              <a:spcBef>
                <a:spcPct val="0"/>
              </a:spcBef>
              <a:spcAft>
                <a:spcPct val="0"/>
              </a:spcAft>
              <a:buClrTx/>
              <a:buSzTx/>
              <a:buFontTx/>
              <a:buNone/>
              <a:tabLst/>
            </a:pPr>
            <a:r>
              <a:rPr kumimoji="0" lang="uk-UA" altLang="uk-UA" sz="2800" b="0" i="0" u="none" strike="noStrike" cap="none" normalizeH="0" baseline="0" dirty="0" smtClean="0">
                <a:ln>
                  <a:noFill/>
                </a:ln>
                <a:solidFill>
                  <a:srgbClr val="000000"/>
                </a:solidFill>
                <a:effectLst/>
                <a:latin typeface="Georgia" panose="02040502050405020303" pitchFamily="18" charset="0"/>
              </a:rPr>
              <a:t>захворювання,</a:t>
            </a:r>
          </a:p>
          <a:p>
            <a:pPr marL="0" marR="0" lvl="0" indent="0" defTabSz="914400" rtl="0" eaLnBrk="0" fontAlgn="base" latinLnBrk="0" hangingPunct="0">
              <a:lnSpc>
                <a:spcPct val="100000"/>
              </a:lnSpc>
              <a:spcBef>
                <a:spcPct val="0"/>
              </a:spcBef>
              <a:spcAft>
                <a:spcPct val="0"/>
              </a:spcAft>
              <a:buClrTx/>
              <a:buSzTx/>
              <a:buFontTx/>
              <a:buNone/>
              <a:tabLst/>
            </a:pPr>
            <a:r>
              <a:rPr kumimoji="0" lang="uk-UA" altLang="uk-UA" sz="2800" b="0" i="0" u="none" strike="noStrike" cap="none" normalizeH="0" baseline="0" dirty="0" smtClean="0">
                <a:ln>
                  <a:noFill/>
                </a:ln>
                <a:solidFill>
                  <a:srgbClr val="000000"/>
                </a:solidFill>
                <a:effectLst/>
                <a:latin typeface="Georgia" panose="02040502050405020303" pitchFamily="18" charset="0"/>
              </a:rPr>
              <a:t>отруєння (токсичні) </a:t>
            </a:r>
          </a:p>
          <a:p>
            <a:pPr marL="0" marR="0" lvl="0" indent="0" defTabSz="914400" rtl="0" eaLnBrk="0" fontAlgn="base" latinLnBrk="0" hangingPunct="0">
              <a:lnSpc>
                <a:spcPct val="100000"/>
              </a:lnSpc>
              <a:spcBef>
                <a:spcPct val="0"/>
              </a:spcBef>
              <a:spcAft>
                <a:spcPct val="0"/>
              </a:spcAft>
              <a:buClrTx/>
              <a:buSzTx/>
              <a:buFontTx/>
              <a:buNone/>
              <a:tabLst/>
            </a:pPr>
            <a:r>
              <a:rPr kumimoji="0" lang="uk-UA" altLang="uk-UA" sz="2800" b="0" i="0" u="none" strike="noStrike" cap="none" normalizeH="0" baseline="0" dirty="0" smtClean="0">
                <a:ln>
                  <a:noFill/>
                </a:ln>
                <a:solidFill>
                  <a:srgbClr val="000000"/>
                </a:solidFill>
                <a:effectLst/>
                <a:latin typeface="Georgia" panose="02040502050405020303" pitchFamily="18" charset="0"/>
              </a:rPr>
              <a:t>механічні перешкоди для надходження повітря в організм (механічні). </a:t>
            </a:r>
          </a:p>
          <a:p>
            <a:pPr marL="0" marR="0" lvl="0" indent="0" defTabSz="914400" rtl="0" eaLnBrk="0" fontAlgn="base" latinLnBrk="0" hangingPunct="0">
              <a:lnSpc>
                <a:spcPct val="100000"/>
              </a:lnSpc>
              <a:spcBef>
                <a:spcPct val="0"/>
              </a:spcBef>
              <a:spcAft>
                <a:spcPct val="0"/>
              </a:spcAft>
              <a:buClrTx/>
              <a:buSzTx/>
              <a:buFontTx/>
              <a:buNone/>
              <a:tabLst/>
            </a:pPr>
            <a:r>
              <a:rPr kumimoji="0" lang="uk-UA" altLang="uk-UA" sz="2800" b="0" i="0" u="none" strike="noStrike" cap="none" normalizeH="0" baseline="0" dirty="0" smtClean="0">
                <a:ln>
                  <a:noFill/>
                </a:ln>
                <a:solidFill>
                  <a:srgbClr val="000000"/>
                </a:solidFill>
                <a:effectLst/>
                <a:latin typeface="Georgia" panose="02040502050405020303" pitchFamily="18" charset="0"/>
              </a:rPr>
              <a:t>Механічна асфіксія супроводжується гострим розладом легеневого дихання, порушенням кругообігу і функції ЦНС. </a:t>
            </a:r>
            <a:endParaRPr kumimoji="0" lang="uk-UA" altLang="uk-UA" sz="6000" b="0" i="0" u="none" strike="noStrike" cap="none" normalizeH="0" baseline="0" dirty="0" smtClean="0">
              <a:ln>
                <a:noFill/>
              </a:ln>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3766261295"/>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54000"/>
            <a:ext cx="8596668" cy="1320800"/>
          </a:xfrm>
        </p:spPr>
        <p:txBody>
          <a:bodyPr/>
          <a:lstStyle/>
          <a:p>
            <a:r>
              <a:rPr lang="uk-UA" altLang="uk-UA" dirty="0" smtClean="0">
                <a:solidFill>
                  <a:srgbClr val="000000"/>
                </a:solidFill>
                <a:latin typeface="Arial Unicode MS" panose="020B0604020202020204" pitchFamily="34" charset="-128"/>
              </a:rPr>
              <a:t>Ряд </a:t>
            </a:r>
            <a:r>
              <a:rPr lang="uk-UA" altLang="uk-UA" dirty="0">
                <a:solidFill>
                  <a:srgbClr val="000000"/>
                </a:solidFill>
                <a:latin typeface="Arial Unicode MS" panose="020B0604020202020204" pitchFamily="34" charset="-128"/>
              </a:rPr>
              <a:t>послідовних періодів у розвитку асфіксії:</a:t>
            </a:r>
            <a:endParaRPr lang="uk-UA" dirty="0"/>
          </a:p>
        </p:txBody>
      </p:sp>
      <p:sp>
        <p:nvSpPr>
          <p:cNvPr id="4" name="Rectangle 1"/>
          <p:cNvSpPr>
            <a:spLocks noChangeArrowheads="1"/>
          </p:cNvSpPr>
          <p:nvPr/>
        </p:nvSpPr>
        <p:spPr bwMode="auto">
          <a:xfrm>
            <a:off x="482600" y="1715701"/>
            <a:ext cx="10909300"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uk-UA" altLang="uk-UA" b="0" i="0" u="none" strike="noStrike" cap="none" normalizeH="0" baseline="0" dirty="0" err="1" smtClean="0">
                <a:ln>
                  <a:noFill/>
                </a:ln>
                <a:solidFill>
                  <a:schemeClr val="bg2">
                    <a:lumMod val="50000"/>
                  </a:schemeClr>
                </a:solidFill>
                <a:effectLst/>
                <a:latin typeface="Arial Unicode MS" panose="020B0604020202020204" pitchFamily="34" charset="-128"/>
              </a:rPr>
              <a:t>Передасфіксичний</a:t>
            </a:r>
            <a:r>
              <a:rPr kumimoji="0" lang="uk-UA" altLang="uk-UA" b="0" i="0" u="none" strike="noStrike" cap="none" normalizeH="0" baseline="0" dirty="0" smtClean="0">
                <a:ln>
                  <a:noFill/>
                </a:ln>
                <a:solidFill>
                  <a:srgbClr val="000000"/>
                </a:solidFill>
                <a:effectLst/>
                <a:latin typeface="Arial Unicode MS" panose="020B0604020202020204" pitchFamily="34" charset="-128"/>
              </a:rPr>
              <a:t> – починається</a:t>
            </a:r>
            <a:r>
              <a:rPr kumimoji="0" lang="uk-UA" altLang="uk-UA" b="0" i="0" u="none" strike="noStrike" cap="none" normalizeH="0" dirty="0" smtClean="0">
                <a:ln>
                  <a:noFill/>
                </a:ln>
                <a:solidFill>
                  <a:srgbClr val="000000"/>
                </a:solidFill>
                <a:effectLst/>
                <a:latin typeface="Arial Unicode MS" panose="020B0604020202020204" pitchFamily="34" charset="-128"/>
              </a:rPr>
              <a:t> від</a:t>
            </a:r>
            <a:r>
              <a:rPr kumimoji="0" lang="uk-UA" altLang="uk-UA" b="0" i="0" u="none" strike="noStrike" cap="none" normalizeH="0" baseline="0" dirty="0" smtClean="0">
                <a:ln>
                  <a:noFill/>
                </a:ln>
                <a:solidFill>
                  <a:srgbClr val="000000"/>
                </a:solidFill>
                <a:effectLst/>
                <a:latin typeface="Arial Unicode MS" panose="020B0604020202020204" pitchFamily="34" charset="-128"/>
              </a:rPr>
              <a:t> припинення надходження кисню в організм до зникнення його в крові (1-2 хв.) </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uk-UA" altLang="uk-UA" b="0" i="0" u="none" strike="noStrike" cap="none" normalizeH="0" baseline="0" dirty="0" smtClean="0">
                <a:ln>
                  <a:noFill/>
                </a:ln>
                <a:solidFill>
                  <a:schemeClr val="bg2">
                    <a:lumMod val="50000"/>
                  </a:schemeClr>
                </a:solidFill>
                <a:effectLst/>
                <a:latin typeface="Arial Unicode MS" panose="020B0604020202020204" pitchFamily="34" charset="-128"/>
              </a:rPr>
              <a:t>Власне асфіксія: </a:t>
            </a:r>
          </a:p>
          <a:p>
            <a:pPr marR="0" lvl="0" algn="l" defTabSz="914400" rtl="0" eaLnBrk="0" fontAlgn="base" latinLnBrk="0" hangingPunct="0">
              <a:lnSpc>
                <a:spcPct val="100000"/>
              </a:lnSpc>
              <a:spcBef>
                <a:spcPct val="0"/>
              </a:spcBef>
              <a:spcAft>
                <a:spcPct val="0"/>
              </a:spcAft>
              <a:buClrTx/>
              <a:buSzTx/>
              <a:tabLst/>
            </a:pPr>
            <a:r>
              <a:rPr lang="uk-UA" altLang="uk-UA" dirty="0" smtClean="0">
                <a:solidFill>
                  <a:srgbClr val="000000"/>
                </a:solidFill>
                <a:latin typeface="Arial Unicode MS" panose="020B0604020202020204" pitchFamily="34" charset="-128"/>
              </a:rPr>
              <a:t>	</a:t>
            </a:r>
            <a:r>
              <a:rPr kumimoji="0" lang="uk-UA" altLang="uk-UA" b="0" i="0" u="none" strike="noStrike" cap="none" normalizeH="0" baseline="0" dirty="0" smtClean="0">
                <a:ln>
                  <a:noFill/>
                </a:ln>
                <a:solidFill>
                  <a:srgbClr val="00B050"/>
                </a:solidFill>
                <a:effectLst/>
                <a:latin typeface="Arial Unicode MS" panose="020B0604020202020204" pitchFamily="34" charset="-128"/>
              </a:rPr>
              <a:t>а) </a:t>
            </a:r>
            <a:r>
              <a:rPr kumimoji="0" lang="uk-UA" altLang="uk-UA" b="0" i="0" u="none" strike="noStrike" cap="none" normalizeH="0" baseline="0" dirty="0" err="1" smtClean="0">
                <a:ln>
                  <a:noFill/>
                </a:ln>
                <a:solidFill>
                  <a:srgbClr val="00B050"/>
                </a:solidFill>
                <a:effectLst/>
                <a:latin typeface="Arial Unicode MS" panose="020B0604020202020204" pitchFamily="34" charset="-128"/>
              </a:rPr>
              <a:t>інспіраторна</a:t>
            </a:r>
            <a:r>
              <a:rPr kumimoji="0" lang="uk-UA" altLang="uk-UA" b="0" i="0" u="none" strike="noStrike" cap="none" normalizeH="0" baseline="0" dirty="0" smtClean="0">
                <a:ln>
                  <a:noFill/>
                </a:ln>
                <a:solidFill>
                  <a:srgbClr val="00B050"/>
                </a:solidFill>
                <a:effectLst/>
                <a:latin typeface="Arial Unicode MS" panose="020B0604020202020204" pitchFamily="34" charset="-128"/>
              </a:rPr>
              <a:t> </a:t>
            </a:r>
            <a:r>
              <a:rPr kumimoji="0" lang="uk-UA" altLang="uk-UA" b="0" i="0" u="none" strike="noStrike" cap="none" normalizeH="0" baseline="0" dirty="0" smtClean="0">
                <a:ln>
                  <a:noFill/>
                </a:ln>
                <a:solidFill>
                  <a:srgbClr val="000000"/>
                </a:solidFill>
                <a:effectLst/>
                <a:latin typeface="Arial Unicode MS" panose="020B0604020202020204" pitchFamily="34" charset="-128"/>
              </a:rPr>
              <a:t>(всередині) задуха, переважає вдих, причина - подразнення і порушення дихального центру відсутністю кисню. Триває біля хвилини, наприкінці - втрата свідомості. </a:t>
            </a:r>
          </a:p>
          <a:p>
            <a:pPr marR="0" lvl="0" algn="l" defTabSz="914400" rtl="0" eaLnBrk="0" fontAlgn="base" latinLnBrk="0" hangingPunct="0">
              <a:lnSpc>
                <a:spcPct val="100000"/>
              </a:lnSpc>
              <a:spcBef>
                <a:spcPct val="0"/>
              </a:spcBef>
              <a:spcAft>
                <a:spcPct val="0"/>
              </a:spcAft>
              <a:buClrTx/>
              <a:buSzTx/>
              <a:tabLst/>
            </a:pPr>
            <a:r>
              <a:rPr lang="uk-UA" altLang="uk-UA" dirty="0">
                <a:solidFill>
                  <a:srgbClr val="000000"/>
                </a:solidFill>
                <a:latin typeface="Arial Unicode MS" panose="020B0604020202020204" pitchFamily="34" charset="-128"/>
              </a:rPr>
              <a:t>	</a:t>
            </a:r>
            <a:r>
              <a:rPr kumimoji="0" lang="uk-UA" altLang="uk-UA" b="0" i="0" u="none" strike="noStrike" cap="none" normalizeH="0" baseline="0" dirty="0" smtClean="0">
                <a:ln>
                  <a:noFill/>
                </a:ln>
                <a:solidFill>
                  <a:srgbClr val="00B050"/>
                </a:solidFill>
                <a:effectLst/>
                <a:latin typeface="Arial Unicode MS" panose="020B0604020202020204" pitchFamily="34" charset="-128"/>
              </a:rPr>
              <a:t>б) експіраторна </a:t>
            </a:r>
            <a:r>
              <a:rPr kumimoji="0" lang="uk-UA" altLang="uk-UA" b="0" i="0" u="none" strike="noStrike" cap="none" normalizeH="0" baseline="0" dirty="0" smtClean="0">
                <a:ln>
                  <a:noFill/>
                </a:ln>
                <a:solidFill>
                  <a:srgbClr val="000000"/>
                </a:solidFill>
                <a:effectLst/>
                <a:latin typeface="Arial Unicode MS" panose="020B0604020202020204" pitchFamily="34" charset="-128"/>
              </a:rPr>
              <a:t>задуха - надлишок вуглекислоти більш сильний подразник і організм намагається позбутися його за рахунок видиху. Відсутність кисню зумовлює порушення, які впливають на весь мозок і хімізм м'язів, внаслідок чого з'являються сильні судороги і мимовільне виверження калу, сечі. Тривалість – близько 1 хвилини.</a:t>
            </a:r>
          </a:p>
          <a:p>
            <a:pPr marR="0" lvl="0" algn="l" defTabSz="914400" rtl="0" eaLnBrk="0" fontAlgn="base" latinLnBrk="0" hangingPunct="0">
              <a:lnSpc>
                <a:spcPct val="100000"/>
              </a:lnSpc>
              <a:spcBef>
                <a:spcPct val="0"/>
              </a:spcBef>
              <a:spcAft>
                <a:spcPct val="0"/>
              </a:spcAft>
              <a:buClrTx/>
              <a:buSzTx/>
              <a:tabLst/>
            </a:pPr>
            <a:r>
              <a:rPr kumimoji="0" lang="uk-UA" altLang="uk-UA" b="0" i="0" u="none" strike="noStrike" cap="none" normalizeH="0" baseline="0" dirty="0" smtClean="0">
                <a:ln>
                  <a:noFill/>
                </a:ln>
                <a:solidFill>
                  <a:srgbClr val="000000"/>
                </a:solidFill>
                <a:effectLst/>
                <a:latin typeface="Arial Unicode MS" panose="020B0604020202020204" pitchFamily="34" charset="-128"/>
              </a:rPr>
              <a:t> 3. </a:t>
            </a:r>
            <a:r>
              <a:rPr kumimoji="0" lang="uk-UA" altLang="uk-UA" b="0" i="0" u="none" strike="noStrike" cap="none" normalizeH="0" baseline="0" dirty="0" smtClean="0">
                <a:ln>
                  <a:noFill/>
                </a:ln>
                <a:solidFill>
                  <a:schemeClr val="bg2">
                    <a:lumMod val="50000"/>
                  </a:schemeClr>
                </a:solidFill>
                <a:effectLst/>
                <a:latin typeface="Arial Unicode MS" panose="020B0604020202020204" pitchFamily="34" charset="-128"/>
              </a:rPr>
              <a:t>Відсутність кисню </a:t>
            </a:r>
            <a:r>
              <a:rPr kumimoji="0" lang="uk-UA" altLang="uk-UA" b="0" i="0" u="none" strike="noStrike" cap="none" normalizeH="0" baseline="0" dirty="0" smtClean="0">
                <a:ln>
                  <a:noFill/>
                </a:ln>
                <a:solidFill>
                  <a:srgbClr val="000000"/>
                </a:solidFill>
                <a:effectLst/>
                <a:latin typeface="Arial Unicode MS" panose="020B0604020202020204" pitchFamily="34" charset="-128"/>
              </a:rPr>
              <a:t>- подразник, який викликає виснаження кліток кори і дихального центру, розвивається їх позамежне гальмування і настає зупинка дихання, протягом 1-2 хвилин подих цілком відсутній.</a:t>
            </a:r>
          </a:p>
          <a:p>
            <a:pPr marR="0" lvl="0" algn="l" defTabSz="914400" rtl="0" eaLnBrk="0" fontAlgn="base" latinLnBrk="0" hangingPunct="0">
              <a:lnSpc>
                <a:spcPct val="100000"/>
              </a:lnSpc>
              <a:spcBef>
                <a:spcPct val="0"/>
              </a:spcBef>
              <a:spcAft>
                <a:spcPct val="0"/>
              </a:spcAft>
              <a:buClrTx/>
              <a:buSzTx/>
              <a:tabLst/>
            </a:pPr>
            <a:r>
              <a:rPr kumimoji="0" lang="uk-UA" altLang="uk-UA" b="0" i="0" u="none" strike="noStrike" cap="none" normalizeH="0" baseline="0" dirty="0" smtClean="0">
                <a:ln>
                  <a:noFill/>
                </a:ln>
                <a:solidFill>
                  <a:srgbClr val="000000"/>
                </a:solidFill>
                <a:effectLst/>
                <a:latin typeface="Arial Unicode MS" panose="020B0604020202020204" pitchFamily="34" charset="-128"/>
              </a:rPr>
              <a:t>4. </a:t>
            </a:r>
            <a:r>
              <a:rPr kumimoji="0" lang="uk-UA" altLang="uk-UA" b="0" i="0" u="none" strike="noStrike" cap="none" normalizeH="0" baseline="0" dirty="0" smtClean="0">
                <a:ln>
                  <a:noFill/>
                </a:ln>
                <a:solidFill>
                  <a:schemeClr val="bg2">
                    <a:lumMod val="50000"/>
                  </a:schemeClr>
                </a:solidFill>
                <a:effectLst/>
                <a:latin typeface="Arial Unicode MS" panose="020B0604020202020204" pitchFamily="34" charset="-128"/>
              </a:rPr>
              <a:t>Термінальне дихання </a:t>
            </a:r>
            <a:r>
              <a:rPr kumimoji="0" lang="uk-UA" altLang="uk-UA" b="0" i="0" u="none" strike="noStrike" cap="none" normalizeH="0" baseline="0" dirty="0" smtClean="0">
                <a:ln>
                  <a:noFill/>
                </a:ln>
                <a:solidFill>
                  <a:srgbClr val="000000"/>
                </a:solidFill>
                <a:effectLst/>
                <a:latin typeface="Arial Unicode MS" panose="020B0604020202020204" pitchFamily="34" charset="-128"/>
              </a:rPr>
              <a:t>- дихання відновлюється, але носить безладний характер з неправильним ритмом. Триває 1-2 хвилини і настає стійка зупинка дихання. Серце ще якийсь час працює, потім зупиняється і настає клінічна смерть.</a:t>
            </a:r>
            <a:r>
              <a:rPr kumimoji="0" lang="uk-UA" altLang="uk-UA" b="0" i="0" u="none" strike="noStrike" cap="none" normalizeH="0" baseline="0" dirty="0" smtClean="0">
                <a:ln>
                  <a:noFill/>
                </a:ln>
                <a:solidFill>
                  <a:schemeClr val="tx1"/>
                </a:solidFill>
                <a:effectLst/>
              </a:rPr>
              <a:t> </a:t>
            </a:r>
            <a:endParaRPr kumimoji="0" lang="uk-UA" altLang="uk-UA"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3679058"/>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134" y="102056"/>
            <a:ext cx="8596668" cy="812800"/>
          </a:xfrm>
        </p:spPr>
        <p:txBody>
          <a:bodyPr/>
          <a:lstStyle/>
          <a:p>
            <a:r>
              <a:rPr lang="uk-UA" dirty="0" smtClean="0">
                <a:solidFill>
                  <a:schemeClr val="accent3">
                    <a:lumMod val="75000"/>
                  </a:schemeClr>
                </a:solidFill>
              </a:rPr>
              <a:t>Перша допомога при асфіксії</a:t>
            </a:r>
            <a:endParaRPr lang="uk-UA" dirty="0">
              <a:solidFill>
                <a:schemeClr val="accent3">
                  <a:lumMod val="75000"/>
                </a:schemeClr>
              </a:solidFill>
            </a:endParaRPr>
          </a:p>
        </p:txBody>
      </p:sp>
      <p:sp>
        <p:nvSpPr>
          <p:cNvPr id="4" name="Rectangle 1"/>
          <p:cNvSpPr>
            <a:spLocks noGrp="1" noChangeArrowheads="1"/>
          </p:cNvSpPr>
          <p:nvPr>
            <p:ph idx="1"/>
          </p:nvPr>
        </p:nvSpPr>
        <p:spPr bwMode="auto">
          <a:xfrm>
            <a:off x="498917" y="1194256"/>
            <a:ext cx="10118283" cy="4832092"/>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2200" b="0" i="0" u="none" strike="noStrike" cap="none" normalizeH="0" dirty="0" smtClean="0">
                <a:ln>
                  <a:noFill/>
                </a:ln>
                <a:solidFill>
                  <a:schemeClr val="accent1">
                    <a:lumMod val="75000"/>
                  </a:schemeClr>
                </a:solidFill>
                <a:effectLst/>
                <a:cs typeface="Arial" panose="020B0604020202020204" pitchFamily="34" charset="0"/>
              </a:rPr>
              <a:t> </a:t>
            </a:r>
            <a:r>
              <a:rPr kumimoji="0" lang="uk-UA" altLang="uk-UA" sz="2200" b="0" i="0" u="none" strike="noStrike" cap="none" normalizeH="0" baseline="0" dirty="0" smtClean="0">
                <a:ln>
                  <a:noFill/>
                </a:ln>
                <a:solidFill>
                  <a:schemeClr val="accent1">
                    <a:lumMod val="75000"/>
                  </a:schemeClr>
                </a:solidFill>
                <a:effectLst/>
                <a:cs typeface="Arial" panose="020B0604020202020204" pitchFamily="34" charset="0"/>
              </a:rPr>
              <a:t>Якщо людина, кашляє і починає синіти, але може відповісти, що поперхнувся, побудьте з потерпілим до тих пір, поки не відновиться його нормальний стан.</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2200" b="0" i="0" u="none" strike="noStrike" cap="none" normalizeH="0" baseline="0" dirty="0" smtClean="0">
                <a:ln>
                  <a:noFill/>
                </a:ln>
                <a:solidFill>
                  <a:schemeClr val="accent1">
                    <a:lumMod val="75000"/>
                  </a:schemeClr>
                </a:solidFill>
                <a:effectLst/>
                <a:cs typeface="Arial" panose="020B0604020202020204" pitchFamily="34" charset="0"/>
              </a:rPr>
              <a:t> Не давайте потерпілому нічого пити, так як рідина може зайняти місце, необхідне для проходу повітря.</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2200" b="0" i="0" u="none" strike="noStrike" cap="none" normalizeH="0" baseline="0" dirty="0" smtClean="0">
                <a:ln>
                  <a:noFill/>
                </a:ln>
                <a:solidFill>
                  <a:schemeClr val="accent1">
                    <a:lumMod val="75000"/>
                  </a:schemeClr>
                </a:solidFill>
                <a:effectLst/>
                <a:cs typeface="Arial" panose="020B0604020202020204" pitchFamily="34" charset="0"/>
              </a:rPr>
              <a:t> Якщо потерпілий не може відповісти і лише в стані кивнути головою, йому необхідна екстрена допомога.</a:t>
            </a:r>
            <a:endParaRPr kumimoji="0" lang="uk-UA" altLang="uk-UA" sz="2200" b="0" i="0" u="none" strike="noStrike" cap="none" normalizeH="0" baseline="0" dirty="0" smtClean="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200" b="0" i="0" u="none" strike="noStrike" cap="none" normalizeH="0" baseline="0" dirty="0" smtClean="0">
                <a:ln>
                  <a:noFill/>
                </a:ln>
                <a:solidFill>
                  <a:schemeClr val="accent1">
                    <a:lumMod val="75000"/>
                  </a:schemeClr>
                </a:solidFill>
                <a:effectLst/>
                <a:cs typeface="Arial" panose="020B0604020202020204" pitchFamily="34" charset="0"/>
              </a:rPr>
              <a:t>Реанімаційні дії при зупинці дихання і посиніння потерпілого залежать від його віку. Для дорослих і дітей, старше одного року, зазвичай застосовується </a:t>
            </a:r>
            <a:r>
              <a:rPr kumimoji="0" lang="uk-UA" altLang="uk-UA" sz="2200" b="1" i="0" u="none" strike="noStrike" cap="none" normalizeH="0" baseline="0" dirty="0" smtClean="0">
                <a:ln>
                  <a:noFill/>
                </a:ln>
                <a:solidFill>
                  <a:schemeClr val="accent1">
                    <a:lumMod val="75000"/>
                  </a:schemeClr>
                </a:solidFill>
                <a:effectLst/>
                <a:cs typeface="Arial" panose="020B0604020202020204" pitchFamily="34" charset="0"/>
              </a:rPr>
              <a:t>маневр </a:t>
            </a:r>
            <a:r>
              <a:rPr kumimoji="0" lang="uk-UA" altLang="uk-UA" sz="2200" b="1" i="0" u="none" strike="noStrike" cap="none" normalizeH="0" baseline="0" dirty="0" err="1" smtClean="0">
                <a:ln>
                  <a:noFill/>
                </a:ln>
                <a:solidFill>
                  <a:schemeClr val="accent1">
                    <a:lumMod val="75000"/>
                  </a:schemeClr>
                </a:solidFill>
                <a:effectLst/>
                <a:cs typeface="Arial" panose="020B0604020202020204" pitchFamily="34" charset="0"/>
              </a:rPr>
              <a:t>Геймліха</a:t>
            </a:r>
            <a:r>
              <a:rPr lang="uk-UA" altLang="uk-UA" sz="2200" dirty="0">
                <a:solidFill>
                  <a:schemeClr val="accent1">
                    <a:lumMod val="75000"/>
                  </a:schemeClr>
                </a:solidFill>
                <a:cs typeface="Arial" panose="020B0604020202020204" pitchFamily="34" charset="0"/>
              </a:rPr>
              <a:t>.</a:t>
            </a:r>
            <a:endParaRPr kumimoji="0" lang="uk-UA" altLang="uk-UA" sz="2200" b="0" i="0" u="none" strike="noStrike" cap="none" normalizeH="0" baseline="0" dirty="0" smtClean="0">
              <a:ln>
                <a:noFill/>
              </a:ln>
              <a:solidFill>
                <a:schemeClr val="accent1">
                  <a:lumMod val="75000"/>
                </a:schemeClr>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altLang="uk-UA" sz="2200" b="0" i="0" u="none" strike="noStrike" cap="none" normalizeH="0" baseline="0" dirty="0" smtClean="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200" b="0" i="0" u="none" strike="noStrike" cap="none" normalizeH="0" baseline="0" dirty="0" smtClean="0">
                <a:ln>
                  <a:noFill/>
                </a:ln>
                <a:solidFill>
                  <a:schemeClr val="accent1">
                    <a:lumMod val="75000"/>
                  </a:schemeClr>
                </a:solidFill>
                <a:effectLst/>
                <a:cs typeface="Arial" panose="020B0604020202020204" pitchFamily="34" charset="0"/>
              </a:rPr>
              <a:t>Цей спосіб вважається найбільш ефективним, оскільки при різкому ударі, направленому під діафрагму, з нижніх часток </a:t>
            </a:r>
            <a:r>
              <a:rPr kumimoji="0" lang="uk-UA" altLang="uk-UA" sz="2200" b="0" i="0" u="none" strike="noStrike" cap="none" normalizeH="0" baseline="0" dirty="0" err="1" smtClean="0">
                <a:ln>
                  <a:noFill/>
                </a:ln>
                <a:solidFill>
                  <a:schemeClr val="accent1">
                    <a:lumMod val="75000"/>
                  </a:schemeClr>
                </a:solidFill>
                <a:effectLst/>
                <a:cs typeface="Arial" panose="020B0604020202020204" pitchFamily="34" charset="0"/>
              </a:rPr>
              <a:t>легенів</a:t>
            </a:r>
            <a:r>
              <a:rPr kumimoji="0" lang="uk-UA" altLang="uk-UA" sz="2200" b="0" i="0" u="none" strike="noStrike" cap="none" normalizeH="0" baseline="0" dirty="0" smtClean="0">
                <a:ln>
                  <a:noFill/>
                </a:ln>
                <a:solidFill>
                  <a:schemeClr val="accent1">
                    <a:lumMod val="75000"/>
                  </a:schemeClr>
                </a:solidFill>
                <a:effectLst/>
                <a:cs typeface="Arial" panose="020B0604020202020204" pitchFamily="34" charset="0"/>
              </a:rPr>
              <a:t> з силою виштовхується запас повітря, який ніколи не використовується при диханні.</a:t>
            </a:r>
            <a:endParaRPr kumimoji="0" lang="uk-UA" altLang="uk-UA" sz="2200" b="0" i="0" u="none" strike="noStrike" cap="none" normalizeH="0" baseline="0" dirty="0" smtClean="0">
              <a:ln>
                <a:noFill/>
              </a:ln>
              <a:solidFill>
                <a:schemeClr val="accent1">
                  <a:lumMod val="75000"/>
                </a:schemeClr>
              </a:solidFill>
              <a:effectLst/>
            </a:endParaRPr>
          </a:p>
        </p:txBody>
      </p:sp>
    </p:spTree>
    <p:extLst>
      <p:ext uri="{BB962C8B-B14F-4D97-AF65-F5344CB8AC3E}">
        <p14:creationId xmlns:p14="http://schemas.microsoft.com/office/powerpoint/2010/main" val="253168142"/>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13239" y="281750"/>
            <a:ext cx="9022861" cy="6301124"/>
          </a:xfrm>
          <a:prstGeom prst="rect">
            <a:avLst/>
          </a:prstGeom>
        </p:spPr>
      </p:pic>
    </p:spTree>
    <p:extLst>
      <p:ext uri="{BB962C8B-B14F-4D97-AF65-F5344CB8AC3E}">
        <p14:creationId xmlns:p14="http://schemas.microsoft.com/office/powerpoint/2010/main" val="1654115616"/>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9834" y="317500"/>
            <a:ext cx="6802966" cy="673100"/>
          </a:xfrm>
        </p:spPr>
        <p:txBody>
          <a:bodyPr>
            <a:normAutofit fontScale="90000"/>
          </a:bodyPr>
          <a:lstStyle/>
          <a:p>
            <a:pPr lvl="0"/>
            <a:r>
              <a:rPr lang="uk-UA" altLang="uk-UA" b="1" dirty="0">
                <a:solidFill>
                  <a:schemeClr val="accent1">
                    <a:lumMod val="75000"/>
                  </a:schemeClr>
                </a:solidFill>
                <a:cs typeface="Arial" panose="020B0604020202020204" pitchFamily="34" charset="0"/>
              </a:rPr>
              <a:t>Як виконати маневр </a:t>
            </a:r>
            <a:r>
              <a:rPr lang="uk-UA" altLang="uk-UA" b="1" dirty="0" err="1">
                <a:solidFill>
                  <a:schemeClr val="accent1">
                    <a:lumMod val="75000"/>
                  </a:schemeClr>
                </a:solidFill>
                <a:cs typeface="Arial" panose="020B0604020202020204" pitchFamily="34" charset="0"/>
              </a:rPr>
              <a:t>Геймліха</a:t>
            </a:r>
            <a:r>
              <a:rPr lang="uk-UA" altLang="uk-UA" dirty="0">
                <a:solidFill>
                  <a:schemeClr val="accent1">
                    <a:lumMod val="75000"/>
                  </a:schemeClr>
                </a:solidFill>
                <a:cs typeface="Arial" panose="020B0604020202020204" pitchFamily="34" charset="0"/>
              </a:rPr>
              <a:t/>
            </a:r>
            <a:br>
              <a:rPr lang="uk-UA" altLang="uk-UA" dirty="0">
                <a:solidFill>
                  <a:schemeClr val="accent1">
                    <a:lumMod val="75000"/>
                  </a:schemeClr>
                </a:solidFill>
                <a:cs typeface="Arial" panose="020B0604020202020204" pitchFamily="34" charset="0"/>
              </a:rPr>
            </a:br>
            <a:endParaRPr lang="uk-UA" dirty="0">
              <a:solidFill>
                <a:schemeClr val="accent1">
                  <a:lumMod val="75000"/>
                </a:schemeClr>
              </a:solidFill>
            </a:endParaRPr>
          </a:p>
        </p:txBody>
      </p:sp>
      <p:sp>
        <p:nvSpPr>
          <p:cNvPr id="4" name="Rectangle 1"/>
          <p:cNvSpPr>
            <a:spLocks noGrp="1" noChangeArrowheads="1"/>
          </p:cNvSpPr>
          <p:nvPr>
            <p:ph idx="1"/>
          </p:nvPr>
        </p:nvSpPr>
        <p:spPr bwMode="auto">
          <a:xfrm>
            <a:off x="476866" y="1185902"/>
            <a:ext cx="10915034" cy="4893647"/>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2400" b="0" i="0" u="none" strike="noStrike" cap="none" normalizeH="0" dirty="0" smtClean="0">
                <a:ln>
                  <a:noFill/>
                </a:ln>
                <a:solidFill>
                  <a:schemeClr val="accent4">
                    <a:lumMod val="75000"/>
                  </a:schemeClr>
                </a:solidFill>
                <a:effectLst/>
                <a:cs typeface="Arial" panose="020B0604020202020204" pitchFamily="34" charset="0"/>
              </a:rPr>
              <a:t> </a:t>
            </a:r>
            <a:r>
              <a:rPr kumimoji="0" lang="uk-UA" altLang="uk-UA" sz="2400" b="0" i="0" u="none" strike="noStrike" cap="none" normalizeH="0" baseline="0" dirty="0" smtClean="0">
                <a:ln>
                  <a:noFill/>
                </a:ln>
                <a:solidFill>
                  <a:schemeClr val="accent4">
                    <a:lumMod val="75000"/>
                  </a:schemeClr>
                </a:solidFill>
                <a:effectLst/>
                <a:cs typeface="Arial" panose="020B0604020202020204" pitchFamily="34" charset="0"/>
              </a:rPr>
              <a:t>Нахиліть потерпілого вперед, обхопіть його руками нижче </a:t>
            </a:r>
            <a:r>
              <a:rPr kumimoji="0" lang="uk-UA" altLang="uk-UA" sz="2400" b="0" i="0" u="none" strike="noStrike" cap="none" normalizeH="0" baseline="0" dirty="0" err="1" smtClean="0">
                <a:ln>
                  <a:noFill/>
                </a:ln>
                <a:solidFill>
                  <a:schemeClr val="accent4">
                    <a:lumMod val="75000"/>
                  </a:schemeClr>
                </a:solidFill>
                <a:effectLst/>
                <a:cs typeface="Arial" panose="020B0604020202020204" pitchFamily="34" charset="0"/>
              </a:rPr>
              <a:t>ребер</a:t>
            </a:r>
            <a:r>
              <a:rPr kumimoji="0" lang="uk-UA" altLang="uk-UA" sz="2400" b="0" i="0" u="none" strike="noStrike" cap="none" normalizeH="0" baseline="0" dirty="0" smtClean="0">
                <a:ln>
                  <a:noFill/>
                </a:ln>
                <a:solidFill>
                  <a:schemeClr val="accent4">
                    <a:lumMod val="75000"/>
                  </a:schemeClr>
                </a:solidFill>
                <a:effectLst/>
                <a:cs typeface="Arial" panose="020B0604020202020204" pitchFamily="34" charset="0"/>
              </a:rPr>
              <a:t> і зімкнутими в кулак долонями зробіть швидкий рух всередину і вгору. Повторіть цей маневр до відновлення нормального дихання.</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2400" b="0" i="0" u="none" strike="noStrike" cap="none" normalizeH="0" baseline="0" dirty="0" smtClean="0">
                <a:ln>
                  <a:noFill/>
                </a:ln>
                <a:solidFill>
                  <a:schemeClr val="accent4">
                    <a:lumMod val="75000"/>
                  </a:schemeClr>
                </a:solidFill>
                <a:effectLst/>
                <a:cs typeface="Arial" panose="020B0604020202020204" pitchFamily="34" charset="0"/>
              </a:rPr>
              <a:t> Якщо потерпілий знаходиться в несвідомому стані, акуратно покладіть його на спину і зробіть кілька поштовхів долонею руки в область нижче </a:t>
            </a:r>
            <a:r>
              <a:rPr kumimoji="0" lang="uk-UA" altLang="uk-UA" sz="2400" b="0" i="0" u="none" strike="noStrike" cap="none" normalizeH="0" baseline="0" dirty="0" err="1" smtClean="0">
                <a:ln>
                  <a:noFill/>
                </a:ln>
                <a:solidFill>
                  <a:schemeClr val="accent4">
                    <a:lumMod val="75000"/>
                  </a:schemeClr>
                </a:solidFill>
                <a:effectLst/>
                <a:cs typeface="Arial" panose="020B0604020202020204" pitchFamily="34" charset="0"/>
              </a:rPr>
              <a:t>ребер</a:t>
            </a:r>
            <a:r>
              <a:rPr kumimoji="0" lang="uk-UA" altLang="uk-UA" sz="2400" b="0" i="0" u="none" strike="noStrike" cap="none" normalizeH="0" baseline="0" dirty="0" smtClean="0">
                <a:ln>
                  <a:noFill/>
                </a:ln>
                <a:solidFill>
                  <a:schemeClr val="accent4">
                    <a:lumMod val="75000"/>
                  </a:schemeClr>
                </a:solidFill>
                <a:effectLst/>
                <a:cs typeface="Arial" panose="020B0604020202020204" pitchFamily="34" charset="0"/>
              </a:rPr>
              <a:t>. Якщо повітряні шляхи очистилися, а людина все ще залишається без свідомості, почніть штучне дихання.</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2400" b="0" i="0" u="none" strike="noStrike" cap="none" normalizeH="0" baseline="0" dirty="0" smtClean="0">
                <a:ln>
                  <a:noFill/>
                </a:ln>
                <a:solidFill>
                  <a:schemeClr val="accent4">
                    <a:lumMod val="75000"/>
                  </a:schemeClr>
                </a:solidFill>
                <a:effectLst/>
                <a:cs typeface="Arial" panose="020B0604020202020204" pitchFamily="34" charset="0"/>
              </a:rPr>
              <a:t> Немовлята більш крихкі, саме тому дуже важливо контролювати свою силу. Поверніть дитину головою вниз, щоб використовувати силу тяжіння при очищенні повітряних шляхів. Якщо дитина перестає дихати чи реагувати на події, почніть штучне дихання.</a:t>
            </a:r>
            <a:endParaRPr kumimoji="0" lang="uk-UA" altLang="uk-UA" sz="2400" b="0" i="0" u="none" strike="noStrike" cap="none" normalizeH="0" baseline="0" dirty="0" smtClean="0">
              <a:ln>
                <a:noFill/>
              </a:ln>
              <a:solidFill>
                <a:schemeClr val="accent4">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400" b="0" i="0" u="none" strike="noStrike" cap="none" normalizeH="0" baseline="0" dirty="0" smtClean="0">
                <a:ln>
                  <a:noFill/>
                </a:ln>
                <a:solidFill>
                  <a:schemeClr val="accent4">
                    <a:lumMod val="75000"/>
                  </a:schemeClr>
                </a:solidFill>
                <a:effectLst/>
                <a:cs typeface="Arial" panose="020B0604020202020204" pitchFamily="34" charset="0"/>
              </a:rPr>
              <a:t>Якщо ви сумніваєтеся в правильності дій, негайно викликайте швидку допомогу і кличте когось на допомогу.</a:t>
            </a:r>
            <a:endParaRPr kumimoji="0" lang="uk-UA" altLang="uk-UA" sz="2400" b="0" i="0" u="none" strike="noStrike" cap="none" normalizeH="0" baseline="0" dirty="0" smtClean="0">
              <a:ln>
                <a:noFill/>
              </a:ln>
              <a:solidFill>
                <a:schemeClr val="accent4">
                  <a:lumMod val="75000"/>
                </a:schemeClr>
              </a:solidFill>
              <a:effectLst/>
            </a:endParaRPr>
          </a:p>
        </p:txBody>
      </p:sp>
    </p:spTree>
    <p:extLst>
      <p:ext uri="{BB962C8B-B14F-4D97-AF65-F5344CB8AC3E}">
        <p14:creationId xmlns:p14="http://schemas.microsoft.com/office/powerpoint/2010/main" val="22201572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523702" y="594411"/>
            <a:ext cx="9877598" cy="572464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solidFill>
                  <a:srgbClr val="777777"/>
                </a:solidFill>
                <a:effectLst/>
                <a:cs typeface="Arial" panose="020B0604020202020204" pitchFamily="34" charset="0"/>
              </a:rPr>
              <a:t> </a:t>
            </a:r>
            <a:r>
              <a:rPr kumimoji="0" lang="uk-UA" altLang="uk-UA" sz="2000" b="0" i="0" u="none" strike="noStrike" cap="none" normalizeH="0" baseline="0" dirty="0" smtClean="0">
                <a:ln>
                  <a:noFill/>
                </a:ln>
                <a:solidFill>
                  <a:schemeClr val="bg2">
                    <a:lumMod val="50000"/>
                  </a:schemeClr>
                </a:solidFill>
                <a:effectLst/>
                <a:cs typeface="Arial" panose="020B0604020202020204" pitchFamily="34" charset="0"/>
              </a:rPr>
              <a:t>Поради</a:t>
            </a:r>
            <a:r>
              <a:rPr kumimoji="0" lang="uk-UA" altLang="uk-UA" sz="2000" b="0" i="0" u="none" strike="noStrike" cap="none" normalizeH="0" dirty="0" smtClean="0">
                <a:ln>
                  <a:noFill/>
                </a:ln>
                <a:solidFill>
                  <a:schemeClr val="bg2">
                    <a:lumMod val="50000"/>
                  </a:schemeClr>
                </a:solidFill>
                <a:effectLst/>
                <a:cs typeface="Arial" panose="020B0604020202020204" pitchFamily="34" charset="0"/>
              </a:rPr>
              <a:t> профілактики для дітей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altLang="uk-UA" b="0" i="0" u="none" strike="noStrike" cap="none" normalizeH="0" baseline="0" dirty="0" smtClean="0">
              <a:ln>
                <a:noFill/>
              </a:ln>
              <a:solidFill>
                <a:schemeClr val="accent5">
                  <a:lumMod val="75000"/>
                </a:schemeClr>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Не давайте маленьким дітям тверді продукти і маленькі предмети, які можуть заблокувати повітряні шляхи. До таких продуктів відносяться горіхи, насіння, льодяники, горох, і жорстке м'ясо. Такі продукти не рекомендується давати дітям до чотирьох років.</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Нарізайте хот-доги, сосиски і </a:t>
            </a:r>
            <a:r>
              <a:rPr kumimoji="0" lang="uk-UA" altLang="uk-UA" b="0" i="0" u="none" strike="noStrike" cap="none" normalizeH="0" baseline="0" dirty="0" err="1" smtClean="0">
                <a:ln>
                  <a:noFill/>
                </a:ln>
                <a:solidFill>
                  <a:schemeClr val="accent5">
                    <a:lumMod val="75000"/>
                  </a:schemeClr>
                </a:solidFill>
                <a:effectLst/>
                <a:cs typeface="Arial" panose="020B0604020202020204" pitchFamily="34" charset="0"/>
              </a:rPr>
              <a:t>т.д</a:t>
            </a: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на маленькі шматочки, коли годуєте дитину.</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a:t>
            </a:r>
            <a:r>
              <a:rPr kumimoji="0" lang="uk-UA" altLang="uk-UA" b="0" i="0" u="none" strike="noStrike" cap="none" normalizeH="0" baseline="0" dirty="0" err="1" smtClean="0">
                <a:ln>
                  <a:noFill/>
                </a:ln>
                <a:solidFill>
                  <a:schemeClr val="accent5">
                    <a:lumMod val="75000"/>
                  </a:schemeClr>
                </a:solidFill>
                <a:effectLst/>
                <a:cs typeface="Arial" panose="020B0604020202020204" pitchFamily="34" charset="0"/>
              </a:rPr>
              <a:t>Переберія</a:t>
            </a: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дитячі іграшки. Всі потенційно небезпечні маленькі предмети потрібно сховати.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Зберігайте маленькі предмети, такі як кнопки і батареї, поза поле зору дитини.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Не дозволяйте дітям гратися з їжею в роті.</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Попередьте старших братів і сестер, що дрібні продукти і предмети не можна давати молодшим дітям.</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Навчайте дітей ретельно прожовувати їжу перед ковтанням.</a:t>
            </a:r>
          </a:p>
          <a:p>
            <a:pPr marL="0" marR="0" lvl="0" indent="0" algn="just" defTabSz="914400" rtl="0" eaLnBrk="0" fontAlgn="base" latinLnBrk="0" hangingPunct="0">
              <a:lnSpc>
                <a:spcPct val="100000"/>
              </a:lnSpc>
              <a:spcBef>
                <a:spcPct val="0"/>
              </a:spcBef>
              <a:spcAft>
                <a:spcPct val="0"/>
              </a:spcAft>
              <a:buClrTx/>
              <a:buSzTx/>
              <a:buNone/>
              <a:tabLst/>
            </a:pPr>
            <a:r>
              <a:rPr kumimoji="0" lang="uk-UA" altLang="uk-UA" sz="2000" b="0" i="0" u="none" strike="noStrike" cap="none" normalizeH="0" baseline="0" dirty="0" smtClean="0">
                <a:ln>
                  <a:noFill/>
                </a:ln>
                <a:solidFill>
                  <a:srgbClr val="777777"/>
                </a:solidFill>
                <a:effectLst/>
                <a:cs typeface="Arial" panose="020B0604020202020204" pitchFamily="34" charset="0"/>
              </a:rPr>
              <a:t> </a:t>
            </a:r>
            <a:br>
              <a:rPr kumimoji="0" lang="uk-UA" altLang="uk-UA" sz="2000" b="0" i="0" u="none" strike="noStrike" cap="none" normalizeH="0" baseline="0" dirty="0" smtClean="0">
                <a:ln>
                  <a:noFill/>
                </a:ln>
                <a:solidFill>
                  <a:srgbClr val="777777"/>
                </a:solidFill>
                <a:effectLst/>
                <a:cs typeface="Arial" panose="020B0604020202020204" pitchFamily="34" charset="0"/>
              </a:rPr>
            </a:br>
            <a:r>
              <a:rPr kumimoji="0" lang="uk-UA" altLang="uk-UA" sz="2000" b="0" i="0" u="none" strike="noStrike" cap="none" normalizeH="0" baseline="0" dirty="0" smtClean="0">
                <a:ln>
                  <a:noFill/>
                </a:ln>
                <a:solidFill>
                  <a:schemeClr val="bg2">
                    <a:lumMod val="50000"/>
                  </a:schemeClr>
                </a:solidFill>
                <a:effectLst/>
                <a:cs typeface="Arial" panose="020B0604020202020204" pitchFamily="34" charset="0"/>
              </a:rPr>
              <a:t>Поради профілактики для дорослих</a:t>
            </a:r>
          </a:p>
          <a:p>
            <a:pPr marL="0" marR="0" lvl="0" indent="0" algn="just" defTabSz="914400" rtl="0" eaLnBrk="0" fontAlgn="base" latinLnBrk="0" hangingPunct="0">
              <a:lnSpc>
                <a:spcPct val="100000"/>
              </a:lnSpc>
              <a:spcBef>
                <a:spcPct val="0"/>
              </a:spcBef>
              <a:spcAft>
                <a:spcPct val="0"/>
              </a:spcAft>
              <a:buClrTx/>
              <a:buSzTx/>
              <a:buNone/>
              <a:tabLst/>
            </a:pPr>
            <a:endParaRPr kumimoji="0" lang="uk-UA" altLang="uk-UA" b="0" i="0" u="none" strike="noStrike" cap="none" normalizeH="0" baseline="0" dirty="0" smtClean="0">
              <a:ln>
                <a:noFill/>
              </a:ln>
              <a:solidFill>
                <a:srgbClr val="777777"/>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rgbClr val="777777"/>
                </a:solidFill>
                <a:effectLst/>
                <a:cs typeface="Arial" panose="020B0604020202020204" pitchFamily="34" charset="0"/>
              </a:rPr>
              <a:t> </a:t>
            </a: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Не беріть у рот шпильки і шпильки для швидкого доступу.</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Відкушуйте маленькі шматочки їжі і ретельно пережовувати їжу.</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b="0" i="0" u="none" strike="noStrike" cap="none" normalizeH="0" baseline="0" dirty="0" smtClean="0">
                <a:ln>
                  <a:noFill/>
                </a:ln>
                <a:solidFill>
                  <a:schemeClr val="accent5">
                    <a:lumMod val="75000"/>
                  </a:schemeClr>
                </a:solidFill>
                <a:effectLst/>
                <a:cs typeface="Arial" panose="020B0604020202020204" pitchFamily="34" charset="0"/>
              </a:rPr>
              <a:t> Пам'ятайте, що алкоголь може послабити жувальну і ковтальні функцію і збільшити ризик асфіксії.</a:t>
            </a:r>
            <a:r>
              <a:rPr kumimoji="0" lang="uk-UA" altLang="uk-UA" b="0" i="0" u="none" strike="noStrike" cap="none" normalizeH="0" baseline="0" dirty="0" smtClean="0">
                <a:ln>
                  <a:noFill/>
                </a:ln>
                <a:solidFill>
                  <a:schemeClr val="accent5">
                    <a:lumMod val="75000"/>
                  </a:schemeClr>
                </a:solidFill>
                <a:effectLst/>
              </a:rPr>
              <a:t> </a:t>
            </a:r>
          </a:p>
        </p:txBody>
      </p:sp>
    </p:spTree>
    <p:extLst>
      <p:ext uri="{BB962C8B-B14F-4D97-AF65-F5344CB8AC3E}">
        <p14:creationId xmlns:p14="http://schemas.microsoft.com/office/powerpoint/2010/main" val="3490003305"/>
      </p:ext>
    </p:extLst>
  </p:cSld>
  <p:clrMapOvr>
    <a:masterClrMapping/>
  </p:clrMapOvr>
  <p:transition spd="slow">
    <p:split orient="vert"/>
  </p:transition>
</p:sld>
</file>

<file path=ppt/theme/theme1.xml><?xml version="1.0" encoding="utf-8"?>
<a:theme xmlns:a="http://schemas.openxmlformats.org/drawingml/2006/main" name="Грань">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24</TotalTime>
  <Words>259</Words>
  <Application>Microsoft Office PowerPoint</Application>
  <PresentationFormat>Широкоэкранный</PresentationFormat>
  <Paragraphs>40</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 Unicode MS</vt:lpstr>
      <vt:lpstr>Arial</vt:lpstr>
      <vt:lpstr>Georgia</vt:lpstr>
      <vt:lpstr>Trebuchet MS</vt:lpstr>
      <vt:lpstr>Wingdings 3</vt:lpstr>
      <vt:lpstr>Грань</vt:lpstr>
      <vt:lpstr>Асфіксія</vt:lpstr>
      <vt:lpstr>Асфіксія - Надзвичайна ситуація, при якій необхідно негайно викликати швидку допомогу.</vt:lpstr>
      <vt:lpstr>Ряд послідовних періодів у розвитку асфіксії:</vt:lpstr>
      <vt:lpstr>Перша допомога при асфіксії</vt:lpstr>
      <vt:lpstr>Презентация PowerPoint</vt:lpstr>
      <vt:lpstr>Як виконати маневр Геймліха </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Асфіксія</dc:title>
  <dc:creator>User</dc:creator>
  <cp:lastModifiedBy>User</cp:lastModifiedBy>
  <cp:revision>3</cp:revision>
  <dcterms:created xsi:type="dcterms:W3CDTF">2014-11-25T22:19:29Z</dcterms:created>
  <dcterms:modified xsi:type="dcterms:W3CDTF">2014-11-25T22:43:39Z</dcterms:modified>
</cp:coreProperties>
</file>