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366" autoAdjust="0"/>
    <p:restoredTop sz="94660"/>
  </p:normalViewPr>
  <p:slideViewPr>
    <p:cSldViewPr>
      <p:cViewPr varScale="1">
        <p:scale>
          <a:sx n="78" d="100"/>
          <a:sy n="78" d="100"/>
        </p:scale>
        <p:origin x="-71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CDC63-A02C-4023-98D5-4C6E7160EAE1}" type="datetimeFigureOut">
              <a:rPr lang="ru-RU" smtClean="0"/>
              <a:pPr/>
              <a:t>12.05.2014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ED565-6C0F-490C-8D37-CF5E584C71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CDC63-A02C-4023-98D5-4C6E7160EAE1}" type="datetimeFigureOut">
              <a:rPr lang="ru-RU" smtClean="0"/>
              <a:pPr/>
              <a:t>12.05.2014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ED565-6C0F-490C-8D37-CF5E584C71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CDC63-A02C-4023-98D5-4C6E7160EAE1}" type="datetimeFigureOut">
              <a:rPr lang="ru-RU" smtClean="0"/>
              <a:pPr/>
              <a:t>12.05.2014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ED565-6C0F-490C-8D37-CF5E584C71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CDC63-A02C-4023-98D5-4C6E7160EAE1}" type="datetimeFigureOut">
              <a:rPr lang="ru-RU" smtClean="0"/>
              <a:pPr/>
              <a:t>12.05.2014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ED565-6C0F-490C-8D37-CF5E584C71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CDC63-A02C-4023-98D5-4C6E7160EAE1}" type="datetimeFigureOut">
              <a:rPr lang="ru-RU" smtClean="0"/>
              <a:pPr/>
              <a:t>12.05.2014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ED565-6C0F-490C-8D37-CF5E584C71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CDC63-A02C-4023-98D5-4C6E7160EAE1}" type="datetimeFigureOut">
              <a:rPr lang="ru-RU" smtClean="0"/>
              <a:pPr/>
              <a:t>12.05.2014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ED565-6C0F-490C-8D37-CF5E584C71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CDC63-A02C-4023-98D5-4C6E7160EAE1}" type="datetimeFigureOut">
              <a:rPr lang="ru-RU" smtClean="0"/>
              <a:pPr/>
              <a:t>12.05.2014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ED565-6C0F-490C-8D37-CF5E584C71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CDC63-A02C-4023-98D5-4C6E7160EAE1}" type="datetimeFigureOut">
              <a:rPr lang="ru-RU" smtClean="0"/>
              <a:pPr/>
              <a:t>12.05.2014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ED565-6C0F-490C-8D37-CF5E584C71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CDC63-A02C-4023-98D5-4C6E7160EAE1}" type="datetimeFigureOut">
              <a:rPr lang="ru-RU" smtClean="0"/>
              <a:pPr/>
              <a:t>12.05.2014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ED565-6C0F-490C-8D37-CF5E584C71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CDC63-A02C-4023-98D5-4C6E7160EAE1}" type="datetimeFigureOut">
              <a:rPr lang="ru-RU" smtClean="0"/>
              <a:pPr/>
              <a:t>12.05.2014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ED565-6C0F-490C-8D37-CF5E584C71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CDC63-A02C-4023-98D5-4C6E7160EAE1}" type="datetimeFigureOut">
              <a:rPr lang="ru-RU" smtClean="0"/>
              <a:pPr/>
              <a:t>12.05.2014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ED565-6C0F-490C-8D37-CF5E584C71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2CDC63-A02C-4023-98D5-4C6E7160EAE1}" type="datetimeFigureOut">
              <a:rPr lang="ru-RU" smtClean="0"/>
              <a:pPr/>
              <a:t>12.05.2014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2ED565-6C0F-490C-8D37-CF5E584C713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6600" b="1" i="1" dirty="0" err="1">
                <a:latin typeface="Arial Narrow" pitchFamily="34" charset="0"/>
              </a:rPr>
              <a:t>Вплив</a:t>
            </a:r>
            <a:r>
              <a:rPr lang="ru-RU" sz="6600" b="1" i="1" dirty="0">
                <a:latin typeface="Arial Narrow" pitchFamily="34" charset="0"/>
              </a:rPr>
              <a:t> </a:t>
            </a:r>
            <a:r>
              <a:rPr lang="ru-RU" sz="6600" b="1" i="1" dirty="0" err="1">
                <a:latin typeface="Arial Narrow" pitchFamily="34" charset="0"/>
              </a:rPr>
              <a:t>паління</a:t>
            </a:r>
            <a:r>
              <a:rPr lang="ru-RU" sz="6600" b="1" i="1" dirty="0">
                <a:latin typeface="Arial Narrow" pitchFamily="34" charset="0"/>
              </a:rPr>
              <a:t> на </a:t>
            </a:r>
            <a:r>
              <a:rPr lang="ru-RU" sz="6600" b="1" i="1" dirty="0" err="1">
                <a:latin typeface="Arial Narrow" pitchFamily="34" charset="0"/>
              </a:rPr>
              <a:t>плід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1000" b="-3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643306" y="285728"/>
            <a:ext cx="5014890" cy="4929222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err="1">
                <a:latin typeface="Arial Narrow" pitchFamily="34" charset="0"/>
              </a:rPr>
              <a:t>Паління</a:t>
            </a:r>
            <a:r>
              <a:rPr lang="ru-RU" b="1" dirty="0">
                <a:latin typeface="Arial Narrow" pitchFamily="34" charset="0"/>
              </a:rPr>
              <a:t>, </a:t>
            </a:r>
            <a:r>
              <a:rPr lang="ru-RU" b="1" dirty="0" err="1">
                <a:latin typeface="Arial Narrow" pitchFamily="34" charset="0"/>
              </a:rPr>
              <a:t>нажаль</a:t>
            </a:r>
            <a:r>
              <a:rPr lang="ru-RU" b="1" dirty="0">
                <a:latin typeface="Arial Narrow" pitchFamily="34" charset="0"/>
              </a:rPr>
              <a:t>, </a:t>
            </a:r>
            <a:r>
              <a:rPr lang="ru-RU" b="1" dirty="0" err="1">
                <a:latin typeface="Arial Narrow" pitchFamily="34" charset="0"/>
              </a:rPr>
              <a:t>найпоширеніша</a:t>
            </a:r>
            <a:r>
              <a:rPr lang="ru-RU" b="1" dirty="0">
                <a:latin typeface="Arial Narrow" pitchFamily="34" charset="0"/>
              </a:rPr>
              <a:t> </a:t>
            </a:r>
            <a:r>
              <a:rPr lang="ru-RU" b="1" dirty="0" err="1">
                <a:latin typeface="Arial Narrow" pitchFamily="34" charset="0"/>
              </a:rPr>
              <a:t>шкідлива</a:t>
            </a:r>
            <a:r>
              <a:rPr lang="ru-RU" b="1" dirty="0">
                <a:latin typeface="Arial Narrow" pitchFamily="34" charset="0"/>
              </a:rPr>
              <a:t> </a:t>
            </a:r>
            <a:r>
              <a:rPr lang="ru-RU" b="1" dirty="0" err="1">
                <a:latin typeface="Arial Narrow" pitchFamily="34" charset="0"/>
              </a:rPr>
              <a:t>звичка</a:t>
            </a:r>
            <a:r>
              <a:rPr lang="ru-RU" b="1" dirty="0">
                <a:latin typeface="Arial Narrow" pitchFamily="34" charset="0"/>
              </a:rPr>
              <a:t> </a:t>
            </a:r>
            <a:r>
              <a:rPr lang="ru-RU" b="1" dirty="0" err="1">
                <a:latin typeface="Arial Narrow" pitchFamily="34" charset="0"/>
              </a:rPr>
              <a:t>серед</a:t>
            </a:r>
            <a:r>
              <a:rPr lang="ru-RU" b="1" dirty="0">
                <a:latin typeface="Arial Narrow" pitchFamily="34" charset="0"/>
              </a:rPr>
              <a:t> </a:t>
            </a:r>
            <a:r>
              <a:rPr lang="ru-RU" b="1" dirty="0" err="1">
                <a:latin typeface="Arial Narrow" pitchFamily="34" charset="0"/>
              </a:rPr>
              <a:t>вагітних</a:t>
            </a:r>
            <a:r>
              <a:rPr lang="ru-RU" b="1" dirty="0">
                <a:latin typeface="Arial Narrow" pitchFamily="34" charset="0"/>
              </a:rPr>
              <a:t> на </a:t>
            </a:r>
            <a:r>
              <a:rPr lang="ru-RU" b="1" dirty="0" err="1">
                <a:latin typeface="Arial Narrow" pitchFamily="34" charset="0"/>
              </a:rPr>
              <a:t>Україні</a:t>
            </a:r>
            <a:r>
              <a:rPr lang="ru-RU" b="1" dirty="0">
                <a:latin typeface="Arial Narrow" pitchFamily="34" charset="0"/>
              </a:rPr>
              <a:t>. Не </a:t>
            </a:r>
            <a:r>
              <a:rPr lang="ru-RU" b="1" dirty="0" err="1">
                <a:latin typeface="Arial Narrow" pitchFamily="34" charset="0"/>
              </a:rPr>
              <a:t>зважаючи</a:t>
            </a:r>
            <a:r>
              <a:rPr lang="ru-RU" b="1" dirty="0">
                <a:latin typeface="Arial Narrow" pitchFamily="34" charset="0"/>
              </a:rPr>
              <a:t> на пропаганду </a:t>
            </a:r>
            <a:r>
              <a:rPr lang="ru-RU" b="1" dirty="0" err="1">
                <a:latin typeface="Arial Narrow" pitchFamily="34" charset="0"/>
              </a:rPr>
              <a:t>шкідливості</a:t>
            </a:r>
            <a:r>
              <a:rPr lang="ru-RU" b="1" dirty="0">
                <a:latin typeface="Arial Narrow" pitchFamily="34" charset="0"/>
              </a:rPr>
              <a:t> </a:t>
            </a:r>
            <a:r>
              <a:rPr lang="ru-RU" b="1" dirty="0" err="1">
                <a:latin typeface="Arial Narrow" pitchFamily="34" charset="0"/>
              </a:rPr>
              <a:t>паління</a:t>
            </a:r>
            <a:r>
              <a:rPr lang="ru-RU" b="1" dirty="0">
                <a:latin typeface="Arial Narrow" pitchFamily="34" charset="0"/>
              </a:rPr>
              <a:t> для </a:t>
            </a:r>
            <a:r>
              <a:rPr lang="ru-RU" b="1" dirty="0" err="1">
                <a:latin typeface="Arial Narrow" pitchFamily="34" charset="0"/>
              </a:rPr>
              <a:t>здоров’я</a:t>
            </a:r>
            <a:r>
              <a:rPr lang="ru-RU" b="1" dirty="0">
                <a:latin typeface="Arial Narrow" pitchFamily="34" charset="0"/>
              </a:rPr>
              <a:t>, </a:t>
            </a:r>
            <a:r>
              <a:rPr lang="ru-RU" b="1" dirty="0" err="1">
                <a:latin typeface="Arial Narrow" pitchFamily="34" charset="0"/>
              </a:rPr>
              <a:t>відсоток</a:t>
            </a:r>
            <a:r>
              <a:rPr lang="ru-RU" b="1" dirty="0">
                <a:latin typeface="Arial Narrow" pitchFamily="34" charset="0"/>
              </a:rPr>
              <a:t> </a:t>
            </a:r>
            <a:r>
              <a:rPr lang="ru-RU" b="1" dirty="0" err="1">
                <a:latin typeface="Arial Narrow" pitchFamily="34" charset="0"/>
              </a:rPr>
              <a:t>курячих</a:t>
            </a:r>
            <a:r>
              <a:rPr lang="ru-RU" b="1" dirty="0">
                <a:latin typeface="Arial Narrow" pitchFamily="34" charset="0"/>
              </a:rPr>
              <a:t> </a:t>
            </a:r>
            <a:r>
              <a:rPr lang="ru-RU" b="1" dirty="0" err="1">
                <a:latin typeface="Arial Narrow" pitchFamily="34" charset="0"/>
              </a:rPr>
              <a:t>жінок</a:t>
            </a:r>
            <a:r>
              <a:rPr lang="ru-RU" b="1" dirty="0">
                <a:latin typeface="Arial Narrow" pitchFamily="34" charset="0"/>
              </a:rPr>
              <a:t> </a:t>
            </a:r>
            <a:r>
              <a:rPr lang="ru-RU" b="1" dirty="0" err="1">
                <a:latin typeface="Arial Narrow" pitchFamily="34" charset="0"/>
              </a:rPr>
              <a:t>останнім</a:t>
            </a:r>
            <a:r>
              <a:rPr lang="ru-RU" b="1" dirty="0">
                <a:latin typeface="Arial Narrow" pitchFamily="34" charset="0"/>
              </a:rPr>
              <a:t> часом сильно </a:t>
            </a:r>
            <a:r>
              <a:rPr lang="ru-RU" b="1" dirty="0" err="1">
                <a:latin typeface="Arial Narrow" pitchFamily="34" charset="0"/>
              </a:rPr>
              <a:t>збільшився</a:t>
            </a:r>
            <a:r>
              <a:rPr lang="ru-RU" b="1" dirty="0">
                <a:latin typeface="Arial Narrow" pitchFamily="34" charset="0"/>
              </a:rPr>
              <a:t>. </a:t>
            </a:r>
            <a:r>
              <a:rPr lang="ru-RU" b="1" dirty="0" err="1">
                <a:latin typeface="Arial Narrow" pitchFamily="34" charset="0"/>
              </a:rPr>
              <a:t>Ще</a:t>
            </a:r>
            <a:r>
              <a:rPr lang="ru-RU" b="1" dirty="0">
                <a:latin typeface="Arial Narrow" pitchFamily="34" charset="0"/>
              </a:rPr>
              <a:t> </a:t>
            </a:r>
            <a:r>
              <a:rPr lang="ru-RU" b="1" dirty="0" err="1">
                <a:latin typeface="Arial Narrow" pitchFamily="34" charset="0"/>
              </a:rPr>
              <a:t>сильніше</a:t>
            </a:r>
            <a:r>
              <a:rPr lang="ru-RU" b="1" dirty="0">
                <a:latin typeface="Arial Narrow" pitchFamily="34" charset="0"/>
              </a:rPr>
              <a:t> </a:t>
            </a:r>
            <a:r>
              <a:rPr lang="ru-RU" b="1" dirty="0" err="1">
                <a:latin typeface="Arial Narrow" pitchFamily="34" charset="0"/>
              </a:rPr>
              <a:t>збільшився</a:t>
            </a:r>
            <a:r>
              <a:rPr lang="ru-RU" b="1" dirty="0">
                <a:latin typeface="Arial Narrow" pitchFamily="34" charset="0"/>
              </a:rPr>
              <a:t> </a:t>
            </a:r>
            <a:r>
              <a:rPr lang="ru-RU" b="1" dirty="0" err="1">
                <a:latin typeface="Arial Narrow" pitchFamily="34" charset="0"/>
              </a:rPr>
              <a:t>відсоток</a:t>
            </a:r>
            <a:r>
              <a:rPr lang="ru-RU" b="1" dirty="0">
                <a:latin typeface="Arial Narrow" pitchFamily="34" charset="0"/>
              </a:rPr>
              <a:t> </a:t>
            </a:r>
            <a:r>
              <a:rPr lang="ru-RU" b="1" dirty="0" err="1">
                <a:latin typeface="Arial Narrow" pitchFamily="34" charset="0"/>
              </a:rPr>
              <a:t>дівчат-підлітків</a:t>
            </a:r>
            <a:r>
              <a:rPr lang="ru-RU" b="1" dirty="0">
                <a:latin typeface="Arial Narrow" pitchFamily="34" charset="0"/>
              </a:rPr>
              <a:t>, </a:t>
            </a:r>
            <a:r>
              <a:rPr lang="ru-RU" b="1" dirty="0" err="1">
                <a:latin typeface="Arial Narrow" pitchFamily="34" charset="0"/>
              </a:rPr>
              <a:t>що</a:t>
            </a:r>
            <a:r>
              <a:rPr lang="ru-RU" b="1" dirty="0">
                <a:latin typeface="Arial Narrow" pitchFamily="34" charset="0"/>
              </a:rPr>
              <a:t> </a:t>
            </a:r>
            <a:r>
              <a:rPr lang="ru-RU" b="1" dirty="0" err="1">
                <a:latin typeface="Arial Narrow" pitchFamily="34" charset="0"/>
              </a:rPr>
              <a:t>палять</a:t>
            </a:r>
            <a:r>
              <a:rPr lang="ru-RU" b="1" dirty="0">
                <a:latin typeface="Arial Narrow" pitchFamily="34" charset="0"/>
              </a:rPr>
              <a:t>, </a:t>
            </a:r>
            <a:r>
              <a:rPr lang="ru-RU" b="1" dirty="0" err="1">
                <a:latin typeface="Arial Narrow" pitchFamily="34" charset="0"/>
              </a:rPr>
              <a:t>він</a:t>
            </a:r>
            <a:r>
              <a:rPr lang="ru-RU" b="1" dirty="0">
                <a:latin typeface="Arial Narrow" pitchFamily="34" charset="0"/>
              </a:rPr>
              <a:t> </a:t>
            </a:r>
            <a:r>
              <a:rPr lang="ru-RU" b="1" dirty="0" err="1">
                <a:latin typeface="Arial Narrow" pitchFamily="34" charset="0"/>
              </a:rPr>
              <a:t>перевищує</a:t>
            </a:r>
            <a:r>
              <a:rPr lang="ru-RU" b="1" dirty="0">
                <a:latin typeface="Arial Narrow" pitchFamily="34" charset="0"/>
              </a:rPr>
              <a:t> </a:t>
            </a:r>
            <a:r>
              <a:rPr lang="ru-RU" b="1" dirty="0" err="1">
                <a:latin typeface="Arial Narrow" pitchFamily="34" charset="0"/>
              </a:rPr>
              <a:t>навіть</a:t>
            </a:r>
            <a:r>
              <a:rPr lang="ru-RU" b="1" dirty="0">
                <a:latin typeface="Arial Narrow" pitchFamily="34" charset="0"/>
              </a:rPr>
              <a:t> процент курящих </a:t>
            </a:r>
            <a:r>
              <a:rPr lang="ru-RU" b="1" dirty="0" err="1">
                <a:latin typeface="Arial Narrow" pitchFamily="34" charset="0"/>
              </a:rPr>
              <a:t>юнаків</a:t>
            </a:r>
            <a:r>
              <a:rPr lang="ru-RU" b="1" dirty="0">
                <a:latin typeface="Arial Narrow" pitchFamily="34" charset="0"/>
              </a:rPr>
              <a:t>. </a:t>
            </a:r>
            <a:r>
              <a:rPr lang="ru-RU" b="1" dirty="0" err="1">
                <a:latin typeface="Arial Narrow" pitchFamily="34" charset="0"/>
              </a:rPr>
              <a:t>Хоч</a:t>
            </a:r>
            <a:r>
              <a:rPr lang="ru-RU" b="1" dirty="0">
                <a:latin typeface="Arial Narrow" pitchFamily="34" charset="0"/>
              </a:rPr>
              <a:t> </a:t>
            </a:r>
            <a:r>
              <a:rPr lang="ru-RU" b="1" dirty="0" err="1">
                <a:latin typeface="Arial Narrow" pitchFamily="34" charset="0"/>
              </a:rPr>
              <a:t>паління</a:t>
            </a:r>
            <a:r>
              <a:rPr lang="ru-RU" b="1" dirty="0">
                <a:latin typeface="Arial Narrow" pitchFamily="34" charset="0"/>
              </a:rPr>
              <a:t> шкодить </a:t>
            </a:r>
            <a:r>
              <a:rPr lang="ru-RU" b="1" dirty="0" err="1">
                <a:latin typeface="Arial Narrow" pitchFamily="34" charset="0"/>
              </a:rPr>
              <a:t>і</a:t>
            </a:r>
            <a:r>
              <a:rPr lang="ru-RU" b="1" dirty="0">
                <a:latin typeface="Arial Narrow" pitchFamily="34" charset="0"/>
              </a:rPr>
              <a:t> </a:t>
            </a:r>
            <a:r>
              <a:rPr lang="ru-RU" b="1" dirty="0" err="1">
                <a:latin typeface="Arial Narrow" pitchFamily="34" charset="0"/>
              </a:rPr>
              <a:t>здоров’ю</a:t>
            </a:r>
            <a:r>
              <a:rPr lang="ru-RU" b="1" dirty="0">
                <a:latin typeface="Arial Narrow" pitchFamily="34" charset="0"/>
              </a:rPr>
              <a:t> </a:t>
            </a:r>
            <a:r>
              <a:rPr lang="ru-RU" b="1" dirty="0" err="1">
                <a:latin typeface="Arial Narrow" pitchFamily="34" charset="0"/>
              </a:rPr>
              <a:t>матері</a:t>
            </a:r>
            <a:r>
              <a:rPr lang="ru-RU" b="1" dirty="0">
                <a:latin typeface="Arial Narrow" pitchFamily="34" charset="0"/>
              </a:rPr>
              <a:t>, </a:t>
            </a:r>
            <a:r>
              <a:rPr lang="ru-RU" b="1" dirty="0" err="1">
                <a:latin typeface="Arial Narrow" pitchFamily="34" charset="0"/>
              </a:rPr>
              <a:t>і</a:t>
            </a:r>
            <a:r>
              <a:rPr lang="ru-RU" b="1" dirty="0">
                <a:latin typeface="Arial Narrow" pitchFamily="34" charset="0"/>
              </a:rPr>
              <a:t> </a:t>
            </a:r>
            <a:r>
              <a:rPr lang="ru-RU" b="1" dirty="0" err="1">
                <a:latin typeface="Arial Narrow" pitchFamily="34" charset="0"/>
              </a:rPr>
              <a:t>майбутній</a:t>
            </a:r>
            <a:r>
              <a:rPr lang="ru-RU" b="1" dirty="0">
                <a:latin typeface="Arial Narrow" pitchFamily="34" charset="0"/>
              </a:rPr>
              <a:t> </a:t>
            </a:r>
            <a:r>
              <a:rPr lang="ru-RU" b="1" dirty="0" err="1">
                <a:latin typeface="Arial Narrow" pitchFamily="34" charset="0"/>
              </a:rPr>
              <a:t>дитині</a:t>
            </a:r>
            <a:r>
              <a:rPr lang="ru-RU" b="1" dirty="0">
                <a:latin typeface="Arial Narrow" pitchFamily="34" charset="0"/>
              </a:rPr>
              <a:t>, </a:t>
            </a:r>
            <a:r>
              <a:rPr lang="ru-RU" b="1" dirty="0" err="1">
                <a:latin typeface="Arial Narrow" pitchFamily="34" charset="0"/>
              </a:rPr>
              <a:t>лише</a:t>
            </a:r>
            <a:r>
              <a:rPr lang="ru-RU" b="1" dirty="0">
                <a:latin typeface="Arial Narrow" pitchFamily="34" charset="0"/>
              </a:rPr>
              <a:t> 20% </a:t>
            </a:r>
            <a:r>
              <a:rPr lang="ru-RU" b="1" dirty="0" err="1">
                <a:latin typeface="Arial Narrow" pitchFamily="34" charset="0"/>
              </a:rPr>
              <a:t>жінок</a:t>
            </a:r>
            <a:r>
              <a:rPr lang="ru-RU" b="1" dirty="0">
                <a:latin typeface="Arial Narrow" pitchFamily="34" charset="0"/>
              </a:rPr>
              <a:t> </a:t>
            </a:r>
            <a:r>
              <a:rPr lang="ru-RU" b="1" dirty="0" err="1">
                <a:latin typeface="Arial Narrow" pitchFamily="34" charset="0"/>
              </a:rPr>
              <a:t>відмовляються</a:t>
            </a:r>
            <a:r>
              <a:rPr lang="ru-RU" b="1" dirty="0">
                <a:latin typeface="Arial Narrow" pitchFamily="34" charset="0"/>
              </a:rPr>
              <a:t> </a:t>
            </a:r>
            <a:r>
              <a:rPr lang="ru-RU" b="1" dirty="0" err="1">
                <a:latin typeface="Arial Narrow" pitchFamily="34" charset="0"/>
              </a:rPr>
              <a:t>від</a:t>
            </a:r>
            <a:r>
              <a:rPr lang="ru-RU" b="1" dirty="0">
                <a:latin typeface="Arial Narrow" pitchFamily="34" charset="0"/>
              </a:rPr>
              <a:t> </a:t>
            </a:r>
            <a:r>
              <a:rPr lang="ru-RU" b="1" dirty="0" err="1">
                <a:latin typeface="Arial Narrow" pitchFamily="34" charset="0"/>
              </a:rPr>
              <a:t>паління</a:t>
            </a:r>
            <a:r>
              <a:rPr lang="ru-RU" b="1" dirty="0">
                <a:latin typeface="Arial Narrow" pitchFamily="34" charset="0"/>
              </a:rPr>
              <a:t> </a:t>
            </a:r>
            <a:r>
              <a:rPr lang="ru-RU" b="1" dirty="0" err="1">
                <a:latin typeface="Arial Narrow" pitchFamily="34" charset="0"/>
              </a:rPr>
              <a:t>під</a:t>
            </a:r>
            <a:r>
              <a:rPr lang="ru-RU" b="1" dirty="0">
                <a:latin typeface="Arial Narrow" pitchFamily="34" charset="0"/>
              </a:rPr>
              <a:t> час </a:t>
            </a:r>
            <a:r>
              <a:rPr lang="ru-RU" b="1" dirty="0" err="1">
                <a:latin typeface="Arial Narrow" pitchFamily="34" charset="0"/>
              </a:rPr>
              <a:t>вагітності</a:t>
            </a:r>
            <a:r>
              <a:rPr lang="ru-RU" b="1" dirty="0">
                <a:latin typeface="Arial Narrow" pitchFamily="34" charset="0"/>
              </a:rPr>
              <a:t>.</a:t>
            </a:r>
            <a:r>
              <a:rPr lang="ru-RU" dirty="0">
                <a:latin typeface="Arial Narrow" pitchFamily="34" charset="0"/>
              </a:rPr>
              <a:t> </a:t>
            </a:r>
          </a:p>
        </p:txBody>
      </p:sp>
      <p:pic>
        <p:nvPicPr>
          <p:cNvPr id="4" name="Рисунок 3" descr="alkogol-i-beremennost_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596" y="1428736"/>
            <a:ext cx="3143272" cy="236962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5" name="Рисунок 4" descr="images (3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7158" y="4429132"/>
            <a:ext cx="3683732" cy="2238379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/>
              <a:t>Результати</a:t>
            </a:r>
            <a:r>
              <a:rPr lang="ru-RU" b="1" dirty="0"/>
              <a:t> </a:t>
            </a:r>
            <a:r>
              <a:rPr lang="ru-RU" b="1" dirty="0" err="1"/>
              <a:t>впливу</a:t>
            </a:r>
            <a:r>
              <a:rPr lang="ru-RU" b="1" dirty="0"/>
              <a:t> </a:t>
            </a:r>
            <a:r>
              <a:rPr lang="ru-RU" b="1" dirty="0" err="1"/>
              <a:t>куріння</a:t>
            </a:r>
            <a:r>
              <a:rPr lang="ru-RU" b="1" dirty="0"/>
              <a:t> на </a:t>
            </a:r>
            <a:r>
              <a:rPr lang="ru-RU" b="1" dirty="0" err="1"/>
              <a:t>плід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00108"/>
            <a:ext cx="3543296" cy="6072230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err="1">
                <a:latin typeface="Arial Narrow" pitchFamily="34" charset="0"/>
              </a:rPr>
              <a:t>Найбільш</a:t>
            </a:r>
            <a:r>
              <a:rPr lang="ru-RU" b="1" dirty="0">
                <a:latin typeface="Arial Narrow" pitchFamily="34" charset="0"/>
              </a:rPr>
              <a:t> </a:t>
            </a:r>
            <a:r>
              <a:rPr lang="ru-RU" b="1" dirty="0" err="1">
                <a:latin typeface="Arial Narrow" pitchFamily="34" charset="0"/>
              </a:rPr>
              <a:t>видимим</a:t>
            </a:r>
            <a:r>
              <a:rPr lang="ru-RU" b="1" dirty="0">
                <a:latin typeface="Arial Narrow" pitchFamily="34" charset="0"/>
              </a:rPr>
              <a:t> результатом </a:t>
            </a:r>
            <a:r>
              <a:rPr lang="ru-RU" b="1" dirty="0" err="1">
                <a:latin typeface="Arial Narrow" pitchFamily="34" charset="0"/>
              </a:rPr>
              <a:t>паління</a:t>
            </a:r>
            <a:r>
              <a:rPr lang="ru-RU" b="1" dirty="0">
                <a:latin typeface="Arial Narrow" pitchFamily="34" charset="0"/>
              </a:rPr>
              <a:t> </a:t>
            </a:r>
            <a:r>
              <a:rPr lang="ru-RU" b="1" dirty="0" err="1">
                <a:latin typeface="Arial Narrow" pitchFamily="34" charset="0"/>
              </a:rPr>
              <a:t>під</a:t>
            </a:r>
            <a:r>
              <a:rPr lang="ru-RU" b="1" dirty="0">
                <a:latin typeface="Arial Narrow" pitchFamily="34" charset="0"/>
              </a:rPr>
              <a:t> час </a:t>
            </a:r>
            <a:r>
              <a:rPr lang="ru-RU" b="1" dirty="0" err="1">
                <a:latin typeface="Arial Narrow" pitchFamily="34" charset="0"/>
              </a:rPr>
              <a:t>вагітності</a:t>
            </a:r>
            <a:r>
              <a:rPr lang="ru-RU" b="1" dirty="0">
                <a:latin typeface="Arial Narrow" pitchFamily="34" charset="0"/>
              </a:rPr>
              <a:t> </a:t>
            </a:r>
            <a:r>
              <a:rPr lang="ru-RU" b="1" dirty="0" err="1">
                <a:latin typeface="Arial Narrow" pitchFamily="34" charset="0"/>
              </a:rPr>
              <a:t>є</a:t>
            </a:r>
            <a:r>
              <a:rPr lang="ru-RU" b="1" dirty="0">
                <a:latin typeface="Arial Narrow" pitchFamily="34" charset="0"/>
              </a:rPr>
              <a:t> </a:t>
            </a:r>
            <a:r>
              <a:rPr lang="ru-RU" b="1" dirty="0" err="1">
                <a:latin typeface="Arial Narrow" pitchFamily="34" charset="0"/>
              </a:rPr>
              <a:t>розвиток</a:t>
            </a:r>
            <a:r>
              <a:rPr lang="ru-RU" b="1" dirty="0">
                <a:latin typeface="Arial Narrow" pitchFamily="34" charset="0"/>
              </a:rPr>
              <a:t> </a:t>
            </a:r>
            <a:r>
              <a:rPr lang="ru-RU" b="1" dirty="0" err="1">
                <a:latin typeface="Arial Narrow" pitchFamily="34" charset="0"/>
              </a:rPr>
              <a:t>гіпотрофії</a:t>
            </a:r>
            <a:r>
              <a:rPr lang="ru-RU" b="1" dirty="0">
                <a:latin typeface="Arial Narrow" pitchFamily="34" charset="0"/>
              </a:rPr>
              <a:t> плоду (</a:t>
            </a:r>
            <a:r>
              <a:rPr lang="ru-RU" b="1" dirty="0" err="1">
                <a:latin typeface="Arial Narrow" pitchFamily="34" charset="0"/>
              </a:rPr>
              <a:t>зменшення</a:t>
            </a:r>
            <a:r>
              <a:rPr lang="ru-RU" b="1" dirty="0">
                <a:latin typeface="Arial Narrow" pitchFamily="34" charset="0"/>
              </a:rPr>
              <a:t> росту </a:t>
            </a:r>
            <a:r>
              <a:rPr lang="ru-RU" b="1" dirty="0" err="1">
                <a:latin typeface="Arial Narrow" pitchFamily="34" charset="0"/>
              </a:rPr>
              <a:t>й</a:t>
            </a:r>
            <a:r>
              <a:rPr lang="ru-RU" b="1" dirty="0">
                <a:latin typeface="Arial Narrow" pitchFamily="34" charset="0"/>
              </a:rPr>
              <a:t> ваги плоду). </a:t>
            </a:r>
            <a:r>
              <a:rPr lang="ru-RU" b="1" dirty="0" err="1">
                <a:latin typeface="Arial Narrow" pitchFamily="34" charset="0"/>
              </a:rPr>
              <a:t>Це</a:t>
            </a:r>
            <a:r>
              <a:rPr lang="ru-RU" b="1" dirty="0">
                <a:latin typeface="Arial Narrow" pitchFamily="34" charset="0"/>
              </a:rPr>
              <a:t> </a:t>
            </a:r>
            <a:r>
              <a:rPr lang="ru-RU" b="1" dirty="0" err="1">
                <a:latin typeface="Arial Narrow" pitchFamily="34" charset="0"/>
              </a:rPr>
              <a:t>пов’язано</a:t>
            </a:r>
            <a:r>
              <a:rPr lang="ru-RU" b="1" dirty="0">
                <a:latin typeface="Arial Narrow" pitchFamily="34" charset="0"/>
              </a:rPr>
              <a:t> </a:t>
            </a:r>
            <a:r>
              <a:rPr lang="ru-RU" b="1" dirty="0" err="1">
                <a:latin typeface="Arial Narrow" pitchFamily="34" charset="0"/>
              </a:rPr>
              <a:t>з</a:t>
            </a:r>
            <a:r>
              <a:rPr lang="ru-RU" b="1" dirty="0">
                <a:latin typeface="Arial Narrow" pitchFamily="34" charset="0"/>
              </a:rPr>
              <a:t> </a:t>
            </a:r>
            <a:r>
              <a:rPr lang="ru-RU" b="1" dirty="0" err="1">
                <a:latin typeface="Arial Narrow" pitchFamily="34" charset="0"/>
              </a:rPr>
              <a:t>тим</a:t>
            </a:r>
            <a:r>
              <a:rPr lang="ru-RU" b="1" dirty="0">
                <a:latin typeface="Arial Narrow" pitchFamily="34" charset="0"/>
              </a:rPr>
              <a:t>, </a:t>
            </a:r>
            <a:r>
              <a:rPr lang="ru-RU" b="1" dirty="0" err="1">
                <a:latin typeface="Arial Narrow" pitchFamily="34" charset="0"/>
              </a:rPr>
              <a:t>що</a:t>
            </a:r>
            <a:r>
              <a:rPr lang="ru-RU" b="1" dirty="0">
                <a:latin typeface="Arial Narrow" pitchFamily="34" charset="0"/>
              </a:rPr>
              <a:t> при </a:t>
            </a:r>
            <a:r>
              <a:rPr lang="ru-RU" b="1" dirty="0" err="1">
                <a:latin typeface="Arial Narrow" pitchFamily="34" charset="0"/>
              </a:rPr>
              <a:t>курінні</a:t>
            </a:r>
            <a:r>
              <a:rPr lang="ru-RU" b="1" dirty="0">
                <a:latin typeface="Arial Narrow" pitchFamily="34" charset="0"/>
              </a:rPr>
              <a:t> </a:t>
            </a:r>
            <a:r>
              <a:rPr lang="ru-RU" b="1" dirty="0" err="1">
                <a:latin typeface="Arial Narrow" pitchFamily="34" charset="0"/>
              </a:rPr>
              <a:t>відбуваються</a:t>
            </a:r>
            <a:r>
              <a:rPr lang="ru-RU" b="1" dirty="0">
                <a:latin typeface="Arial Narrow" pitchFamily="34" charset="0"/>
              </a:rPr>
              <a:t> </a:t>
            </a:r>
            <a:r>
              <a:rPr lang="ru-RU" b="1" dirty="0" err="1">
                <a:latin typeface="Arial Narrow" pitchFamily="34" charset="0"/>
              </a:rPr>
              <a:t>різні</a:t>
            </a:r>
            <a:r>
              <a:rPr lang="ru-RU" b="1" dirty="0">
                <a:latin typeface="Arial Narrow" pitchFamily="34" charset="0"/>
              </a:rPr>
              <a:t> </a:t>
            </a:r>
            <a:r>
              <a:rPr lang="ru-RU" b="1" dirty="0" err="1">
                <a:latin typeface="Arial Narrow" pitchFamily="34" charset="0"/>
              </a:rPr>
              <a:t>порушенняі</a:t>
            </a:r>
            <a:r>
              <a:rPr lang="ru-RU" b="1" dirty="0">
                <a:latin typeface="Arial Narrow" pitchFamily="34" charset="0"/>
              </a:rPr>
              <a:t> </a:t>
            </a:r>
            <a:r>
              <a:rPr lang="ru-RU" b="1" dirty="0" err="1">
                <a:latin typeface="Arial Narrow" pitchFamily="34" charset="0"/>
              </a:rPr>
              <a:t>і</a:t>
            </a:r>
            <a:r>
              <a:rPr lang="ru-RU" b="1" dirty="0">
                <a:latin typeface="Arial Narrow" pitchFamily="34" charset="0"/>
              </a:rPr>
              <a:t> </a:t>
            </a:r>
            <a:r>
              <a:rPr lang="ru-RU" b="1" dirty="0" err="1">
                <a:latin typeface="Arial Narrow" pitchFamily="34" charset="0"/>
              </a:rPr>
              <a:t>плід</a:t>
            </a:r>
            <a:r>
              <a:rPr lang="ru-RU" b="1" dirty="0">
                <a:latin typeface="Arial Narrow" pitchFamily="34" charset="0"/>
              </a:rPr>
              <a:t> </a:t>
            </a:r>
            <a:r>
              <a:rPr lang="ru-RU" b="1" dirty="0" err="1">
                <a:latin typeface="Arial Narrow" pitchFamily="34" charset="0"/>
              </a:rPr>
              <a:t>недоотримує</a:t>
            </a:r>
            <a:r>
              <a:rPr lang="ru-RU" b="1" dirty="0">
                <a:latin typeface="Arial Narrow" pitchFamily="34" charset="0"/>
              </a:rPr>
              <a:t> </a:t>
            </a:r>
            <a:r>
              <a:rPr lang="ru-RU" b="1" dirty="0" err="1">
                <a:latin typeface="Arial Narrow" pitchFamily="34" charset="0"/>
              </a:rPr>
              <a:t>кисень</a:t>
            </a:r>
            <a:r>
              <a:rPr lang="ru-RU" b="1" dirty="0">
                <a:latin typeface="Arial Narrow" pitchFamily="34" charset="0"/>
              </a:rPr>
              <a:t> та </a:t>
            </a:r>
            <a:r>
              <a:rPr lang="ru-RU" b="1" dirty="0" err="1">
                <a:latin typeface="Arial Narrow" pitchFamily="34" charset="0"/>
              </a:rPr>
              <a:t>поживні</a:t>
            </a:r>
            <a:r>
              <a:rPr lang="ru-RU" b="1" dirty="0">
                <a:latin typeface="Arial Narrow" pitchFamily="34" charset="0"/>
              </a:rPr>
              <a:t> </a:t>
            </a:r>
            <a:r>
              <a:rPr lang="ru-RU" b="1" dirty="0" err="1">
                <a:latin typeface="Arial Narrow" pitchFamily="34" charset="0"/>
              </a:rPr>
              <a:t>речовини</a:t>
            </a:r>
            <a:r>
              <a:rPr lang="ru-RU" b="1" dirty="0">
                <a:latin typeface="Arial Narrow" pitchFamily="34" charset="0"/>
              </a:rPr>
              <a:t>. Чим </a:t>
            </a:r>
            <a:r>
              <a:rPr lang="ru-RU" b="1" dirty="0" err="1">
                <a:latin typeface="Arial Narrow" pitchFamily="34" charset="0"/>
              </a:rPr>
              <a:t>більше</a:t>
            </a:r>
            <a:r>
              <a:rPr lang="ru-RU" b="1" dirty="0">
                <a:latin typeface="Arial Narrow" pitchFamily="34" charset="0"/>
              </a:rPr>
              <a:t> </a:t>
            </a:r>
            <a:r>
              <a:rPr lang="ru-RU" b="1" dirty="0" err="1">
                <a:latin typeface="Arial Narrow" pitchFamily="34" charset="0"/>
              </a:rPr>
              <a:t>диму</a:t>
            </a:r>
            <a:r>
              <a:rPr lang="ru-RU" b="1" dirty="0">
                <a:latin typeface="Arial Narrow" pitchFamily="34" charset="0"/>
              </a:rPr>
              <a:t> </a:t>
            </a:r>
            <a:r>
              <a:rPr lang="ru-RU" b="1" dirty="0" err="1">
                <a:latin typeface="Arial Narrow" pitchFamily="34" charset="0"/>
              </a:rPr>
              <a:t>вдихає</a:t>
            </a:r>
            <a:r>
              <a:rPr lang="ru-RU" b="1" dirty="0">
                <a:latin typeface="Arial Narrow" pitchFamily="34" charset="0"/>
              </a:rPr>
              <a:t> </a:t>
            </a:r>
            <a:r>
              <a:rPr lang="ru-RU" b="1" dirty="0" err="1">
                <a:latin typeface="Arial Narrow" pitchFamily="34" charset="0"/>
              </a:rPr>
              <a:t>матір</a:t>
            </a:r>
            <a:r>
              <a:rPr lang="ru-RU" b="1" dirty="0">
                <a:latin typeface="Arial Narrow" pitchFamily="34" charset="0"/>
              </a:rPr>
              <a:t> (</a:t>
            </a:r>
            <a:r>
              <a:rPr lang="ru-RU" b="1" dirty="0" err="1">
                <a:latin typeface="Arial Narrow" pitchFamily="34" charset="0"/>
              </a:rPr>
              <a:t>навіть</a:t>
            </a:r>
            <a:r>
              <a:rPr lang="ru-RU" b="1" dirty="0">
                <a:latin typeface="Arial Narrow" pitchFamily="34" charset="0"/>
              </a:rPr>
              <a:t> </a:t>
            </a:r>
            <a:r>
              <a:rPr lang="ru-RU" b="1" dirty="0" err="1">
                <a:latin typeface="Arial Narrow" pitchFamily="34" charset="0"/>
              </a:rPr>
              <a:t>якщо</a:t>
            </a:r>
            <a:r>
              <a:rPr lang="ru-RU" b="1" dirty="0">
                <a:latin typeface="Arial Narrow" pitchFamily="34" charset="0"/>
              </a:rPr>
              <a:t> вона сама не палить, </a:t>
            </a:r>
            <a:r>
              <a:rPr lang="ru-RU" b="1" dirty="0" err="1">
                <a:latin typeface="Arial Narrow" pitchFamily="34" charset="0"/>
              </a:rPr>
              <a:t>але</a:t>
            </a:r>
            <a:r>
              <a:rPr lang="ru-RU" b="1" dirty="0">
                <a:latin typeface="Arial Narrow" pitchFamily="34" charset="0"/>
              </a:rPr>
              <a:t> часто </a:t>
            </a:r>
            <a:r>
              <a:rPr lang="ru-RU" b="1" dirty="0" err="1">
                <a:latin typeface="Arial Narrow" pitchFamily="34" charset="0"/>
              </a:rPr>
              <a:t>знаходиться</a:t>
            </a:r>
            <a:r>
              <a:rPr lang="ru-RU" b="1" dirty="0">
                <a:latin typeface="Arial Narrow" pitchFamily="34" charset="0"/>
              </a:rPr>
              <a:t> в </a:t>
            </a:r>
            <a:r>
              <a:rPr lang="ru-RU" b="1" dirty="0" err="1">
                <a:latin typeface="Arial Narrow" pitchFamily="34" charset="0"/>
              </a:rPr>
              <a:t>прокуреному</a:t>
            </a:r>
            <a:r>
              <a:rPr lang="ru-RU" b="1" dirty="0">
                <a:latin typeface="Arial Narrow" pitchFamily="34" charset="0"/>
              </a:rPr>
              <a:t> </a:t>
            </a:r>
            <a:r>
              <a:rPr lang="ru-RU" b="1" dirty="0" err="1">
                <a:latin typeface="Arial Narrow" pitchFamily="34" charset="0"/>
              </a:rPr>
              <a:t>приміщенні</a:t>
            </a:r>
            <a:r>
              <a:rPr lang="ru-RU" b="1" dirty="0">
                <a:latin typeface="Arial Narrow" pitchFamily="34" charset="0"/>
              </a:rPr>
              <a:t>, </a:t>
            </a:r>
            <a:r>
              <a:rPr lang="ru-RU" b="1" dirty="0" err="1">
                <a:latin typeface="Arial Narrow" pitchFamily="34" charset="0"/>
              </a:rPr>
              <a:t>тобто</a:t>
            </a:r>
            <a:r>
              <a:rPr lang="ru-RU" b="1" dirty="0">
                <a:latin typeface="Arial Narrow" pitchFamily="34" charset="0"/>
              </a:rPr>
              <a:t> </a:t>
            </a:r>
            <a:r>
              <a:rPr lang="ru-RU" b="1" dirty="0" err="1">
                <a:latin typeface="Arial Narrow" pitchFamily="34" charset="0"/>
              </a:rPr>
              <a:t>є</a:t>
            </a:r>
            <a:r>
              <a:rPr lang="ru-RU" b="1" dirty="0">
                <a:latin typeface="Arial Narrow" pitchFamily="34" charset="0"/>
              </a:rPr>
              <a:t> </a:t>
            </a:r>
            <a:r>
              <a:rPr lang="ru-RU" b="1" dirty="0" err="1">
                <a:latin typeface="Arial Narrow" pitchFamily="34" charset="0"/>
              </a:rPr>
              <a:t>пасивним</a:t>
            </a:r>
            <a:r>
              <a:rPr lang="ru-RU" b="1" dirty="0">
                <a:latin typeface="Arial Narrow" pitchFamily="34" charset="0"/>
              </a:rPr>
              <a:t> </a:t>
            </a:r>
            <a:r>
              <a:rPr lang="ru-RU" b="1" dirty="0" err="1">
                <a:latin typeface="Arial Narrow" pitchFamily="34" charset="0"/>
              </a:rPr>
              <a:t>курцем</a:t>
            </a:r>
            <a:r>
              <a:rPr lang="ru-RU" b="1" dirty="0">
                <a:latin typeface="Arial Narrow" pitchFamily="34" charset="0"/>
              </a:rPr>
              <a:t>), </a:t>
            </a:r>
            <a:r>
              <a:rPr lang="ru-RU" b="1" dirty="0" err="1">
                <a:latin typeface="Arial Narrow" pitchFamily="34" charset="0"/>
              </a:rPr>
              <a:t>тим</a:t>
            </a:r>
            <a:r>
              <a:rPr lang="ru-RU" b="1" dirty="0">
                <a:latin typeface="Arial Narrow" pitchFamily="34" charset="0"/>
              </a:rPr>
              <a:t> </a:t>
            </a:r>
            <a:r>
              <a:rPr lang="ru-RU" b="1" dirty="0" err="1">
                <a:latin typeface="Arial Narrow" pitchFamily="34" charset="0"/>
              </a:rPr>
              <a:t>більш</a:t>
            </a:r>
            <a:r>
              <a:rPr lang="ru-RU" b="1" dirty="0">
                <a:latin typeface="Arial Narrow" pitchFamily="34" charset="0"/>
              </a:rPr>
              <a:t> </a:t>
            </a:r>
            <a:r>
              <a:rPr lang="ru-RU" b="1" dirty="0" err="1">
                <a:latin typeface="Arial Narrow" pitchFamily="34" charset="0"/>
              </a:rPr>
              <a:t>виражений</a:t>
            </a:r>
            <a:r>
              <a:rPr lang="ru-RU" b="1" dirty="0">
                <a:latin typeface="Arial Narrow" pitchFamily="34" charset="0"/>
              </a:rPr>
              <a:t> </a:t>
            </a:r>
            <a:r>
              <a:rPr lang="ru-RU" b="1" dirty="0" err="1">
                <a:latin typeface="Arial Narrow" pitchFamily="34" charset="0"/>
              </a:rPr>
              <a:t>ступінь</a:t>
            </a:r>
            <a:r>
              <a:rPr lang="ru-RU" b="1" dirty="0">
                <a:latin typeface="Arial Narrow" pitchFamily="34" charset="0"/>
              </a:rPr>
              <a:t> </a:t>
            </a:r>
            <a:r>
              <a:rPr lang="ru-RU" b="1" dirty="0" err="1">
                <a:latin typeface="Arial Narrow" pitchFamily="34" charset="0"/>
              </a:rPr>
              <a:t>гіпотрофії</a:t>
            </a:r>
            <a:r>
              <a:rPr lang="ru-RU" b="1" dirty="0">
                <a:latin typeface="Arial Narrow" pitchFamily="34" charset="0"/>
              </a:rPr>
              <a:t> </a:t>
            </a:r>
            <a:r>
              <a:rPr lang="ru-RU" b="1" dirty="0" err="1">
                <a:latin typeface="Arial Narrow" pitchFamily="34" charset="0"/>
              </a:rPr>
              <a:t>в</a:t>
            </a:r>
            <a:r>
              <a:rPr lang="ru-RU" b="1" dirty="0">
                <a:latin typeface="Arial Narrow" pitchFamily="34" charset="0"/>
              </a:rPr>
              <a:t> </a:t>
            </a:r>
            <a:r>
              <a:rPr lang="ru-RU" b="1" dirty="0" err="1">
                <a:latin typeface="Arial Narrow" pitchFamily="34" charset="0"/>
              </a:rPr>
              <a:t>дитини</a:t>
            </a:r>
            <a:r>
              <a:rPr lang="ru-RU" b="1" dirty="0">
                <a:latin typeface="Arial Narrow" pitchFamily="34" charset="0"/>
              </a:rPr>
              <a:t>.</a:t>
            </a:r>
          </a:p>
        </p:txBody>
      </p:sp>
      <p:pic>
        <p:nvPicPr>
          <p:cNvPr id="4" name="Рисунок 3" descr="images (5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57620" y="928670"/>
            <a:ext cx="3599410" cy="18573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58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57884" y="4357694"/>
            <a:ext cx="2631273" cy="175418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85728"/>
            <a:ext cx="8229600" cy="4525963"/>
          </a:xfrm>
        </p:spPr>
        <p:txBody>
          <a:bodyPr/>
          <a:lstStyle/>
          <a:p>
            <a:r>
              <a:rPr lang="ru-RU" b="1" dirty="0" err="1">
                <a:latin typeface="Arial Narrow" pitchFamily="34" charset="0"/>
              </a:rPr>
              <a:t>В</a:t>
            </a:r>
            <a:r>
              <a:rPr lang="ru-RU" b="1" dirty="0" err="1" smtClean="0">
                <a:latin typeface="Arial Narrow" pitchFamily="34" charset="0"/>
              </a:rPr>
              <a:t>агітні</a:t>
            </a:r>
            <a:r>
              <a:rPr lang="ru-RU" b="1" dirty="0" smtClean="0">
                <a:latin typeface="Arial Narrow" pitchFamily="34" charset="0"/>
              </a:rPr>
              <a:t> </a:t>
            </a:r>
            <a:r>
              <a:rPr lang="ru-RU" b="1" dirty="0" err="1">
                <a:latin typeface="Arial Narrow" pitchFamily="34" charset="0"/>
              </a:rPr>
              <a:t>жінки</a:t>
            </a:r>
            <a:r>
              <a:rPr lang="ru-RU" b="1" dirty="0">
                <a:latin typeface="Arial Narrow" pitchFamily="34" charset="0"/>
              </a:rPr>
              <a:t>, </a:t>
            </a:r>
            <a:r>
              <a:rPr lang="ru-RU" b="1" dirty="0" err="1">
                <a:latin typeface="Arial Narrow" pitchFamily="34" charset="0"/>
              </a:rPr>
              <a:t>що</a:t>
            </a:r>
            <a:r>
              <a:rPr lang="ru-RU" b="1" dirty="0">
                <a:latin typeface="Arial Narrow" pitchFamily="34" charset="0"/>
              </a:rPr>
              <a:t> не </a:t>
            </a:r>
            <a:r>
              <a:rPr lang="ru-RU" b="1" dirty="0" err="1">
                <a:latin typeface="Arial Narrow" pitchFamily="34" charset="0"/>
              </a:rPr>
              <a:t>палять</a:t>
            </a:r>
            <a:r>
              <a:rPr lang="ru-RU" b="1" dirty="0">
                <a:latin typeface="Arial Narrow" pitchFamily="34" charset="0"/>
              </a:rPr>
              <a:t>, </a:t>
            </a:r>
            <a:r>
              <a:rPr lang="ru-RU" b="1" dirty="0" err="1">
                <a:latin typeface="Arial Narrow" pitchFamily="34" charset="0"/>
              </a:rPr>
              <a:t>мають</a:t>
            </a:r>
            <a:r>
              <a:rPr lang="ru-RU" b="1" dirty="0">
                <a:latin typeface="Arial Narrow" pitchFamily="34" charset="0"/>
              </a:rPr>
              <a:t> </a:t>
            </a:r>
            <a:r>
              <a:rPr lang="ru-RU" b="1" dirty="0" err="1">
                <a:latin typeface="Arial Narrow" pitchFamily="34" charset="0"/>
              </a:rPr>
              <a:t>уникати</a:t>
            </a:r>
            <a:r>
              <a:rPr lang="ru-RU" b="1" dirty="0">
                <a:latin typeface="Arial Narrow" pitchFamily="34" charset="0"/>
              </a:rPr>
              <a:t> </a:t>
            </a:r>
            <a:r>
              <a:rPr lang="ru-RU" b="1" dirty="0" err="1">
                <a:latin typeface="Arial Narrow" pitchFamily="34" charset="0"/>
              </a:rPr>
              <a:t>прокурених</a:t>
            </a:r>
            <a:r>
              <a:rPr lang="ru-RU" b="1" dirty="0">
                <a:latin typeface="Arial Narrow" pitchFamily="34" charset="0"/>
              </a:rPr>
              <a:t> </a:t>
            </a:r>
            <a:r>
              <a:rPr lang="ru-RU" b="1" dirty="0" err="1">
                <a:latin typeface="Arial Narrow" pitchFamily="34" charset="0"/>
              </a:rPr>
              <a:t>місць</a:t>
            </a:r>
            <a:r>
              <a:rPr lang="ru-RU" b="1" dirty="0">
                <a:latin typeface="Arial Narrow" pitchFamily="34" charset="0"/>
              </a:rPr>
              <a:t>. І, </a:t>
            </a:r>
            <a:r>
              <a:rPr lang="ru-RU" b="1" dirty="0" err="1">
                <a:latin typeface="Arial Narrow" pitchFamily="34" charset="0"/>
              </a:rPr>
              <a:t>якщо</a:t>
            </a:r>
            <a:r>
              <a:rPr lang="ru-RU" b="1" dirty="0">
                <a:latin typeface="Arial Narrow" pitchFamily="34" charset="0"/>
              </a:rPr>
              <a:t> </a:t>
            </a:r>
            <a:r>
              <a:rPr lang="ru-RU" b="1" dirty="0" err="1">
                <a:latin typeface="Arial Narrow" pitchFamily="34" charset="0"/>
              </a:rPr>
              <a:t>хтось</a:t>
            </a:r>
            <a:r>
              <a:rPr lang="ru-RU" b="1" dirty="0">
                <a:latin typeface="Arial Narrow" pitchFamily="34" charset="0"/>
              </a:rPr>
              <a:t> </a:t>
            </a:r>
            <a:r>
              <a:rPr lang="ru-RU" b="1" dirty="0" err="1">
                <a:latin typeface="Arial Narrow" pitchFamily="34" charset="0"/>
              </a:rPr>
              <a:t>із</a:t>
            </a:r>
            <a:r>
              <a:rPr lang="ru-RU" b="1" dirty="0">
                <a:latin typeface="Arial Narrow" pitchFamily="34" charset="0"/>
              </a:rPr>
              <a:t> </a:t>
            </a:r>
            <a:r>
              <a:rPr lang="ru-RU" b="1" dirty="0" err="1">
                <a:latin typeface="Arial Narrow" pitchFamily="34" charset="0"/>
              </a:rPr>
              <a:t>родини</a:t>
            </a:r>
            <a:r>
              <a:rPr lang="ru-RU" b="1" dirty="0">
                <a:latin typeface="Arial Narrow" pitchFamily="34" charset="0"/>
              </a:rPr>
              <a:t> курить, </a:t>
            </a:r>
            <a:r>
              <a:rPr lang="ru-RU" b="1" dirty="0" err="1">
                <a:latin typeface="Arial Narrow" pitchFamily="34" charset="0"/>
              </a:rPr>
              <a:t>переконати</a:t>
            </a:r>
            <a:r>
              <a:rPr lang="ru-RU" b="1" dirty="0">
                <a:latin typeface="Arial Narrow" pitchFamily="34" charset="0"/>
              </a:rPr>
              <a:t> </a:t>
            </a:r>
            <a:r>
              <a:rPr lang="ru-RU" b="1" dirty="0" err="1">
                <a:latin typeface="Arial Narrow" pitchFamily="34" charset="0"/>
              </a:rPr>
              <a:t>його</a:t>
            </a:r>
            <a:r>
              <a:rPr lang="ru-RU" b="1" dirty="0">
                <a:latin typeface="Arial Narrow" pitchFamily="34" charset="0"/>
              </a:rPr>
              <a:t> не </a:t>
            </a:r>
            <a:r>
              <a:rPr lang="ru-RU" b="1" dirty="0" err="1">
                <a:latin typeface="Arial Narrow" pitchFamily="34" charset="0"/>
              </a:rPr>
              <a:t>палити</a:t>
            </a:r>
            <a:r>
              <a:rPr lang="ru-RU" b="1" dirty="0">
                <a:latin typeface="Arial Narrow" pitchFamily="34" charset="0"/>
              </a:rPr>
              <a:t> в жилому </a:t>
            </a:r>
            <a:r>
              <a:rPr lang="ru-RU" b="1" dirty="0" err="1">
                <a:latin typeface="Arial Narrow" pitchFamily="34" charset="0"/>
              </a:rPr>
              <a:t>приміщенні</a:t>
            </a:r>
            <a:r>
              <a:rPr lang="ru-RU" b="1" dirty="0">
                <a:latin typeface="Arial Narrow" pitchFamily="34" charset="0"/>
              </a:rPr>
              <a:t>.</a:t>
            </a:r>
            <a:r>
              <a:rPr lang="ru-RU" dirty="0"/>
              <a:t> </a:t>
            </a:r>
          </a:p>
        </p:txBody>
      </p:sp>
      <p:pic>
        <p:nvPicPr>
          <p:cNvPr id="4" name="Рисунок 3" descr="passivnoe-kurenie-naskolko-ono-opasno-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43504" y="1928802"/>
            <a:ext cx="3810701" cy="286226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5" name="Рисунок 4" descr="images (6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7158" y="2928934"/>
            <a:ext cx="1847850" cy="247650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6" name="Рисунок 5" descr="images (1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57488" y="4000504"/>
            <a:ext cx="2028825" cy="225742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5000636"/>
            <a:ext cx="8301038" cy="1571628"/>
          </a:xfrm>
        </p:spPr>
        <p:txBody>
          <a:bodyPr>
            <a:noAutofit/>
          </a:bodyPr>
          <a:lstStyle/>
          <a:p>
            <a:pPr algn="l"/>
            <a:r>
              <a:rPr lang="ru-RU" sz="2000" b="1" dirty="0" err="1">
                <a:latin typeface="Arial Narrow" pitchFamily="34" charset="0"/>
              </a:rPr>
              <a:t>Паління</a:t>
            </a:r>
            <a:r>
              <a:rPr lang="ru-RU" sz="2000" b="1" dirty="0">
                <a:latin typeface="Arial Narrow" pitchFamily="34" charset="0"/>
              </a:rPr>
              <a:t> </a:t>
            </a:r>
            <a:r>
              <a:rPr lang="ru-RU" sz="2000" b="1" dirty="0" err="1">
                <a:latin typeface="Arial Narrow" pitchFamily="34" charset="0"/>
              </a:rPr>
              <a:t>під</a:t>
            </a:r>
            <a:r>
              <a:rPr lang="ru-RU" sz="2000" b="1" dirty="0">
                <a:latin typeface="Arial Narrow" pitchFamily="34" charset="0"/>
              </a:rPr>
              <a:t> час </a:t>
            </a:r>
            <a:r>
              <a:rPr lang="ru-RU" sz="2000" b="1" dirty="0" err="1">
                <a:latin typeface="Arial Narrow" pitchFamily="34" charset="0"/>
              </a:rPr>
              <a:t>вагітності</a:t>
            </a:r>
            <a:r>
              <a:rPr lang="ru-RU" sz="2000" b="1" dirty="0">
                <a:latin typeface="Arial Narrow" pitchFamily="34" charset="0"/>
              </a:rPr>
              <a:t> </a:t>
            </a:r>
            <a:r>
              <a:rPr lang="ru-RU" sz="2000" b="1" dirty="0" err="1">
                <a:latin typeface="Arial Narrow" pitchFamily="34" charset="0"/>
              </a:rPr>
              <a:t>призводить</a:t>
            </a:r>
            <a:r>
              <a:rPr lang="ru-RU" sz="2000" b="1" dirty="0">
                <a:latin typeface="Arial Narrow" pitchFamily="34" charset="0"/>
              </a:rPr>
              <a:t> до </a:t>
            </a:r>
            <a:r>
              <a:rPr lang="ru-RU" sz="2000" b="1" dirty="0" err="1">
                <a:latin typeface="Arial Narrow" pitchFamily="34" charset="0"/>
              </a:rPr>
              <a:t>підвищення</a:t>
            </a:r>
            <a:r>
              <a:rPr lang="ru-RU" sz="2000" b="1" dirty="0">
                <a:latin typeface="Arial Narrow" pitchFamily="34" charset="0"/>
              </a:rPr>
              <a:t> </a:t>
            </a:r>
            <a:r>
              <a:rPr lang="ru-RU" sz="2000" b="1" dirty="0" err="1">
                <a:latin typeface="Arial Narrow" pitchFamily="34" charset="0"/>
              </a:rPr>
              <a:t>ризику</a:t>
            </a:r>
            <a:r>
              <a:rPr lang="ru-RU" sz="2000" b="1" dirty="0">
                <a:latin typeface="Arial Narrow" pitchFamily="34" charset="0"/>
              </a:rPr>
              <a:t> </a:t>
            </a:r>
            <a:r>
              <a:rPr lang="ru-RU" sz="2000" b="1" dirty="0" err="1">
                <a:latin typeface="Arial Narrow" pitchFamily="34" charset="0"/>
              </a:rPr>
              <a:t>передчасних</a:t>
            </a:r>
            <a:r>
              <a:rPr lang="ru-RU" sz="2000" b="1" dirty="0">
                <a:latin typeface="Arial Narrow" pitchFamily="34" charset="0"/>
              </a:rPr>
              <a:t> </a:t>
            </a:r>
            <a:r>
              <a:rPr lang="ru-RU" sz="2000" b="1" dirty="0" err="1">
                <a:latin typeface="Arial Narrow" pitchFamily="34" charset="0"/>
              </a:rPr>
              <a:t>пологів</a:t>
            </a:r>
            <a:r>
              <a:rPr lang="ru-RU" sz="2000" b="1" dirty="0">
                <a:latin typeface="Arial Narrow" pitchFamily="34" charset="0"/>
              </a:rPr>
              <a:t>, </a:t>
            </a:r>
            <a:r>
              <a:rPr lang="ru-RU" sz="2000" b="1" dirty="0" err="1">
                <a:latin typeface="Arial Narrow" pitchFamily="34" charset="0"/>
              </a:rPr>
              <a:t>передчасного</a:t>
            </a:r>
            <a:r>
              <a:rPr lang="ru-RU" sz="2000" b="1" dirty="0">
                <a:latin typeface="Arial Narrow" pitchFamily="34" charset="0"/>
              </a:rPr>
              <a:t> </a:t>
            </a:r>
            <a:r>
              <a:rPr lang="ru-RU" sz="2000" b="1" dirty="0" err="1">
                <a:latin typeface="Arial Narrow" pitchFamily="34" charset="0"/>
              </a:rPr>
              <a:t>відшарування</a:t>
            </a:r>
            <a:r>
              <a:rPr lang="ru-RU" sz="2000" b="1" dirty="0">
                <a:latin typeface="Arial Narrow" pitchFamily="34" charset="0"/>
              </a:rPr>
              <a:t> </a:t>
            </a:r>
            <a:r>
              <a:rPr lang="ru-RU" sz="2000" b="1" dirty="0" err="1">
                <a:latin typeface="Arial Narrow" pitchFamily="34" charset="0"/>
              </a:rPr>
              <a:t>дитячого</a:t>
            </a:r>
            <a:r>
              <a:rPr lang="ru-RU" sz="2000" b="1" dirty="0">
                <a:latin typeface="Arial Narrow" pitchFamily="34" charset="0"/>
              </a:rPr>
              <a:t> </a:t>
            </a:r>
            <a:r>
              <a:rPr lang="ru-RU" sz="2000" b="1" dirty="0" err="1">
                <a:latin typeface="Arial Narrow" pitchFamily="34" charset="0"/>
              </a:rPr>
              <a:t>місця</a:t>
            </a:r>
            <a:r>
              <a:rPr lang="ru-RU" sz="2000" b="1" dirty="0">
                <a:latin typeface="Arial Narrow" pitchFamily="34" charset="0"/>
              </a:rPr>
              <a:t> (</a:t>
            </a:r>
            <a:r>
              <a:rPr lang="ru-RU" sz="2000" b="1" dirty="0" err="1">
                <a:latin typeface="Arial Narrow" pitchFamily="34" charset="0"/>
              </a:rPr>
              <a:t>плаценти</a:t>
            </a:r>
            <a:r>
              <a:rPr lang="ru-RU" sz="2000" b="1" dirty="0">
                <a:latin typeface="Arial Narrow" pitchFamily="34" charset="0"/>
              </a:rPr>
              <a:t>). 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endParaRPr lang="ru-RU" sz="2400" b="1" dirty="0"/>
          </a:p>
        </p:txBody>
      </p:sp>
      <p:pic>
        <p:nvPicPr>
          <p:cNvPr id="5" name="Рисунок 4" descr="mozhno-li-beremennim-brosat-kurit-sajt-dlja_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476579">
            <a:off x="172901" y="554706"/>
            <a:ext cx="2008492" cy="2641852"/>
          </a:xfrm>
          <a:prstGeom prst="roundRect">
            <a:avLst>
              <a:gd name="adj" fmla="val 19252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7" name="TextBox 6"/>
          <p:cNvSpPr txBox="1"/>
          <p:nvPr/>
        </p:nvSpPr>
        <p:spPr>
          <a:xfrm>
            <a:off x="5072066" y="1857364"/>
            <a:ext cx="385765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err="1">
                <a:latin typeface="Arial Narrow" pitchFamily="34" charset="0"/>
              </a:rPr>
              <a:t>Вродженні</a:t>
            </a:r>
            <a:r>
              <a:rPr lang="ru-RU" sz="2400" b="1" dirty="0">
                <a:latin typeface="Arial Narrow" pitchFamily="34" charset="0"/>
              </a:rPr>
              <a:t> </a:t>
            </a:r>
            <a:r>
              <a:rPr lang="ru-RU" sz="2400" b="1" dirty="0" err="1">
                <a:latin typeface="Arial Narrow" pitchFamily="34" charset="0"/>
              </a:rPr>
              <a:t>дефекти</a:t>
            </a:r>
            <a:r>
              <a:rPr lang="ru-RU" sz="2400" b="1" dirty="0">
                <a:latin typeface="Arial Narrow" pitchFamily="34" charset="0"/>
              </a:rPr>
              <a:t> </a:t>
            </a:r>
            <a:r>
              <a:rPr lang="ru-RU" sz="2400" b="1" dirty="0" err="1">
                <a:latin typeface="Arial Narrow" pitchFamily="34" charset="0"/>
              </a:rPr>
              <a:t>серця</a:t>
            </a:r>
            <a:r>
              <a:rPr lang="ru-RU" sz="2400" b="1" dirty="0">
                <a:latin typeface="Arial Narrow" pitchFamily="34" charset="0"/>
              </a:rPr>
              <a:t>, головного </a:t>
            </a:r>
            <a:r>
              <a:rPr lang="ru-RU" sz="2400" b="1" dirty="0" err="1">
                <a:latin typeface="Arial Narrow" pitchFamily="34" charset="0"/>
              </a:rPr>
              <a:t>мозку</a:t>
            </a:r>
            <a:r>
              <a:rPr lang="ru-RU" sz="2400" b="1" dirty="0">
                <a:latin typeface="Arial Narrow" pitchFamily="34" charset="0"/>
              </a:rPr>
              <a:t> </a:t>
            </a:r>
            <a:r>
              <a:rPr lang="ru-RU" sz="2400" b="1" dirty="0" err="1">
                <a:latin typeface="Arial Narrow" pitchFamily="34" charset="0"/>
              </a:rPr>
              <a:t>частіше</a:t>
            </a:r>
            <a:r>
              <a:rPr lang="ru-RU" sz="2400" b="1" dirty="0">
                <a:latin typeface="Arial Narrow" pitchFamily="34" charset="0"/>
              </a:rPr>
              <a:t> </a:t>
            </a:r>
            <a:r>
              <a:rPr lang="ru-RU" sz="2400" b="1" dirty="0" err="1">
                <a:latin typeface="Arial Narrow" pitchFamily="34" charset="0"/>
              </a:rPr>
              <a:t>зустрічаються</a:t>
            </a:r>
            <a:r>
              <a:rPr lang="ru-RU" sz="2400" b="1" dirty="0">
                <a:latin typeface="Arial Narrow" pitchFamily="34" charset="0"/>
              </a:rPr>
              <a:t> в </a:t>
            </a:r>
            <a:r>
              <a:rPr lang="ru-RU" sz="2400" b="1" dirty="0" err="1">
                <a:latin typeface="Arial Narrow" pitchFamily="34" charset="0"/>
              </a:rPr>
              <a:t>дітей</a:t>
            </a:r>
            <a:r>
              <a:rPr lang="ru-RU" sz="2400" b="1" dirty="0">
                <a:latin typeface="Arial Narrow" pitchFamily="34" charset="0"/>
              </a:rPr>
              <a:t>, </a:t>
            </a:r>
            <a:r>
              <a:rPr lang="ru-RU" sz="2400" b="1" dirty="0" err="1">
                <a:latin typeface="Arial Narrow" pitchFamily="34" charset="0"/>
              </a:rPr>
              <a:t>чиї</a:t>
            </a:r>
            <a:r>
              <a:rPr lang="ru-RU" sz="2400" b="1" dirty="0">
                <a:latin typeface="Arial Narrow" pitchFamily="34" charset="0"/>
              </a:rPr>
              <a:t> </a:t>
            </a:r>
            <a:r>
              <a:rPr lang="ru-RU" sz="2400" b="1" dirty="0" err="1">
                <a:latin typeface="Arial Narrow" pitchFamily="34" charset="0"/>
              </a:rPr>
              <a:t>матері</a:t>
            </a:r>
            <a:r>
              <a:rPr lang="ru-RU" sz="2400" b="1" dirty="0">
                <a:latin typeface="Arial Narrow" pitchFamily="34" charset="0"/>
              </a:rPr>
              <a:t> палили </a:t>
            </a:r>
            <a:r>
              <a:rPr lang="ru-RU" sz="2400" b="1" dirty="0" err="1">
                <a:latin typeface="Arial Narrow" pitchFamily="34" charset="0"/>
              </a:rPr>
              <a:t>під</a:t>
            </a:r>
            <a:r>
              <a:rPr lang="ru-RU" sz="2400" b="1" dirty="0">
                <a:latin typeface="Arial Narrow" pitchFamily="34" charset="0"/>
              </a:rPr>
              <a:t> час </a:t>
            </a:r>
            <a:r>
              <a:rPr lang="ru-RU" sz="2400" b="1" dirty="0" err="1">
                <a:latin typeface="Arial Narrow" pitchFamily="34" charset="0"/>
              </a:rPr>
              <a:t>вагітності</a:t>
            </a:r>
            <a:r>
              <a:rPr lang="ru-RU" sz="2400" b="1" dirty="0">
                <a:latin typeface="Arial Narrow" pitchFamily="34" charset="0"/>
              </a:rPr>
              <a:t>. </a:t>
            </a:r>
            <a:r>
              <a:rPr lang="ru-RU" sz="2400" b="1" dirty="0" err="1">
                <a:latin typeface="Arial Narrow" pitchFamily="34" charset="0"/>
              </a:rPr>
              <a:t>Куріння</a:t>
            </a:r>
            <a:r>
              <a:rPr lang="ru-RU" sz="2400" b="1" dirty="0">
                <a:latin typeface="Arial Narrow" pitchFamily="34" charset="0"/>
              </a:rPr>
              <a:t> </a:t>
            </a:r>
            <a:r>
              <a:rPr lang="ru-RU" sz="2400" b="1" dirty="0" err="1">
                <a:latin typeface="Arial Narrow" pitchFamily="34" charset="0"/>
              </a:rPr>
              <a:t>матері</a:t>
            </a:r>
            <a:r>
              <a:rPr lang="ru-RU" sz="2400" b="1" dirty="0">
                <a:latin typeface="Arial Narrow" pitchFamily="34" charset="0"/>
              </a:rPr>
              <a:t> </a:t>
            </a:r>
            <a:r>
              <a:rPr lang="ru-RU" sz="2400" b="1" dirty="0" err="1">
                <a:latin typeface="Arial Narrow" pitchFamily="34" charset="0"/>
              </a:rPr>
              <a:t>може</a:t>
            </a:r>
            <a:r>
              <a:rPr lang="ru-RU" sz="2400" b="1" dirty="0">
                <a:latin typeface="Arial Narrow" pitchFamily="34" charset="0"/>
              </a:rPr>
              <a:t> </a:t>
            </a:r>
            <a:r>
              <a:rPr lang="ru-RU" sz="2400" b="1" dirty="0" err="1">
                <a:latin typeface="Arial Narrow" pitchFamily="34" charset="0"/>
              </a:rPr>
              <a:t>підвищити</a:t>
            </a:r>
            <a:r>
              <a:rPr lang="ru-RU" sz="2400" b="1" dirty="0">
                <a:latin typeface="Arial Narrow" pitchFamily="34" charset="0"/>
              </a:rPr>
              <a:t> </a:t>
            </a:r>
            <a:r>
              <a:rPr lang="ru-RU" sz="2400" b="1" dirty="0" err="1">
                <a:latin typeface="Arial Narrow" pitchFamily="34" charset="0"/>
              </a:rPr>
              <a:t>ризик</a:t>
            </a:r>
            <a:r>
              <a:rPr lang="ru-RU" sz="2400" b="1" dirty="0">
                <a:latin typeface="Arial Narrow" pitchFamily="34" charset="0"/>
              </a:rPr>
              <a:t> синдрому </a:t>
            </a:r>
            <a:r>
              <a:rPr lang="ru-RU" sz="2400" b="1" dirty="0" err="1">
                <a:latin typeface="Arial Narrow" pitchFamily="34" charset="0"/>
              </a:rPr>
              <a:t>раптової</a:t>
            </a:r>
            <a:r>
              <a:rPr lang="ru-RU" sz="2400" b="1" dirty="0">
                <a:latin typeface="Arial Narrow" pitchFamily="34" charset="0"/>
              </a:rPr>
              <a:t> </a:t>
            </a:r>
            <a:r>
              <a:rPr lang="ru-RU" sz="2400" b="1" dirty="0" err="1">
                <a:latin typeface="Arial Narrow" pitchFamily="34" charset="0"/>
              </a:rPr>
              <a:t>смерті</a:t>
            </a:r>
            <a:r>
              <a:rPr lang="ru-RU" sz="2400" b="1" dirty="0">
                <a:latin typeface="Arial Narrow" pitchFamily="34" charset="0"/>
              </a:rPr>
              <a:t> </a:t>
            </a:r>
            <a:r>
              <a:rPr lang="ru-RU" sz="2400" b="1" dirty="0" err="1">
                <a:latin typeface="Arial Narrow" pitchFamily="34" charset="0"/>
              </a:rPr>
              <a:t>новонародженого</a:t>
            </a:r>
            <a:r>
              <a:rPr lang="ru-RU" sz="2400" b="1" dirty="0">
                <a:latin typeface="Arial Narrow" pitchFamily="34" charset="0"/>
              </a:rPr>
              <a:t>. 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44000" b="-4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86116" y="285728"/>
            <a:ext cx="5686436" cy="5840435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err="1">
                <a:latin typeface="Arial Narrow" pitchFamily="34" charset="0"/>
              </a:rPr>
              <a:t>Крім</a:t>
            </a:r>
            <a:r>
              <a:rPr lang="ru-RU" b="1" dirty="0">
                <a:latin typeface="Arial Narrow" pitchFamily="34" charset="0"/>
              </a:rPr>
              <a:t> того, </a:t>
            </a:r>
            <a:r>
              <a:rPr lang="ru-RU" b="1" dirty="0" err="1">
                <a:latin typeface="Arial Narrow" pitchFamily="34" charset="0"/>
              </a:rPr>
              <a:t>діти</a:t>
            </a:r>
            <a:r>
              <a:rPr lang="ru-RU" b="1" dirty="0">
                <a:latin typeface="Arial Narrow" pitchFamily="34" charset="0"/>
              </a:rPr>
              <a:t> матерей, </a:t>
            </a:r>
            <a:r>
              <a:rPr lang="ru-RU" b="1" dirty="0" err="1">
                <a:latin typeface="Arial Narrow" pitchFamily="34" charset="0"/>
              </a:rPr>
              <a:t>які</a:t>
            </a:r>
            <a:r>
              <a:rPr lang="ru-RU" b="1" dirty="0">
                <a:latin typeface="Arial Narrow" pitchFamily="34" charset="0"/>
              </a:rPr>
              <a:t> не </a:t>
            </a:r>
            <a:r>
              <a:rPr lang="ru-RU" b="1" dirty="0" err="1">
                <a:latin typeface="Arial Narrow" pitchFamily="34" charset="0"/>
              </a:rPr>
              <a:t>кидають</a:t>
            </a:r>
            <a:r>
              <a:rPr lang="ru-RU" b="1" dirty="0">
                <a:latin typeface="Arial Narrow" pitchFamily="34" charset="0"/>
              </a:rPr>
              <a:t> </a:t>
            </a:r>
            <a:r>
              <a:rPr lang="ru-RU" b="1" dirty="0" err="1">
                <a:latin typeface="Arial Narrow" pitchFamily="34" charset="0"/>
              </a:rPr>
              <a:t>палити</a:t>
            </a:r>
            <a:r>
              <a:rPr lang="ru-RU" b="1" dirty="0">
                <a:latin typeface="Arial Narrow" pitchFamily="34" charset="0"/>
              </a:rPr>
              <a:t>, </a:t>
            </a:r>
            <a:r>
              <a:rPr lang="ru-RU" b="1" dirty="0" err="1">
                <a:latin typeface="Arial Narrow" pitchFamily="34" charset="0"/>
              </a:rPr>
              <a:t>мають</a:t>
            </a:r>
            <a:r>
              <a:rPr lang="ru-RU" b="1" dirty="0">
                <a:latin typeface="Arial Narrow" pitchFamily="34" charset="0"/>
              </a:rPr>
              <a:t> </a:t>
            </a:r>
            <a:r>
              <a:rPr lang="ru-RU" b="1" dirty="0" err="1">
                <a:latin typeface="Arial Narrow" pitchFamily="34" charset="0"/>
              </a:rPr>
              <a:t>невеликі</a:t>
            </a:r>
            <a:r>
              <a:rPr lang="ru-RU" b="1" dirty="0">
                <a:latin typeface="Arial Narrow" pitchFamily="34" charset="0"/>
              </a:rPr>
              <a:t>, </a:t>
            </a:r>
            <a:r>
              <a:rPr lang="ru-RU" b="1" dirty="0" err="1">
                <a:latin typeface="Arial Narrow" pitchFamily="34" charset="0"/>
              </a:rPr>
              <a:t>але</a:t>
            </a:r>
            <a:r>
              <a:rPr lang="ru-RU" b="1" dirty="0">
                <a:latin typeface="Arial Narrow" pitchFamily="34" charset="0"/>
              </a:rPr>
              <a:t> </a:t>
            </a:r>
            <a:r>
              <a:rPr lang="ru-RU" b="1" dirty="0" err="1">
                <a:latin typeface="Arial Narrow" pitchFamily="34" charset="0"/>
              </a:rPr>
              <a:t>видимі</a:t>
            </a:r>
            <a:r>
              <a:rPr lang="ru-RU" b="1" dirty="0">
                <a:latin typeface="Arial Narrow" pitchFamily="34" charset="0"/>
              </a:rPr>
              <a:t> </a:t>
            </a:r>
            <a:r>
              <a:rPr lang="ru-RU" b="1" dirty="0" err="1">
                <a:latin typeface="Arial Narrow" pitchFamily="34" charset="0"/>
              </a:rPr>
              <a:t>відхилення</a:t>
            </a:r>
            <a:r>
              <a:rPr lang="ru-RU" b="1" dirty="0">
                <a:latin typeface="Arial Narrow" pitchFamily="34" charset="0"/>
              </a:rPr>
              <a:t> в </a:t>
            </a:r>
            <a:r>
              <a:rPr lang="ru-RU" b="1" dirty="0" err="1">
                <a:latin typeface="Arial Narrow" pitchFamily="34" charset="0"/>
              </a:rPr>
              <a:t>фізичному</a:t>
            </a:r>
            <a:r>
              <a:rPr lang="ru-RU" b="1" dirty="0">
                <a:latin typeface="Arial Narrow" pitchFamily="34" charset="0"/>
              </a:rPr>
              <a:t> та </a:t>
            </a:r>
            <a:r>
              <a:rPr lang="ru-RU" b="1" dirty="0" err="1">
                <a:latin typeface="Arial Narrow" pitchFamily="34" charset="0"/>
              </a:rPr>
              <a:t>інтелектуальному</a:t>
            </a:r>
            <a:r>
              <a:rPr lang="ru-RU" b="1" dirty="0">
                <a:latin typeface="Arial Narrow" pitchFamily="34" charset="0"/>
              </a:rPr>
              <a:t> </a:t>
            </a:r>
            <a:r>
              <a:rPr lang="ru-RU" b="1" dirty="0" err="1">
                <a:latin typeface="Arial Narrow" pitchFamily="34" charset="0"/>
              </a:rPr>
              <a:t>розвитку</a:t>
            </a:r>
            <a:r>
              <a:rPr lang="ru-RU" b="1" dirty="0">
                <a:latin typeface="Arial Narrow" pitchFamily="34" charset="0"/>
              </a:rPr>
              <a:t>. Як правило, вони </a:t>
            </a:r>
            <a:r>
              <a:rPr lang="ru-RU" b="1" dirty="0" err="1">
                <a:latin typeface="Arial Narrow" pitchFamily="34" charset="0"/>
              </a:rPr>
              <a:t>відстають</a:t>
            </a:r>
            <a:r>
              <a:rPr lang="ru-RU" b="1" dirty="0">
                <a:latin typeface="Arial Narrow" pitchFamily="34" charset="0"/>
              </a:rPr>
              <a:t> в </a:t>
            </a:r>
            <a:r>
              <a:rPr lang="ru-RU" b="1" dirty="0" err="1">
                <a:latin typeface="Arial Narrow" pitchFamily="34" charset="0"/>
              </a:rPr>
              <a:t>рості</a:t>
            </a:r>
            <a:r>
              <a:rPr lang="ru-RU" b="1" dirty="0">
                <a:latin typeface="Arial Narrow" pitchFamily="34" charset="0"/>
              </a:rPr>
              <a:t>, </a:t>
            </a:r>
            <a:r>
              <a:rPr lang="ru-RU" b="1" dirty="0" err="1">
                <a:latin typeface="Arial Narrow" pitchFamily="34" charset="0"/>
              </a:rPr>
              <a:t>частіше</a:t>
            </a:r>
            <a:r>
              <a:rPr lang="ru-RU" b="1" dirty="0">
                <a:latin typeface="Arial Narrow" pitchFamily="34" charset="0"/>
              </a:rPr>
              <a:t> </a:t>
            </a:r>
            <a:r>
              <a:rPr lang="ru-RU" b="1" dirty="0" err="1">
                <a:latin typeface="Arial Narrow" pitchFamily="34" charset="0"/>
              </a:rPr>
              <a:t>хворіють</a:t>
            </a:r>
            <a:r>
              <a:rPr lang="ru-RU" b="1" dirty="0">
                <a:latin typeface="Arial Narrow" pitchFamily="34" charset="0"/>
              </a:rPr>
              <a:t>, </a:t>
            </a:r>
            <a:r>
              <a:rPr lang="ru-RU" b="1" dirty="0" err="1">
                <a:latin typeface="Arial Narrow" pitchFamily="34" charset="0"/>
              </a:rPr>
              <a:t>гірше</a:t>
            </a:r>
            <a:r>
              <a:rPr lang="ru-RU" b="1" dirty="0">
                <a:latin typeface="Arial Narrow" pitchFamily="34" charset="0"/>
              </a:rPr>
              <a:t> </a:t>
            </a:r>
            <a:r>
              <a:rPr lang="ru-RU" b="1" dirty="0" err="1">
                <a:latin typeface="Arial Narrow" pitchFamily="34" charset="0"/>
              </a:rPr>
              <a:t>вчаться</a:t>
            </a:r>
            <a:r>
              <a:rPr lang="ru-RU" b="1" dirty="0">
                <a:latin typeface="Arial Narrow" pitchFamily="34" charset="0"/>
              </a:rPr>
              <a:t>. </a:t>
            </a:r>
            <a:r>
              <a:rPr lang="ru-RU" b="1" dirty="0" err="1">
                <a:latin typeface="Arial Narrow" pitchFamily="34" charset="0"/>
              </a:rPr>
              <a:t>Це</a:t>
            </a:r>
            <a:r>
              <a:rPr lang="ru-RU" b="1" dirty="0">
                <a:latin typeface="Arial Narrow" pitchFamily="34" charset="0"/>
              </a:rPr>
              <a:t> </a:t>
            </a:r>
            <a:r>
              <a:rPr lang="ru-RU" b="1" dirty="0" err="1">
                <a:latin typeface="Arial Narrow" pitchFamily="34" charset="0"/>
              </a:rPr>
              <a:t>пов’язано</a:t>
            </a:r>
            <a:r>
              <a:rPr lang="ru-RU" b="1" dirty="0">
                <a:latin typeface="Arial Narrow" pitchFamily="34" charset="0"/>
              </a:rPr>
              <a:t> </a:t>
            </a:r>
            <a:r>
              <a:rPr lang="ru-RU" b="1" dirty="0" err="1">
                <a:latin typeface="Arial Narrow" pitchFamily="34" charset="0"/>
              </a:rPr>
              <a:t>з</a:t>
            </a:r>
            <a:r>
              <a:rPr lang="ru-RU" b="1" dirty="0">
                <a:latin typeface="Arial Narrow" pitchFamily="34" charset="0"/>
              </a:rPr>
              <a:t> </a:t>
            </a:r>
            <a:r>
              <a:rPr lang="ru-RU" b="1" dirty="0" err="1">
                <a:latin typeface="Arial Narrow" pitchFamily="34" charset="0"/>
              </a:rPr>
              <a:t>тим</a:t>
            </a:r>
            <a:r>
              <a:rPr lang="ru-RU" b="1" dirty="0">
                <a:latin typeface="Arial Narrow" pitchFamily="34" charset="0"/>
              </a:rPr>
              <a:t>, </a:t>
            </a:r>
            <a:r>
              <a:rPr lang="ru-RU" b="1" dirty="0" err="1">
                <a:latin typeface="Arial Narrow" pitchFamily="34" charset="0"/>
              </a:rPr>
              <a:t>що</a:t>
            </a:r>
            <a:r>
              <a:rPr lang="ru-RU" b="1" dirty="0">
                <a:latin typeface="Arial Narrow" pitchFamily="34" charset="0"/>
              </a:rPr>
              <a:t> </a:t>
            </a:r>
            <a:r>
              <a:rPr lang="ru-RU" b="1" dirty="0" err="1">
                <a:latin typeface="Arial Narrow" pitchFamily="34" charset="0"/>
              </a:rPr>
              <a:t>під</a:t>
            </a:r>
            <a:r>
              <a:rPr lang="ru-RU" b="1" dirty="0">
                <a:latin typeface="Arial Narrow" pitchFamily="34" charset="0"/>
              </a:rPr>
              <a:t> час </a:t>
            </a:r>
            <a:r>
              <a:rPr lang="ru-RU" b="1" dirty="0" err="1">
                <a:latin typeface="Arial Narrow" pitchFamily="34" charset="0"/>
              </a:rPr>
              <a:t>внутрішньоутробного</a:t>
            </a:r>
            <a:r>
              <a:rPr lang="ru-RU" b="1" dirty="0">
                <a:latin typeface="Arial Narrow" pitchFamily="34" charset="0"/>
              </a:rPr>
              <a:t> </a:t>
            </a:r>
            <a:r>
              <a:rPr lang="ru-RU" b="1" dirty="0" err="1">
                <a:latin typeface="Arial Narrow" pitchFamily="34" charset="0"/>
              </a:rPr>
              <a:t>розвитку</a:t>
            </a:r>
            <a:r>
              <a:rPr lang="ru-RU" b="1" dirty="0">
                <a:latin typeface="Arial Narrow" pitchFamily="34" charset="0"/>
              </a:rPr>
              <a:t> в них </a:t>
            </a:r>
            <a:r>
              <a:rPr lang="ru-RU" b="1" dirty="0" err="1">
                <a:latin typeface="Arial Narrow" pitchFamily="34" charset="0"/>
              </a:rPr>
              <a:t>було</a:t>
            </a:r>
            <a:r>
              <a:rPr lang="ru-RU" b="1" dirty="0">
                <a:latin typeface="Arial Narrow" pitchFamily="34" charset="0"/>
              </a:rPr>
              <a:t> </a:t>
            </a:r>
            <a:r>
              <a:rPr lang="ru-RU" b="1" dirty="0" err="1">
                <a:latin typeface="Arial Narrow" pitchFamily="34" charset="0"/>
              </a:rPr>
              <a:t>кисневе</a:t>
            </a:r>
            <a:r>
              <a:rPr lang="ru-RU" b="1" dirty="0">
                <a:latin typeface="Arial Narrow" pitchFamily="34" charset="0"/>
              </a:rPr>
              <a:t> </a:t>
            </a:r>
            <a:r>
              <a:rPr lang="ru-RU" b="1" dirty="0" err="1">
                <a:latin typeface="Arial Narrow" pitchFamily="34" charset="0"/>
              </a:rPr>
              <a:t>голодування</a:t>
            </a:r>
            <a:r>
              <a:rPr lang="ru-RU" b="1" dirty="0">
                <a:latin typeface="Arial Narrow" pitchFamily="34" charset="0"/>
              </a:rPr>
              <a:t> (</a:t>
            </a:r>
            <a:r>
              <a:rPr lang="ru-RU" b="1" dirty="0" err="1">
                <a:latin typeface="Arial Narrow" pitchFamily="34" charset="0"/>
              </a:rPr>
              <a:t>нікотин</a:t>
            </a:r>
            <a:r>
              <a:rPr lang="ru-RU" b="1" dirty="0">
                <a:latin typeface="Arial Narrow" pitchFamily="34" charset="0"/>
              </a:rPr>
              <a:t> </a:t>
            </a:r>
            <a:r>
              <a:rPr lang="ru-RU" b="1" dirty="0" err="1">
                <a:latin typeface="Arial Narrow" pitchFamily="34" charset="0"/>
              </a:rPr>
              <a:t>стимулює</a:t>
            </a:r>
            <a:r>
              <a:rPr lang="ru-RU" b="1" dirty="0">
                <a:latin typeface="Arial Narrow" pitchFamily="34" charset="0"/>
              </a:rPr>
              <a:t> </a:t>
            </a:r>
            <a:r>
              <a:rPr lang="ru-RU" b="1" dirty="0" err="1">
                <a:latin typeface="Arial Narrow" pitchFamily="34" charset="0"/>
              </a:rPr>
              <a:t>викид</a:t>
            </a:r>
            <a:r>
              <a:rPr lang="ru-RU" b="1" dirty="0">
                <a:latin typeface="Arial Narrow" pitchFamily="34" charset="0"/>
              </a:rPr>
              <a:t> </a:t>
            </a:r>
            <a:r>
              <a:rPr lang="ru-RU" b="1" dirty="0" err="1">
                <a:latin typeface="Arial Narrow" pitchFamily="34" charset="0"/>
              </a:rPr>
              <a:t>речовин</a:t>
            </a:r>
            <a:r>
              <a:rPr lang="ru-RU" b="1" dirty="0">
                <a:latin typeface="Arial Narrow" pitchFamily="34" charset="0"/>
              </a:rPr>
              <a:t>, </a:t>
            </a:r>
            <a:r>
              <a:rPr lang="ru-RU" b="1" dirty="0" err="1">
                <a:latin typeface="Arial Narrow" pitchFamily="34" charset="0"/>
              </a:rPr>
              <a:t>які</a:t>
            </a:r>
            <a:r>
              <a:rPr lang="ru-RU" b="1" dirty="0">
                <a:latin typeface="Arial Narrow" pitchFamily="34" charset="0"/>
              </a:rPr>
              <a:t> </a:t>
            </a:r>
            <a:r>
              <a:rPr lang="ru-RU" b="1" dirty="0" err="1">
                <a:latin typeface="Arial Narrow" pitchFamily="34" charset="0"/>
              </a:rPr>
              <a:t>стискають</a:t>
            </a:r>
            <a:r>
              <a:rPr lang="ru-RU" b="1" dirty="0">
                <a:latin typeface="Arial Narrow" pitchFamily="34" charset="0"/>
              </a:rPr>
              <a:t> </a:t>
            </a:r>
            <a:r>
              <a:rPr lang="ru-RU" b="1" dirty="0" err="1">
                <a:latin typeface="Arial Narrow" pitchFamily="34" charset="0"/>
              </a:rPr>
              <a:t>судини</a:t>
            </a:r>
            <a:r>
              <a:rPr lang="ru-RU" b="1" dirty="0">
                <a:latin typeface="Arial Narrow" pitchFamily="34" charset="0"/>
              </a:rPr>
              <a:t> </a:t>
            </a:r>
            <a:r>
              <a:rPr lang="ru-RU" b="1" dirty="0" err="1">
                <a:latin typeface="Arial Narrow" pitchFamily="34" charset="0"/>
              </a:rPr>
              <a:t>плаценти</a:t>
            </a:r>
            <a:r>
              <a:rPr lang="ru-RU" b="1" dirty="0">
                <a:latin typeface="Arial Narrow" pitchFamily="34" charset="0"/>
              </a:rPr>
              <a:t>).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Рисунок 3" descr="d513a1a3630b996f5c3523b029d4988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96510" y="4842632"/>
            <a:ext cx="2247490" cy="2015368"/>
          </a:xfrm>
          <a:prstGeom prst="rect">
            <a:avLst/>
          </a:prstGeom>
        </p:spPr>
      </p:pic>
      <p:pic>
        <p:nvPicPr>
          <p:cNvPr id="5" name="Рисунок 4" descr="original-1352377572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7158" y="1142984"/>
            <a:ext cx="3214710" cy="430055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b="1" dirty="0">
                <a:latin typeface="Arial Narrow" pitchFamily="34" charset="0"/>
              </a:rPr>
              <a:t>Тому, </a:t>
            </a:r>
            <a:r>
              <a:rPr lang="ru-RU" sz="3600" b="1" dirty="0" err="1">
                <a:latin typeface="Arial Narrow" pitchFamily="34" charset="0"/>
              </a:rPr>
              <a:t>думаючи</a:t>
            </a:r>
            <a:r>
              <a:rPr lang="ru-RU" sz="3600" b="1" dirty="0">
                <a:latin typeface="Arial Narrow" pitchFamily="34" charset="0"/>
              </a:rPr>
              <a:t> про </a:t>
            </a:r>
            <a:r>
              <a:rPr lang="uk-UA" sz="3600" b="1" dirty="0" smtClean="0">
                <a:latin typeface="Arial Narrow" pitchFamily="34" charset="0"/>
              </a:rPr>
              <a:t>своє репродуктивне </a:t>
            </a:r>
            <a:r>
              <a:rPr lang="ru-RU" sz="3600" b="1" dirty="0" err="1" smtClean="0">
                <a:latin typeface="Arial Narrow" pitchFamily="34" charset="0"/>
              </a:rPr>
              <a:t>здоров’я</a:t>
            </a:r>
            <a:r>
              <a:rPr lang="ru-RU" sz="3600" b="1" dirty="0" smtClean="0">
                <a:latin typeface="Arial Narrow" pitchFamily="34" charset="0"/>
              </a:rPr>
              <a:t>, </a:t>
            </a:r>
            <a:r>
              <a:rPr lang="ru-RU" sz="3600" b="1" dirty="0" err="1">
                <a:latin typeface="Arial Narrow" pitchFamily="34" charset="0"/>
              </a:rPr>
              <a:t>відмовтесь</a:t>
            </a:r>
            <a:r>
              <a:rPr lang="ru-RU" sz="3600" b="1" dirty="0">
                <a:latin typeface="Arial Narrow" pitchFamily="34" charset="0"/>
              </a:rPr>
              <a:t> </a:t>
            </a:r>
            <a:r>
              <a:rPr lang="ru-RU" sz="3600" b="1" dirty="0" err="1">
                <a:latin typeface="Arial Narrow" pitchFamily="34" charset="0"/>
              </a:rPr>
              <a:t>від</a:t>
            </a:r>
            <a:r>
              <a:rPr lang="ru-RU" sz="3600" b="1" dirty="0">
                <a:latin typeface="Arial Narrow" pitchFamily="34" charset="0"/>
              </a:rPr>
              <a:t> </a:t>
            </a:r>
            <a:r>
              <a:rPr lang="ru-RU" sz="3600" b="1" dirty="0" err="1" smtClean="0">
                <a:latin typeface="Arial Narrow" pitchFamily="34" charset="0"/>
              </a:rPr>
              <a:t>паління</a:t>
            </a:r>
            <a:r>
              <a:rPr lang="ru-RU" sz="3600" b="1" dirty="0" smtClean="0">
                <a:latin typeface="Arial Narrow" pitchFamily="34" charset="0"/>
              </a:rPr>
              <a:t> та </a:t>
            </a:r>
            <a:r>
              <a:rPr lang="ru-RU" sz="3600" b="1" dirty="0" err="1" smtClean="0">
                <a:latin typeface="Arial Narrow" pitchFamily="34" charset="0"/>
              </a:rPr>
              <a:t>інших</a:t>
            </a:r>
            <a:r>
              <a:rPr lang="ru-RU" sz="3600" b="1" dirty="0" smtClean="0">
                <a:latin typeface="Arial Narrow" pitchFamily="34" charset="0"/>
              </a:rPr>
              <a:t> </a:t>
            </a:r>
            <a:r>
              <a:rPr lang="ru-RU" sz="3600" b="1" dirty="0" err="1" smtClean="0">
                <a:latin typeface="Arial Narrow" pitchFamily="34" charset="0"/>
              </a:rPr>
              <a:t>шкідливих</a:t>
            </a:r>
            <a:r>
              <a:rPr lang="ru-RU" sz="3600" b="1" dirty="0" smtClean="0">
                <a:latin typeface="Arial Narrow" pitchFamily="34" charset="0"/>
              </a:rPr>
              <a:t> </a:t>
            </a:r>
            <a:r>
              <a:rPr lang="ru-RU" sz="3600" b="1" dirty="0" err="1" smtClean="0">
                <a:latin typeface="Arial Narrow" pitchFamily="34" charset="0"/>
              </a:rPr>
              <a:t>звичок</a:t>
            </a:r>
            <a:r>
              <a:rPr lang="ru-RU" sz="3600" b="1" dirty="0" smtClean="0">
                <a:latin typeface="Arial Narrow" pitchFamily="34" charset="0"/>
              </a:rPr>
              <a:t>.</a:t>
            </a:r>
            <a:endParaRPr lang="ru-RU" sz="3600" b="1" dirty="0">
              <a:latin typeface="Arial Narrow" pitchFamily="34" charset="0"/>
            </a:endParaRPr>
          </a:p>
        </p:txBody>
      </p:sp>
      <p:pic>
        <p:nvPicPr>
          <p:cNvPr id="4" name="Рисунок 3" descr="загруженное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817991">
            <a:off x="571472" y="3643314"/>
            <a:ext cx="1857388" cy="268922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Рисунок 4" descr="vliyanie-alkogolya-na-beremennost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9545647">
            <a:off x="5334766" y="3341523"/>
            <a:ext cx="3297595" cy="283438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</TotalTime>
  <Words>266</Words>
  <Application>Microsoft Office PowerPoint</Application>
  <PresentationFormat>Экран (4:3)</PresentationFormat>
  <Paragraphs>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Вплив паління на плід </vt:lpstr>
      <vt:lpstr>Слайд 2</vt:lpstr>
      <vt:lpstr>Результати впливу куріння на плід </vt:lpstr>
      <vt:lpstr>Слайд 4</vt:lpstr>
      <vt:lpstr>Паління під час вагітності призводить до підвищення ризику передчасних пологів, передчасного відшарування дитячого місця (плаценти).  </vt:lpstr>
      <vt:lpstr>Слайд 6</vt:lpstr>
      <vt:lpstr>Слайд 7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Вплив паління на плід </dc:title>
  <dc:creator>User</dc:creator>
  <cp:lastModifiedBy>User</cp:lastModifiedBy>
  <cp:revision>4</cp:revision>
  <dcterms:created xsi:type="dcterms:W3CDTF">2014-05-07T19:01:36Z</dcterms:created>
  <dcterms:modified xsi:type="dcterms:W3CDTF">2014-05-12T12:50:27Z</dcterms:modified>
</cp:coreProperties>
</file>