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92B0FA10-61C0-4C22-8C7D-B3EA67A35CF6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229ED7C4-5781-4280-A56E-730B305B72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Підготувала учениця 10-А класу Горбань Марія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Вуглеводи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28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у </a:t>
            </a:r>
            <a:r>
              <a:rPr lang="ru-RU" dirty="0" err="1"/>
              <a:t>харчових</a:t>
            </a:r>
            <a:r>
              <a:rPr lang="ru-RU" dirty="0"/>
              <a:t> продуктах.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40768"/>
            <a:ext cx="6207531" cy="5385420"/>
          </a:xfrm>
        </p:spPr>
      </p:pic>
    </p:spTree>
    <p:extLst>
      <p:ext uri="{BB962C8B-B14F-4D97-AF65-F5344CB8AC3E}">
        <p14:creationId xmlns:p14="http://schemas.microsoft.com/office/powerpoint/2010/main" val="104471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надходять</a:t>
            </a:r>
            <a:r>
              <a:rPr lang="ru-RU" dirty="0"/>
              <a:t> до нас в </a:t>
            </a:r>
            <a:r>
              <a:rPr lang="ru-RU" dirty="0" err="1"/>
              <a:t>організм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полісахаридів</a:t>
            </a:r>
            <a:r>
              <a:rPr lang="ru-RU" dirty="0"/>
              <a:t> - </a:t>
            </a:r>
            <a:r>
              <a:rPr lang="ru-RU" dirty="0" err="1"/>
              <a:t>крохмалю</a:t>
            </a:r>
            <a:r>
              <a:rPr lang="ru-RU" dirty="0"/>
              <a:t>, </a:t>
            </a:r>
            <a:r>
              <a:rPr lang="ru-RU" dirty="0" err="1"/>
              <a:t>дисахаридів</a:t>
            </a:r>
            <a:r>
              <a:rPr lang="ru-RU" dirty="0"/>
              <a:t> і </a:t>
            </a:r>
            <a:r>
              <a:rPr lang="ru-RU" dirty="0" err="1"/>
              <a:t>моносахаридів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</a:t>
            </a:r>
            <a:r>
              <a:rPr lang="ru-RU" dirty="0" err="1"/>
              <a:t>надходить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крохмалю</a:t>
            </a:r>
            <a:r>
              <a:rPr lang="ru-RU" dirty="0"/>
              <a:t>. </a:t>
            </a:r>
            <a:r>
              <a:rPr lang="ru-RU" dirty="0" err="1"/>
              <a:t>Розщепившись</a:t>
            </a:r>
            <a:r>
              <a:rPr lang="ru-RU" dirty="0"/>
              <a:t> до </a:t>
            </a:r>
            <a:r>
              <a:rPr lang="ru-RU" dirty="0" err="1"/>
              <a:t>глюкози</a:t>
            </a:r>
            <a:r>
              <a:rPr lang="ru-RU" dirty="0"/>
              <a:t>,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всмоктуються</a:t>
            </a:r>
            <a:r>
              <a:rPr lang="ru-RU" dirty="0"/>
              <a:t> й через ряд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реакцій</a:t>
            </a:r>
            <a:r>
              <a:rPr lang="ru-RU" dirty="0"/>
              <a:t> </a:t>
            </a:r>
            <a:r>
              <a:rPr lang="ru-RU" dirty="0" err="1"/>
              <a:t>розпадаються</a:t>
            </a:r>
            <a:r>
              <a:rPr lang="ru-RU" dirty="0"/>
              <a:t> на </a:t>
            </a:r>
            <a:r>
              <a:rPr lang="ru-RU" dirty="0" err="1"/>
              <a:t>вуглекислий</a:t>
            </a:r>
            <a:r>
              <a:rPr lang="ru-RU" dirty="0"/>
              <a:t> газ і воду.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і </a:t>
            </a:r>
            <a:r>
              <a:rPr lang="ru-RU" dirty="0" err="1"/>
              <a:t>остаточне</a:t>
            </a:r>
            <a:r>
              <a:rPr lang="ru-RU" dirty="0"/>
              <a:t> </a:t>
            </a:r>
            <a:r>
              <a:rPr lang="ru-RU" dirty="0" err="1"/>
              <a:t>окислювання</a:t>
            </a:r>
            <a:r>
              <a:rPr lang="ru-RU" dirty="0"/>
              <a:t> </a:t>
            </a:r>
            <a:r>
              <a:rPr lang="ru-RU" dirty="0" err="1"/>
              <a:t>супроводжуються</a:t>
            </a:r>
            <a:r>
              <a:rPr lang="ru-RU" dirty="0"/>
              <a:t> </a:t>
            </a:r>
            <a:r>
              <a:rPr lang="ru-RU" dirty="0" err="1"/>
              <a:t>звільненням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і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організмом</a:t>
            </a:r>
            <a:r>
              <a:rPr lang="ru-RU" dirty="0"/>
              <a:t>. </a:t>
            </a:r>
            <a:r>
              <a:rPr lang="ru-RU" dirty="0" err="1"/>
              <a:t>Розщеплення</a:t>
            </a:r>
            <a:r>
              <a:rPr lang="ru-RU" dirty="0"/>
              <a:t>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- </a:t>
            </a:r>
            <a:r>
              <a:rPr lang="ru-RU" dirty="0" err="1"/>
              <a:t>крохмалю</a:t>
            </a:r>
            <a:r>
              <a:rPr lang="ru-RU" dirty="0"/>
              <a:t> й солодового </a:t>
            </a:r>
            <a:r>
              <a:rPr lang="ru-RU" dirty="0" err="1"/>
              <a:t>цукру</a:t>
            </a:r>
            <a:r>
              <a:rPr lang="ru-RU" dirty="0"/>
              <a:t>, </a:t>
            </a:r>
            <a:r>
              <a:rPr lang="ru-RU" dirty="0" err="1"/>
              <a:t>починається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порожнині</a:t>
            </a:r>
            <a:r>
              <a:rPr lang="ru-RU" dirty="0"/>
              <a:t> рота, де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птіаліну</a:t>
            </a:r>
            <a:r>
              <a:rPr lang="ru-RU" dirty="0"/>
              <a:t> й </a:t>
            </a:r>
            <a:r>
              <a:rPr lang="ru-RU" dirty="0" err="1"/>
              <a:t>мальтози</a:t>
            </a:r>
            <a:r>
              <a:rPr lang="ru-RU" dirty="0"/>
              <a:t> </a:t>
            </a:r>
            <a:r>
              <a:rPr lang="ru-RU" dirty="0" err="1"/>
              <a:t>крохмаль</a:t>
            </a:r>
            <a:r>
              <a:rPr lang="ru-RU" dirty="0"/>
              <a:t> </a:t>
            </a:r>
            <a:r>
              <a:rPr lang="ru-RU" dirty="0" err="1"/>
              <a:t>розщеплюється</a:t>
            </a:r>
            <a:r>
              <a:rPr lang="ru-RU" dirty="0"/>
              <a:t> до </a:t>
            </a:r>
            <a:r>
              <a:rPr lang="ru-RU" dirty="0" err="1"/>
              <a:t>глюкози</a:t>
            </a:r>
            <a:r>
              <a:rPr lang="ru-RU" dirty="0"/>
              <a:t>. У тонких кишках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розщеплюються</a:t>
            </a:r>
            <a:r>
              <a:rPr lang="ru-RU" dirty="0"/>
              <a:t> до </a:t>
            </a:r>
            <a:r>
              <a:rPr lang="ru-RU" dirty="0" err="1"/>
              <a:t>моносахаридів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розщеплювання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дисахаридов </a:t>
            </a:r>
            <a:r>
              <a:rPr lang="ru-RU" dirty="0" err="1"/>
              <a:t>утворюються</a:t>
            </a:r>
            <a:r>
              <a:rPr lang="ru-RU" dirty="0"/>
              <a:t> три </a:t>
            </a:r>
            <a:r>
              <a:rPr lang="ru-RU" dirty="0" err="1"/>
              <a:t>моносахариди</a:t>
            </a:r>
            <a:r>
              <a:rPr lang="ru-RU" dirty="0"/>
              <a:t> — глюкоза, фруктоза і галактоза, </a:t>
            </a:r>
            <a:r>
              <a:rPr lang="ru-RU" dirty="0" err="1"/>
              <a:t>які</a:t>
            </a:r>
            <a:r>
              <a:rPr lang="ru-RU" dirty="0"/>
              <a:t> і </a:t>
            </a:r>
            <a:r>
              <a:rPr lang="ru-RU" dirty="0" err="1"/>
              <a:t>всмоктуються</a:t>
            </a:r>
            <a:r>
              <a:rPr lang="ru-RU" dirty="0"/>
              <a:t> в КШ </a:t>
            </a:r>
            <a:r>
              <a:rPr lang="ru-RU" dirty="0" err="1"/>
              <a:t>тракті</a:t>
            </a:r>
            <a:r>
              <a:rPr lang="ru-RU" dirty="0"/>
              <a:t>. Вони </a:t>
            </a:r>
            <a:r>
              <a:rPr lang="ru-RU" dirty="0" err="1"/>
              <a:t>поступають</a:t>
            </a:r>
            <a:r>
              <a:rPr lang="ru-RU" dirty="0"/>
              <a:t> в </a:t>
            </a:r>
            <a:r>
              <a:rPr lang="ru-RU" dirty="0" err="1"/>
              <a:t>печінку</a:t>
            </a:r>
            <a:r>
              <a:rPr lang="ru-RU" dirty="0"/>
              <a:t>, де фруктоза і галактоза </a:t>
            </a:r>
            <a:r>
              <a:rPr lang="ru-RU" dirty="0" err="1"/>
              <a:t>перетворюються</a:t>
            </a:r>
            <a:r>
              <a:rPr lang="ru-RU" dirty="0"/>
              <a:t> на глюкозу,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накопичується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глікогену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820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Вуглеводи</a:t>
            </a:r>
            <a:r>
              <a:rPr lang="ru-RU" dirty="0"/>
              <a:t> —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органічні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сполуки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емпіричною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формулою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(H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O)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до складу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входять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Карбон, Оксиген та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Гідроген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Вуглеводи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складовою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частиною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клітин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усіх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живих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організмів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Вуглеводи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найпоширенішими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органічними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сполуками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підтверджується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тим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фактом,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більше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ніж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половина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органічного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вуглецю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 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існує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формі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вуглеводів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Здебільшого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вуглеводи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сполуками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рослинного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походження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продукти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фотосинтезу, і таким чином вони є базовою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ланкою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трансформації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сонячної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енергії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хімічну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забезпечення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Землі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Поряд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білками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жирами,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вуглеводи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важлива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складова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харчування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багато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з них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використовується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технічна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продукція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7969" y="1340768"/>
            <a:ext cx="8595360" cy="4937760"/>
          </a:xfrm>
        </p:spPr>
        <p:txBody>
          <a:bodyPr/>
          <a:lstStyle/>
          <a:p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 smtClean="0"/>
              <a:t>поділяють</a:t>
            </a:r>
            <a:r>
              <a:rPr lang="ru-RU" dirty="0"/>
              <a:t> </a:t>
            </a:r>
            <a:r>
              <a:rPr lang="ru-RU" dirty="0"/>
              <a:t>на </a:t>
            </a:r>
            <a:r>
              <a:rPr lang="ru-RU" b="1" dirty="0" err="1"/>
              <a:t>моносахариди</a:t>
            </a:r>
            <a:r>
              <a:rPr lang="ru-RU" b="1" dirty="0"/>
              <a:t>, </a:t>
            </a:r>
            <a:r>
              <a:rPr lang="ru-RU" b="1" dirty="0" err="1"/>
              <a:t>дисахариди</a:t>
            </a:r>
            <a:r>
              <a:rPr lang="ru-RU" b="1" dirty="0"/>
              <a:t>, 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err="1" smtClean="0"/>
              <a:t>олігосахариди</a:t>
            </a:r>
            <a:r>
              <a:rPr lang="ru-RU" b="1" dirty="0"/>
              <a:t> </a:t>
            </a:r>
            <a:r>
              <a:rPr lang="ru-RU" b="1" dirty="0" smtClean="0"/>
              <a:t>і</a:t>
            </a:r>
            <a:r>
              <a:rPr lang="ru-RU" b="1" dirty="0"/>
              <a:t> </a:t>
            </a:r>
            <a:r>
              <a:rPr lang="ru-RU" b="1" dirty="0" err="1" smtClean="0"/>
              <a:t>полісахариди</a:t>
            </a:r>
            <a:endParaRPr lang="ru-RU" b="1" dirty="0" smtClean="0"/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443612"/>
            <a:ext cx="60198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6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0"/>
            <a:ext cx="8591550" cy="692697"/>
          </a:xfrm>
        </p:spPr>
        <p:txBody>
          <a:bodyPr>
            <a:normAutofit/>
          </a:bodyPr>
          <a:lstStyle/>
          <a:p>
            <a:r>
              <a:rPr lang="uk-UA" dirty="0" smtClean="0"/>
              <a:t>Моносахариди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595360" cy="4937760"/>
          </a:xfrm>
        </p:spPr>
        <p:txBody>
          <a:bodyPr/>
          <a:lstStyle/>
          <a:p>
            <a:r>
              <a:rPr lang="ru-RU" dirty="0" err="1" smtClean="0"/>
              <a:t>Моносахариди</a:t>
            </a:r>
            <a:r>
              <a:rPr lang="ru-RU" dirty="0" smtClean="0"/>
              <a:t> </a:t>
            </a:r>
            <a:r>
              <a:rPr lang="ru-RU" dirty="0"/>
              <a:t>– глюкоза і фруктоза,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формулу (</a:t>
            </a:r>
            <a:r>
              <a:rPr lang="en-US" dirty="0"/>
              <a:t>CH2O) 6.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моносахариди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солодкий</a:t>
            </a:r>
            <a:r>
              <a:rPr lang="ru-RU" dirty="0"/>
              <a:t> смак, </a:t>
            </a:r>
            <a:r>
              <a:rPr lang="ru-RU" dirty="0" err="1"/>
              <a:t>кристалізуються</a:t>
            </a:r>
            <a:r>
              <a:rPr lang="ru-RU" dirty="0"/>
              <a:t> і легко </a:t>
            </a:r>
            <a:r>
              <a:rPr lang="ru-RU" dirty="0" err="1"/>
              <a:t>розчиняються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Вони </a:t>
            </a:r>
            <a:r>
              <a:rPr lang="ru-RU" dirty="0" err="1"/>
              <a:t>грають</a:t>
            </a:r>
            <a:r>
              <a:rPr lang="ru-RU" dirty="0"/>
              <a:t> роль </a:t>
            </a:r>
            <a:r>
              <a:rPr lang="ru-RU" dirty="0" err="1"/>
              <a:t>проміжних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в </a:t>
            </a:r>
            <a:r>
              <a:rPr lang="ru-RU" dirty="0" err="1"/>
              <a:t>процесах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і фотосинтезу, </a:t>
            </a:r>
            <a:r>
              <a:rPr lang="ru-RU" dirty="0" err="1"/>
              <a:t>беруть</a:t>
            </a:r>
            <a:r>
              <a:rPr lang="ru-RU" dirty="0"/>
              <a:t> участь в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нуклеїнових</a:t>
            </a:r>
            <a:r>
              <a:rPr lang="ru-RU" dirty="0"/>
              <a:t> кислот, </a:t>
            </a:r>
            <a:r>
              <a:rPr lang="ru-RU" dirty="0" err="1"/>
              <a:t>коферментів</a:t>
            </a:r>
            <a:r>
              <a:rPr lang="ru-RU" dirty="0"/>
              <a:t>, АТФ і </a:t>
            </a:r>
            <a:r>
              <a:rPr lang="ru-RU" dirty="0" err="1"/>
              <a:t>полісахаридів</a:t>
            </a:r>
            <a:r>
              <a:rPr lang="ru-RU" dirty="0"/>
              <a:t>, </a:t>
            </a:r>
            <a:r>
              <a:rPr lang="ru-RU" dirty="0" err="1"/>
              <a:t>служать</a:t>
            </a:r>
            <a:r>
              <a:rPr lang="ru-RU" dirty="0"/>
              <a:t> </a:t>
            </a:r>
            <a:r>
              <a:rPr lang="ru-RU" dirty="0" err="1"/>
              <a:t>джерелами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вивільняється</a:t>
            </a:r>
            <a:r>
              <a:rPr lang="ru-RU" dirty="0"/>
              <a:t> при </a:t>
            </a:r>
            <a:r>
              <a:rPr lang="ru-RU" dirty="0" err="1"/>
              <a:t>окисленні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. </a:t>
            </a:r>
            <a:r>
              <a:rPr lang="ru-RU" dirty="0" err="1"/>
              <a:t>Похідні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 – </a:t>
            </a:r>
            <a:r>
              <a:rPr lang="ru-RU" dirty="0" err="1"/>
              <a:t>цукрові</a:t>
            </a:r>
            <a:r>
              <a:rPr lang="ru-RU" dirty="0"/>
              <a:t> </a:t>
            </a:r>
            <a:r>
              <a:rPr lang="ru-RU" dirty="0" err="1"/>
              <a:t>спирти</a:t>
            </a:r>
            <a:r>
              <a:rPr lang="ru-RU" dirty="0"/>
              <a:t>, </a:t>
            </a:r>
            <a:r>
              <a:rPr lang="ru-RU" dirty="0" err="1"/>
              <a:t>цукрові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, </a:t>
            </a:r>
            <a:r>
              <a:rPr lang="ru-RU" dirty="0" err="1"/>
              <a:t>дезоксисахара</a:t>
            </a:r>
            <a:r>
              <a:rPr lang="ru-RU" dirty="0"/>
              <a:t> і </a:t>
            </a:r>
            <a:r>
              <a:rPr lang="ru-RU" dirty="0" err="1"/>
              <a:t>аміноцукри</a:t>
            </a:r>
            <a:r>
              <a:rPr lang="ru-RU" dirty="0"/>
              <a:t> –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важливе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при </a:t>
            </a:r>
            <a:r>
              <a:rPr lang="ru-RU" dirty="0" err="1"/>
              <a:t>синтезі</a:t>
            </a:r>
            <a:r>
              <a:rPr lang="ru-RU" dirty="0"/>
              <a:t> </a:t>
            </a:r>
            <a:r>
              <a:rPr lang="ru-RU" dirty="0" err="1"/>
              <a:t>ліпідів</a:t>
            </a:r>
            <a:r>
              <a:rPr lang="ru-RU" dirty="0"/>
              <a:t>, ДНК і </a:t>
            </a:r>
            <a:r>
              <a:rPr lang="ru-RU" dirty="0" err="1"/>
              <a:t>інших</a:t>
            </a:r>
            <a:r>
              <a:rPr lang="ru-RU" dirty="0"/>
              <a:t> макромолекул.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44" y="4188377"/>
            <a:ext cx="3189446" cy="26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Дисахариди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Дисахариди</a:t>
            </a:r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кожна</a:t>
            </a:r>
            <a:r>
              <a:rPr lang="ru-RU" dirty="0"/>
              <a:t> молекула </a:t>
            </a:r>
            <a:r>
              <a:rPr lang="ru-RU" dirty="0" err="1"/>
              <a:t>яких</a:t>
            </a:r>
            <a:r>
              <a:rPr lang="ru-RU" dirty="0"/>
              <a:t> при </a:t>
            </a:r>
            <a:r>
              <a:rPr lang="ru-RU" dirty="0" err="1"/>
              <a:t>гідролізі</a:t>
            </a:r>
            <a:r>
              <a:rPr lang="ru-RU" dirty="0"/>
              <a:t> </a:t>
            </a:r>
            <a:r>
              <a:rPr lang="ru-RU" dirty="0" err="1"/>
              <a:t>розпадається</a:t>
            </a:r>
            <a:r>
              <a:rPr lang="ru-RU" dirty="0"/>
              <a:t> 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молекули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Вони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- </a:t>
            </a:r>
            <a:r>
              <a:rPr lang="ru-RU" dirty="0" err="1"/>
              <a:t>відновлюючі</a:t>
            </a:r>
            <a:r>
              <a:rPr lang="ru-RU" dirty="0"/>
              <a:t> та </a:t>
            </a:r>
            <a:r>
              <a:rPr lang="ru-RU" dirty="0" err="1"/>
              <a:t>невідновлюючі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способу </a:t>
            </a:r>
            <a:r>
              <a:rPr lang="ru-RU" dirty="0" err="1"/>
              <a:t>сполучення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залишків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собою. </a:t>
            </a:r>
            <a:r>
              <a:rPr lang="ru-RU" dirty="0" err="1"/>
              <a:t>Відновлюючі</a:t>
            </a:r>
            <a:r>
              <a:rPr lang="ru-RU" dirty="0"/>
              <a:t> </a:t>
            </a:r>
            <a:r>
              <a:rPr lang="ru-RU" dirty="0" err="1"/>
              <a:t>проявляють</a:t>
            </a:r>
            <a:r>
              <a:rPr lang="ru-RU" dirty="0"/>
              <a:t> окисно-</a:t>
            </a:r>
            <a:r>
              <a:rPr lang="ru-RU" dirty="0" err="1"/>
              <a:t>відновні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Дисахарид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утворювати</a:t>
            </a:r>
            <a:r>
              <a:rPr lang="ru-RU" dirty="0"/>
              <a:t> </a:t>
            </a:r>
            <a:r>
              <a:rPr lang="ru-RU" dirty="0" err="1"/>
              <a:t>відкриту</a:t>
            </a:r>
            <a:r>
              <a:rPr lang="ru-RU" dirty="0"/>
              <a:t> форму, яка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карбонільну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, і </a:t>
            </a:r>
            <a:r>
              <a:rPr lang="ru-RU" dirty="0" err="1"/>
              <a:t>вступати</a:t>
            </a:r>
            <a:r>
              <a:rPr lang="ru-RU" dirty="0"/>
              <a:t> в окисно-</a:t>
            </a:r>
            <a:r>
              <a:rPr lang="ru-RU" dirty="0" err="1"/>
              <a:t>відновні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Олігосахариди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24" y="836712"/>
            <a:ext cx="4447676" cy="6014733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12687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Олігосахариди</a:t>
            </a:r>
            <a:r>
              <a:rPr lang="ru-RU" dirty="0" smtClean="0"/>
              <a:t> — 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в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молекул </a:t>
            </a:r>
            <a:r>
              <a:rPr lang="ru-RU" dirty="0" err="1" smtClean="0"/>
              <a:t>моносахаридів</a:t>
            </a:r>
            <a:r>
              <a:rPr lang="ru-RU" dirty="0" smtClean="0"/>
              <a:t> </a:t>
            </a:r>
            <a:r>
              <a:rPr lang="ru-RU" dirty="0" err="1" smtClean="0"/>
              <a:t>з'єднані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 </a:t>
            </a:r>
            <a:r>
              <a:rPr lang="ru-RU" dirty="0" err="1" smtClean="0"/>
              <a:t>ковалентними</a:t>
            </a:r>
            <a:r>
              <a:rPr lang="ru-RU" dirty="0" smtClean="0"/>
              <a:t> </a:t>
            </a:r>
            <a:r>
              <a:rPr lang="ru-RU" dirty="0" err="1" smtClean="0"/>
              <a:t>зв'язками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проміжний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 </a:t>
            </a:r>
            <a:r>
              <a:rPr lang="ru-RU" dirty="0" err="1" smtClean="0"/>
              <a:t>вуглеводів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 моно- і </a:t>
            </a:r>
            <a:r>
              <a:rPr lang="ru-RU" dirty="0" err="1" smtClean="0"/>
              <a:t>полісахаридами.Серед</a:t>
            </a:r>
            <a:r>
              <a:rPr lang="ru-RU" dirty="0" smtClean="0"/>
              <a:t> них </a:t>
            </a:r>
            <a:r>
              <a:rPr lang="ru-RU" dirty="0" err="1" smtClean="0"/>
              <a:t>найпоширеніші</a:t>
            </a:r>
            <a:r>
              <a:rPr lang="ru-RU" dirty="0" smtClean="0"/>
              <a:t> </a:t>
            </a:r>
            <a:r>
              <a:rPr lang="ru-RU" dirty="0" err="1" smtClean="0"/>
              <a:t>дисахариди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утворені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сполучення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молекул </a:t>
            </a:r>
            <a:r>
              <a:rPr lang="ru-RU" dirty="0" err="1" smtClean="0"/>
              <a:t>моносахаридів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 </a:t>
            </a:r>
            <a:r>
              <a:rPr lang="ru-RU" dirty="0" err="1" smtClean="0"/>
              <a:t>буряковий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тростинний</a:t>
            </a:r>
            <a:r>
              <a:rPr lang="ru-RU" dirty="0" smtClean="0"/>
              <a:t>) </a:t>
            </a:r>
            <a:r>
              <a:rPr lang="ru-RU" dirty="0" err="1" smtClean="0"/>
              <a:t>цукор</a:t>
            </a:r>
            <a:r>
              <a:rPr lang="ru-RU" dirty="0" smtClean="0"/>
              <a:t> — сахароза —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залишків</a:t>
            </a:r>
            <a:r>
              <a:rPr lang="ru-RU" dirty="0" smtClean="0"/>
              <a:t> </a:t>
            </a:r>
            <a:r>
              <a:rPr lang="ru-RU" dirty="0" err="1" smtClean="0"/>
              <a:t>глюкози</a:t>
            </a:r>
            <a:r>
              <a:rPr lang="ru-RU" dirty="0" smtClean="0"/>
              <a:t> та </a:t>
            </a:r>
            <a:r>
              <a:rPr lang="ru-RU" dirty="0" err="1" smtClean="0"/>
              <a:t>фруктози</a:t>
            </a:r>
            <a:r>
              <a:rPr lang="ru-RU" dirty="0" smtClean="0"/>
              <a:t>, а </a:t>
            </a:r>
            <a:r>
              <a:rPr lang="ru-RU" dirty="0" err="1" smtClean="0"/>
              <a:t>солодовий</a:t>
            </a:r>
            <a:r>
              <a:rPr lang="ru-RU" dirty="0" smtClean="0"/>
              <a:t> — мальтоза — </a:t>
            </a:r>
            <a:r>
              <a:rPr lang="ru-RU" dirty="0" err="1" smtClean="0"/>
              <a:t>лише</a:t>
            </a:r>
            <a:r>
              <a:rPr lang="ru-RU" dirty="0" smtClean="0"/>
              <a:t> з </a:t>
            </a:r>
            <a:r>
              <a:rPr lang="ru-RU" dirty="0" err="1" smtClean="0"/>
              <a:t>залишків</a:t>
            </a:r>
            <a:r>
              <a:rPr lang="ru-RU" dirty="0" smtClean="0"/>
              <a:t> </a:t>
            </a:r>
            <a:r>
              <a:rPr lang="ru-RU" dirty="0" err="1" smtClean="0"/>
              <a:t>глюкози</a:t>
            </a:r>
            <a:r>
              <a:rPr lang="ru-RU" dirty="0" smtClean="0"/>
              <a:t>. </a:t>
            </a:r>
            <a:r>
              <a:rPr lang="ru-RU" dirty="0" err="1" smtClean="0"/>
              <a:t>Дисахариди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солодкий</a:t>
            </a:r>
            <a:r>
              <a:rPr lang="ru-RU" dirty="0" smtClean="0"/>
              <a:t> </a:t>
            </a:r>
            <a:r>
              <a:rPr lang="ru-RU" dirty="0" err="1" smtClean="0"/>
              <a:t>присмак</a:t>
            </a:r>
            <a:r>
              <a:rPr lang="ru-RU" dirty="0" smtClean="0"/>
              <a:t>. Вони, як і </a:t>
            </a:r>
            <a:r>
              <a:rPr lang="ru-RU" dirty="0" err="1" smtClean="0"/>
              <a:t>моносахариди</a:t>
            </a:r>
            <a:r>
              <a:rPr lang="ru-RU" dirty="0" smtClean="0"/>
              <a:t>, добре </a:t>
            </a:r>
            <a:r>
              <a:rPr lang="ru-RU" dirty="0" err="1" smtClean="0"/>
              <a:t>розчинні</a:t>
            </a:r>
            <a:r>
              <a:rPr lang="ru-RU" dirty="0" smtClean="0"/>
              <a:t> у </a:t>
            </a:r>
            <a:r>
              <a:rPr lang="ru-RU" dirty="0" err="1" smtClean="0"/>
              <a:t>воді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064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П</a:t>
            </a:r>
            <a:r>
              <a:rPr lang="ru-RU" b="1" dirty="0" err="1" smtClean="0"/>
              <a:t>олісахариди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8987" y="620688"/>
            <a:ext cx="9036496" cy="2520280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Полісахариди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моносахаридів</a:t>
            </a:r>
            <a:r>
              <a:rPr lang="ru-RU" dirty="0"/>
              <a:t> і </a:t>
            </a:r>
            <a:r>
              <a:rPr lang="ru-RU" dirty="0" err="1"/>
              <a:t>дисахаридів</a:t>
            </a:r>
            <a:r>
              <a:rPr lang="ru-RU" dirty="0"/>
              <a:t> і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солодкого</a:t>
            </a:r>
            <a:r>
              <a:rPr lang="ru-RU" dirty="0"/>
              <a:t> смаку, і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розчинні</a:t>
            </a:r>
            <a:r>
              <a:rPr lang="ru-RU" dirty="0"/>
              <a:t> в </a:t>
            </a:r>
            <a:r>
              <a:rPr lang="ru-RU" dirty="0" err="1"/>
              <a:t>воді</a:t>
            </a:r>
            <a:r>
              <a:rPr lang="ru-RU" dirty="0"/>
              <a:t>. Вони </a:t>
            </a:r>
            <a:r>
              <a:rPr lang="ru-RU" dirty="0" err="1"/>
              <a:t>представляють</a:t>
            </a:r>
            <a:r>
              <a:rPr lang="ru-RU" dirty="0"/>
              <a:t> собою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високомолекулярні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каталітичним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кислот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ферментів</a:t>
            </a:r>
            <a:r>
              <a:rPr lang="ru-RU" dirty="0"/>
              <a:t> </a:t>
            </a:r>
            <a:r>
              <a:rPr lang="ru-RU" dirty="0" err="1"/>
              <a:t>піддаються</a:t>
            </a:r>
            <a:r>
              <a:rPr lang="ru-RU" dirty="0"/>
              <a:t> </a:t>
            </a:r>
            <a:r>
              <a:rPr lang="ru-RU" dirty="0" err="1"/>
              <a:t>гідролізу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простіших</a:t>
            </a:r>
            <a:r>
              <a:rPr lang="ru-RU" dirty="0"/>
              <a:t> </a:t>
            </a:r>
            <a:r>
              <a:rPr lang="ru-RU" dirty="0" err="1"/>
              <a:t>поліцукридів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дицукридів</a:t>
            </a:r>
            <a:r>
              <a:rPr lang="ru-RU" dirty="0"/>
              <a:t>, і, </a:t>
            </a:r>
            <a:r>
              <a:rPr lang="ru-RU" dirty="0" err="1"/>
              <a:t>зрештою</a:t>
            </a:r>
            <a:r>
              <a:rPr lang="ru-RU" dirty="0"/>
              <a:t>, </a:t>
            </a:r>
            <a:r>
              <a:rPr lang="ru-RU" dirty="0" err="1"/>
              <a:t>багато</a:t>
            </a:r>
            <a:r>
              <a:rPr lang="ru-RU" dirty="0"/>
              <a:t> (</a:t>
            </a:r>
            <a:r>
              <a:rPr lang="ru-RU" dirty="0" err="1"/>
              <a:t>сотні</a:t>
            </a:r>
            <a:r>
              <a:rPr lang="ru-RU" dirty="0"/>
              <a:t> і </a:t>
            </a:r>
            <a:r>
              <a:rPr lang="ru-RU" dirty="0" err="1"/>
              <a:t>тисячі</a:t>
            </a:r>
            <a:r>
              <a:rPr lang="ru-RU" dirty="0"/>
              <a:t>) молекул </a:t>
            </a:r>
            <a:r>
              <a:rPr lang="ru-RU" dirty="0" err="1"/>
              <a:t>моноцукридів</a:t>
            </a:r>
            <a:r>
              <a:rPr lang="ru-RU" dirty="0"/>
              <a:t>. </a:t>
            </a:r>
            <a:r>
              <a:rPr lang="ru-RU" dirty="0" err="1"/>
              <a:t>Важливіший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поліцукридів</a:t>
            </a:r>
            <a:r>
              <a:rPr lang="ru-RU" dirty="0"/>
              <a:t> — </a:t>
            </a:r>
            <a:r>
              <a:rPr lang="ru-RU" dirty="0" err="1"/>
              <a:t>крохмаль</a:t>
            </a:r>
            <a:r>
              <a:rPr lang="ru-RU" dirty="0"/>
              <a:t> і </a:t>
            </a:r>
            <a:r>
              <a:rPr lang="ru-RU" dirty="0" err="1"/>
              <a:t>целюлоза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40968"/>
            <a:ext cx="5904998" cy="36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Вуглеводи</a:t>
            </a:r>
            <a:r>
              <a:rPr lang="ru-RU" dirty="0"/>
              <a:t> в </a:t>
            </a:r>
            <a:r>
              <a:rPr lang="ru-RU" dirty="0" err="1"/>
              <a:t>харчових</a:t>
            </a:r>
            <a:r>
              <a:rPr lang="ru-RU" dirty="0"/>
              <a:t> продуктах.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цінності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</a:t>
            </a:r>
          </a:p>
          <a:p>
            <a:r>
              <a:rPr lang="ru-RU" dirty="0"/>
              <a:t>-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засвоюються</a:t>
            </a:r>
            <a:r>
              <a:rPr lang="ru-RU" dirty="0"/>
              <a:t>:  моно та </a:t>
            </a:r>
            <a:r>
              <a:rPr lang="ru-RU" dirty="0" err="1"/>
              <a:t>олігосахариди</a:t>
            </a:r>
            <a:r>
              <a:rPr lang="ru-RU" dirty="0"/>
              <a:t>.</a:t>
            </a:r>
          </a:p>
          <a:p>
            <a:r>
              <a:rPr lang="ru-RU" dirty="0"/>
              <a:t>- не </a:t>
            </a:r>
            <a:r>
              <a:rPr lang="ru-RU" dirty="0" err="1"/>
              <a:t>засвоюються</a:t>
            </a:r>
            <a:r>
              <a:rPr lang="ru-RU" dirty="0"/>
              <a:t>: </a:t>
            </a:r>
            <a:r>
              <a:rPr lang="ru-RU" dirty="0" err="1"/>
              <a:t>целюлоза</a:t>
            </a:r>
            <a:r>
              <a:rPr lang="ru-RU" dirty="0"/>
              <a:t>, </a:t>
            </a:r>
            <a:r>
              <a:rPr lang="ru-RU" dirty="0" err="1"/>
              <a:t>геміцелюлоза</a:t>
            </a:r>
            <a:r>
              <a:rPr lang="ru-RU" dirty="0"/>
              <a:t>,  </a:t>
            </a:r>
            <a:r>
              <a:rPr lang="ru-RU" dirty="0" err="1"/>
              <a:t>інулін</a:t>
            </a:r>
            <a:r>
              <a:rPr lang="ru-RU" dirty="0"/>
              <a:t>, пектин, </a:t>
            </a:r>
            <a:r>
              <a:rPr lang="ru-RU" dirty="0" err="1"/>
              <a:t>камеді</a:t>
            </a:r>
            <a:r>
              <a:rPr lang="ru-RU" dirty="0"/>
              <a:t>, слизи.</a:t>
            </a:r>
          </a:p>
          <a:p>
            <a:pPr marL="0" indent="0">
              <a:buNone/>
            </a:pPr>
            <a:r>
              <a:rPr lang="ru-RU" dirty="0"/>
              <a:t>В травному </a:t>
            </a:r>
            <a:r>
              <a:rPr lang="ru-RU" dirty="0" err="1"/>
              <a:t>тракті</a:t>
            </a:r>
            <a:r>
              <a:rPr lang="ru-RU" dirty="0"/>
              <a:t> </a:t>
            </a:r>
            <a:r>
              <a:rPr lang="ru-RU" dirty="0" err="1"/>
              <a:t>вуглеводи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засвоюються</a:t>
            </a:r>
            <a:r>
              <a:rPr lang="ru-RU" dirty="0"/>
              <a:t> – </a:t>
            </a:r>
            <a:r>
              <a:rPr lang="ru-RU" dirty="0" err="1"/>
              <a:t>розщеплюються</a:t>
            </a:r>
            <a:r>
              <a:rPr lang="ru-RU" dirty="0"/>
              <a:t>, </a:t>
            </a:r>
            <a:r>
              <a:rPr lang="ru-RU" dirty="0" err="1"/>
              <a:t>всмоктується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 smtClean="0"/>
              <a:t>перетворюються</a:t>
            </a:r>
            <a:r>
              <a:rPr lang="ru-RU" dirty="0" smtClean="0"/>
              <a:t> </a:t>
            </a:r>
            <a:r>
              <a:rPr lang="ru-RU" dirty="0"/>
              <a:t>на жир,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відкладаються</a:t>
            </a:r>
            <a:r>
              <a:rPr lang="ru-RU" dirty="0"/>
              <a:t> на </a:t>
            </a:r>
            <a:r>
              <a:rPr lang="ru-RU" dirty="0" err="1"/>
              <a:t>тимчасове</a:t>
            </a:r>
            <a:r>
              <a:rPr lang="ru-RU" dirty="0"/>
              <a:t> </a:t>
            </a:r>
            <a:r>
              <a:rPr lang="ru-RU" dirty="0" err="1" smtClean="0"/>
              <a:t>зберігання</a:t>
            </a:r>
            <a:r>
              <a:rPr lang="ru-RU" dirty="0" err="1"/>
              <a:t>.</a:t>
            </a:r>
            <a:r>
              <a:rPr lang="ru-RU" dirty="0" err="1" smtClean="0"/>
              <a:t>Накопичення</a:t>
            </a:r>
            <a:r>
              <a:rPr lang="ru-RU" dirty="0" smtClean="0"/>
              <a:t> </a:t>
            </a:r>
            <a:r>
              <a:rPr lang="ru-RU" dirty="0"/>
              <a:t>жиру особливо характерно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надлишку</a:t>
            </a:r>
            <a:r>
              <a:rPr lang="ru-RU" dirty="0"/>
              <a:t> в </a:t>
            </a:r>
            <a:r>
              <a:rPr lang="ru-RU" dirty="0" err="1"/>
              <a:t>дієті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ВВ та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. </a:t>
            </a:r>
            <a:r>
              <a:rPr lang="ru-RU" dirty="0" err="1"/>
              <a:t>Засвоювані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перетравлюються</a:t>
            </a:r>
            <a:r>
              <a:rPr lang="ru-RU" dirty="0"/>
              <a:t> в </a:t>
            </a:r>
            <a:r>
              <a:rPr lang="ru-RU" dirty="0" err="1"/>
              <a:t>шлунку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err="1" smtClean="0"/>
              <a:t>Вуглеводи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засвоюються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не </a:t>
            </a:r>
            <a:r>
              <a:rPr lang="ru-RU" dirty="0" err="1"/>
              <a:t>утилізуються</a:t>
            </a:r>
            <a:r>
              <a:rPr lang="ru-RU" dirty="0"/>
              <a:t>, але вони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для </a:t>
            </a:r>
            <a:r>
              <a:rPr lang="ru-RU" dirty="0" err="1"/>
              <a:t>травлення</a:t>
            </a:r>
            <a:r>
              <a:rPr lang="ru-RU" dirty="0"/>
              <a:t> і </a:t>
            </a:r>
            <a:r>
              <a:rPr lang="ru-RU" dirty="0" err="1"/>
              <a:t>складають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харчові</a:t>
            </a:r>
            <a:r>
              <a:rPr lang="ru-RU" dirty="0"/>
              <a:t> волокна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07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3"/>
            <a:ext cx="3625959" cy="242113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0"/>
            <a:ext cx="3654388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822"/>
            <a:ext cx="2915816" cy="2393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" y="2418266"/>
            <a:ext cx="3009900" cy="2009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18265"/>
            <a:ext cx="2600325" cy="20097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304" y="2405592"/>
            <a:ext cx="3710696" cy="20224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428041"/>
            <a:ext cx="3547387" cy="24299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6" y="4428041"/>
            <a:ext cx="2794264" cy="24259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50" y="4465819"/>
            <a:ext cx="2816333" cy="239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5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61</TotalTime>
  <Words>333</Words>
  <Application>Microsoft Office PowerPoint</Application>
  <PresentationFormat>Экран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Soho</vt:lpstr>
      <vt:lpstr>Вуглеводи </vt:lpstr>
      <vt:lpstr>Презентация PowerPoint</vt:lpstr>
      <vt:lpstr>Класифікація</vt:lpstr>
      <vt:lpstr>Моносахариди</vt:lpstr>
      <vt:lpstr>Дисахариди</vt:lpstr>
      <vt:lpstr>Олігосахариди</vt:lpstr>
      <vt:lpstr>Полісахариди </vt:lpstr>
      <vt:lpstr>Вуглеводи в харчових продуктах.</vt:lpstr>
      <vt:lpstr>Презентация PowerPoint</vt:lpstr>
      <vt:lpstr>Функції вуглеводів у харчових продуктах.</vt:lpstr>
      <vt:lpstr>Обмін вуглеводів.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Администратор.</dc:creator>
  <cp:lastModifiedBy>Администратор.</cp:lastModifiedBy>
  <cp:revision>5</cp:revision>
  <dcterms:created xsi:type="dcterms:W3CDTF">2013-11-19T15:38:32Z</dcterms:created>
  <dcterms:modified xsi:type="dcterms:W3CDTF">2013-11-19T16:39:43Z</dcterms:modified>
</cp:coreProperties>
</file>