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1" r:id="rId4"/>
    <p:sldId id="266" r:id="rId5"/>
    <p:sldId id="263" r:id="rId6"/>
    <p:sldId id="264" r:id="rId7"/>
    <p:sldId id="260" r:id="rId8"/>
    <p:sldId id="271" r:id="rId9"/>
    <p:sldId id="265" r:id="rId10"/>
    <p:sldId id="269" r:id="rId11"/>
    <p:sldId id="270" r:id="rId12"/>
    <p:sldId id="267" r:id="rId13"/>
    <p:sldId id="258" r:id="rId14"/>
    <p:sldId id="259" r:id="rId15"/>
    <p:sldId id="272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741A7-8A12-4ED6-B15C-E1A1B83D5E7B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5EC15-D3EA-4679-895B-6F1BB971F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72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5EC15-D3EA-4679-895B-6F1BB971F9F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033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03E9-B932-480E-9388-221E5AD2CF50}" type="datetime1">
              <a:rPr lang="ru-RU" smtClean="0"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640B-68D2-4E39-A9D2-DC9102C79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840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DB7F-D94F-48D5-B8B4-B50A37918621}" type="datetime1">
              <a:rPr lang="ru-RU" smtClean="0"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640B-68D2-4E39-A9D2-DC9102C79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302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6FF92-0FDA-44C3-8E2F-89080B370519}" type="datetime1">
              <a:rPr lang="ru-RU" smtClean="0"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640B-68D2-4E39-A9D2-DC9102C79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360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86601-E249-4F90-A952-6C87BC219CC4}" type="datetime1">
              <a:rPr lang="ru-RU" smtClean="0"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640B-68D2-4E39-A9D2-DC9102C79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983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1E52-42A2-4CBD-AC59-3679D1C1406E}" type="datetime1">
              <a:rPr lang="ru-RU" smtClean="0"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640B-68D2-4E39-A9D2-DC9102C79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614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2715-C4E6-4970-8BDB-4C098C517D8E}" type="datetime1">
              <a:rPr lang="ru-RU" smtClean="0"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640B-68D2-4E39-A9D2-DC9102C79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498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0D4CC-31E4-4240-AF69-DFD7571DAB39}" type="datetime1">
              <a:rPr lang="ru-RU" smtClean="0"/>
              <a:t>24.11.2013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640B-68D2-4E39-A9D2-DC9102C79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696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846B-8259-4328-90DB-AB7E400FE954}" type="datetime1">
              <a:rPr lang="ru-RU" smtClean="0"/>
              <a:t>24.11.2013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640B-68D2-4E39-A9D2-DC9102C79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572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D646-7C6A-422C-AA4C-3FBB946AD944}" type="datetime1">
              <a:rPr lang="ru-RU" smtClean="0"/>
              <a:t>24.11.2013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640B-68D2-4E39-A9D2-DC9102C79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765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0D6B3-76C8-43B4-80BB-2CB4B3BA394E}" type="datetime1">
              <a:rPr lang="ru-RU" smtClean="0"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640B-68D2-4E39-A9D2-DC9102C79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97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52EB-DA51-4BB1-BAED-7B74427CFA3D}" type="datetime1">
              <a:rPr lang="ru-RU" smtClean="0"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640B-68D2-4E39-A9D2-DC9102C79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060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130B7-122F-436C-BBEC-DAD7D48B4A15}" type="datetime1">
              <a:rPr lang="ru-RU" smtClean="0"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6640B-68D2-4E39-A9D2-DC9102C79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405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B5%D0%BD%D1%81%D0%BE%D1%80%D0%BD%D0%B0%D1%8F_%D1%81%D0%B8%D1%81%D1%82%D0%B5%D0%BC%D0%B0" TargetMode="External"/><Relationship Id="rId7" Type="http://schemas.openxmlformats.org/officeDocument/2006/relationships/image" Target="../media/image12.jpg"/><Relationship Id="rId2" Type="http://schemas.openxmlformats.org/officeDocument/2006/relationships/hyperlink" Target="http://www.portal-slovo.ru/impressionism/36342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llf.ru/photos/27035-makrosemka-glaz-nasekomyx-18-foto.html" TargetMode="External"/><Relationship Id="rId3" Type="http://schemas.openxmlformats.org/officeDocument/2006/relationships/hyperlink" Target="http://cnx.org/content/m44667/latest/?collection=col11544/latest" TargetMode="External"/><Relationship Id="rId7" Type="http://schemas.openxmlformats.org/officeDocument/2006/relationships/hyperlink" Target="http://www.earthlife.net/insects/anatomy.html" TargetMode="External"/><Relationship Id="rId2" Type="http://schemas.openxmlformats.org/officeDocument/2006/relationships/hyperlink" Target="http://upload.wikimedia.org/wikipedia/commons/c/c2/Motion_of_Insectwing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bio.ru/org21.html" TargetMode="External"/><Relationship Id="rId5" Type="http://schemas.openxmlformats.org/officeDocument/2006/relationships/hyperlink" Target="http://www.daviddarling.info/encyclopedia/t/tracheae.html" TargetMode="External"/><Relationship Id="rId4" Type="http://schemas.openxmlformats.org/officeDocument/2006/relationships/hyperlink" Target="http://www.eplantscience.com/index/general_zoology/gas_exchange_through_tubes_tracheal_systems.ph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esktopwallpapers.org.ua/download/8600/1280x1024/" TargetMode="External"/><Relationship Id="rId7" Type="http://schemas.openxmlformats.org/officeDocument/2006/relationships/hyperlink" Target="http://www.animalpictures123.org/2012/09/page/2/" TargetMode="External"/><Relationship Id="rId2" Type="http://schemas.openxmlformats.org/officeDocument/2006/relationships/hyperlink" Target="http://vk.com/id20923155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arthtimes.org/nature/earwig-mothers-parental-care/1946/" TargetMode="External"/><Relationship Id="rId5" Type="http://schemas.openxmlformats.org/officeDocument/2006/relationships/hyperlink" Target="http://cronodon.com/images/male_insect_reproductive_system.jpg" TargetMode="External"/><Relationship Id="rId4" Type="http://schemas.openxmlformats.org/officeDocument/2006/relationships/hyperlink" Target="http://cronodon.com/images/insect_female_reproductive_system.jp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44824"/>
            <a:ext cx="8496944" cy="233169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Внутреннее строение насекомых</a:t>
            </a:r>
            <a:endParaRPr lang="ru-RU" sz="7200" b="1" dirty="0">
              <a:ln w="12700">
                <a:solidFill>
                  <a:srgbClr val="C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144016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8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Разработал</a:t>
            </a:r>
          </a:p>
          <a:p>
            <a:pPr>
              <a:spcBef>
                <a:spcPts val="0"/>
              </a:spcBef>
            </a:pPr>
            <a:r>
              <a:rPr lang="ru-RU" sz="28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</a:t>
            </a:r>
            <a:r>
              <a:rPr lang="ru-RU" sz="28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читель химии и биологии</a:t>
            </a:r>
          </a:p>
          <a:p>
            <a:pPr>
              <a:spcBef>
                <a:spcPts val="0"/>
              </a:spcBef>
            </a:pPr>
            <a:r>
              <a:rPr lang="ru-RU" sz="2800" b="1" dirty="0" err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Петреня</a:t>
            </a:r>
            <a:r>
              <a:rPr lang="ru-RU" sz="28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Игорь Михайлович</a:t>
            </a:r>
            <a:endParaRPr lang="ru-RU" sz="2800" b="1" dirty="0">
              <a:ln w="12700">
                <a:solidFill>
                  <a:srgbClr val="C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16632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Государственное учреждение образования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«Брагинская средняя школа»</a:t>
            </a:r>
          </a:p>
          <a:p>
            <a:pPr algn="ctr"/>
            <a:r>
              <a:rPr lang="ru-RU" sz="2800" b="1" dirty="0" err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г.п</a:t>
            </a:r>
            <a:r>
              <a:rPr lang="ru-RU" sz="28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Брагин Гомельской области</a:t>
            </a:r>
            <a:endParaRPr lang="ru-RU" sz="2800" b="1" dirty="0">
              <a:ln w="12700">
                <a:solidFill>
                  <a:srgbClr val="C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533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Сенсорные системы</a:t>
            </a:r>
            <a:endParaRPr lang="ru-RU" b="1" dirty="0">
              <a:ln w="12700">
                <a:solidFill>
                  <a:srgbClr val="C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noFill/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600" dirty="0" smtClean="0"/>
              <a:t>Жизнедеятельность </a:t>
            </a:r>
            <a:r>
              <a:rPr lang="ru-RU" sz="2600" dirty="0"/>
              <a:t>насекомых сопровождается обработкой звуковой, обонятельной, зрительной и другой сенсорной информации – пространственной, геометрической, количественной. Одной из многих загадочных и интересных особенностей насекомых является их умение с помощью собственных «приборов» точно оценивать ситуацию. Наши знания об этих устройствах незначительны, хотя они широко используются в природе. Это и определители различных физических полей, которые позволяют предсказывать землетрясения, извержения вулканов, наводнения, изменения погоды. Это и чувство времени, отсчитываемое внутренними биологическими часами, и чувство скорости, и способность  к ориентации и навигации и многое другое</a:t>
            </a:r>
            <a:r>
              <a:rPr lang="ru-RU" sz="2600" dirty="0" smtClean="0"/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100" dirty="0" smtClean="0"/>
              <a:t>Источник: Жданова. Т.Д. Окна в мир. </a:t>
            </a:r>
            <a:r>
              <a:rPr lang="en-US" sz="1100" dirty="0" smtClean="0">
                <a:hlinkClick r:id="rId2"/>
              </a:rPr>
              <a:t>http://www.portal-slovo.ru/impressionism/36342.php</a:t>
            </a:r>
            <a:r>
              <a:rPr lang="ru-RU" sz="1100" dirty="0" smtClean="0"/>
              <a:t>.</a:t>
            </a:r>
            <a:endParaRPr lang="ru-RU" sz="11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  <a:ln w="571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27A50-472F-4B85-9730-43A18C92925B}" type="datetime1">
              <a:rPr lang="ru-RU" smtClean="0"/>
              <a:t>24.11.2013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640B-68D2-4E39-A9D2-DC9102C79432}" type="slidenum">
              <a:rPr lang="ru-RU" smtClean="0"/>
              <a:t>10</a:t>
            </a:fld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67544" y="1639341"/>
            <a:ext cx="8229600" cy="4525963"/>
          </a:xfrm>
          <a:prstGeom prst="rect">
            <a:avLst/>
          </a:prstGeom>
          <a:solidFill>
            <a:srgbClr val="CCECFF"/>
          </a:solidFill>
          <a:ln w="38100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dirty="0" smtClean="0"/>
              <a:t>Также сенсорными системами называют анализаторы. Понятие «анализатор» ввёл российский физиолог </a:t>
            </a:r>
            <a:r>
              <a:rPr lang="ru-RU" sz="2400" dirty="0" err="1" smtClean="0"/>
              <a:t>И.П.Павлов</a:t>
            </a:r>
            <a:r>
              <a:rPr lang="ru-RU" sz="2400" dirty="0" smtClean="0"/>
              <a:t>. </a:t>
            </a:r>
          </a:p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b="1" dirty="0" smtClean="0"/>
              <a:t>Анализаторы</a:t>
            </a:r>
            <a:r>
              <a:rPr lang="ru-RU" sz="2400" dirty="0" smtClean="0"/>
              <a:t> (сенсорные системы) это совокупность образований, которые </a:t>
            </a:r>
            <a:r>
              <a:rPr lang="ru-RU" sz="2400" b="1" dirty="0" smtClean="0"/>
              <a:t>воспринимают</a:t>
            </a:r>
            <a:r>
              <a:rPr lang="ru-RU" sz="2400" dirty="0" smtClean="0"/>
              <a:t>, </a:t>
            </a:r>
            <a:r>
              <a:rPr lang="ru-RU" sz="2400" b="1" dirty="0" smtClean="0"/>
              <a:t>передают</a:t>
            </a:r>
            <a:r>
              <a:rPr lang="ru-RU" sz="2400" dirty="0" smtClean="0"/>
              <a:t> и </a:t>
            </a:r>
            <a:r>
              <a:rPr lang="ru-RU" sz="2400" b="1" dirty="0" smtClean="0"/>
              <a:t>анализируют информацию</a:t>
            </a:r>
            <a:r>
              <a:rPr lang="ru-RU" sz="2400" dirty="0" smtClean="0"/>
              <a:t> из окружающей и внутренней среды организма.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 smtClean="0"/>
              <a:t>Источник: Свободная энциклопедия Википедия. Сенсорная система.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hlinkClick r:id="rId3"/>
              </a:rPr>
              <a:t>http</a:t>
            </a:r>
            <a:r>
              <a:rPr lang="en-US" sz="1200" dirty="0">
                <a:hlinkClick r:id="rId3"/>
              </a:rPr>
              <a:t>://ru.wikipedia.org/wiki/%D0%A1%D0%B5%D0%BD%D1%81%D0%BE%D1%80%D0%BD%D0%B0%D1%8F_%</a:t>
            </a:r>
            <a:r>
              <a:rPr lang="en-US" sz="1200" dirty="0" smtClean="0">
                <a:hlinkClick r:id="rId3"/>
              </a:rPr>
              <a:t>D1%81%D0%B8%D1%81%D1%82%D0%B5%D0%BC%D0%B0</a:t>
            </a:r>
            <a:r>
              <a:rPr lang="ru-RU" sz="1200" dirty="0" smtClean="0"/>
              <a:t> 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560" y="5013176"/>
            <a:ext cx="2448272" cy="100811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</a:rPr>
              <a:t>клетки </a:t>
            </a:r>
            <a:r>
              <a:rPr lang="ru-RU" sz="2400" dirty="0" smtClean="0">
                <a:solidFill>
                  <a:sysClr val="windowText" lastClr="000000"/>
                </a:solidFill>
              </a:rPr>
              <a:t>(в органе чувств)</a:t>
            </a:r>
          </a:p>
          <a:p>
            <a:pPr algn="ctr">
              <a:lnSpc>
                <a:spcPts val="2200"/>
              </a:lnSpc>
            </a:pPr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ysClr val="windowText" lastClr="000000"/>
                </a:solidFill>
              </a:rPr>
              <a:t>воспринимают</a:t>
            </a:r>
            <a:endParaRPr lang="ru-RU" sz="2400" dirty="0">
              <a:ln>
                <a:solidFill>
                  <a:srgbClr val="7030A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84168" y="5013176"/>
            <a:ext cx="2448272" cy="100811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</a:rPr>
              <a:t>«мозг»</a:t>
            </a:r>
          </a:p>
          <a:p>
            <a:pPr algn="ctr"/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ysClr val="windowText" lastClr="000000"/>
                </a:solidFill>
              </a:rPr>
              <a:t>анализирует</a:t>
            </a:r>
            <a:endParaRPr lang="ru-RU" sz="2400" dirty="0">
              <a:ln>
                <a:solidFill>
                  <a:srgbClr val="7030A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47864" y="5013176"/>
            <a:ext cx="2448272" cy="100811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</a:rPr>
              <a:t>нерв</a:t>
            </a:r>
          </a:p>
          <a:p>
            <a:pPr algn="ctr"/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ysClr val="windowText" lastClr="000000"/>
                </a:solidFill>
              </a:rPr>
              <a:t>передаёт</a:t>
            </a:r>
            <a:endParaRPr lang="ru-RU" sz="2400" dirty="0">
              <a:ln>
                <a:solidFill>
                  <a:srgbClr val="7030A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915816" y="5373216"/>
            <a:ext cx="576064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5724128" y="5373216"/>
            <a:ext cx="576064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467544" y="1628800"/>
            <a:ext cx="8229600" cy="4525963"/>
          </a:xfrm>
          <a:prstGeom prst="rect">
            <a:avLst/>
          </a:prstGeom>
          <a:solidFill>
            <a:srgbClr val="CCECFF"/>
          </a:solidFill>
          <a:ln w="38100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rgbClr val="0070C0"/>
                </a:solidFill>
              </a:rPr>
              <a:t>Зрительная сенсорная система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rgbClr val="0070C0"/>
                </a:solidFill>
              </a:rPr>
              <a:t>и орган зрения глаза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4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395618"/>
            <a:ext cx="3553662" cy="3553662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420888"/>
            <a:ext cx="3528392" cy="3528392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18" name="Объект 2"/>
          <p:cNvSpPr txBox="1">
            <a:spLocks/>
          </p:cNvSpPr>
          <p:nvPr/>
        </p:nvSpPr>
        <p:spPr>
          <a:xfrm>
            <a:off x="467544" y="1628800"/>
            <a:ext cx="8229600" cy="4525963"/>
          </a:xfrm>
          <a:prstGeom prst="rect">
            <a:avLst/>
          </a:prstGeom>
          <a:solidFill>
            <a:srgbClr val="CCECFF"/>
          </a:solidFill>
          <a:ln w="38100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rgbClr val="0070C0"/>
                </a:solidFill>
              </a:rPr>
              <a:t>Обонятельная, осязательная и вкусовая сенсорные системы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400" dirty="0" smtClean="0">
              <a:ln>
                <a:solidFill>
                  <a:srgbClr val="C00000"/>
                </a:solidFill>
              </a:ln>
              <a:solidFill>
                <a:srgbClr val="0070C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400" dirty="0">
              <a:ln>
                <a:solidFill>
                  <a:srgbClr val="C00000"/>
                </a:solidFill>
              </a:ln>
              <a:solidFill>
                <a:srgbClr val="0070C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400" dirty="0" smtClean="0">
              <a:ln>
                <a:solidFill>
                  <a:srgbClr val="C00000"/>
                </a:solidFill>
              </a:ln>
              <a:solidFill>
                <a:srgbClr val="0070C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400" dirty="0">
              <a:ln>
                <a:solidFill>
                  <a:srgbClr val="C00000"/>
                </a:solidFill>
              </a:ln>
              <a:solidFill>
                <a:srgbClr val="0070C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400" dirty="0" smtClean="0">
              <a:ln>
                <a:solidFill>
                  <a:srgbClr val="C00000"/>
                </a:solidFill>
              </a:ln>
              <a:solidFill>
                <a:srgbClr val="0070C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400" dirty="0">
              <a:ln>
                <a:solidFill>
                  <a:srgbClr val="C00000"/>
                </a:solidFill>
              </a:ln>
              <a:solidFill>
                <a:srgbClr val="0070C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400" dirty="0" smtClean="0">
              <a:ln>
                <a:solidFill>
                  <a:srgbClr val="C00000"/>
                </a:solidFill>
              </a:ln>
              <a:solidFill>
                <a:srgbClr val="0070C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400" dirty="0" smtClean="0">
              <a:ln>
                <a:solidFill>
                  <a:srgbClr val="C00000"/>
                </a:solidFill>
              </a:ln>
              <a:solidFill>
                <a:srgbClr val="0070C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400" dirty="0" smtClean="0">
              <a:ln>
                <a:solidFill>
                  <a:srgbClr val="C00000"/>
                </a:solidFill>
              </a:ln>
              <a:solidFill>
                <a:srgbClr val="0070C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>
                <a:ln>
                  <a:solidFill>
                    <a:srgbClr val="C00000"/>
                  </a:solidFill>
                </a:ln>
                <a:solidFill>
                  <a:srgbClr val="0070C0"/>
                </a:solidFill>
              </a:rPr>
              <a:t>и</a:t>
            </a:r>
            <a: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rgbClr val="0070C0"/>
                </a:solidFill>
              </a:rPr>
              <a:t> органы обоняния и осязания антенны,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>
                <a:ln>
                  <a:solidFill>
                    <a:srgbClr val="C00000"/>
                  </a:solidFill>
                </a:ln>
                <a:solidFill>
                  <a:srgbClr val="0070C0"/>
                </a:solidFill>
              </a:rPr>
              <a:t>о</a:t>
            </a:r>
            <a: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rgbClr val="0070C0"/>
                </a:solidFill>
              </a:rPr>
              <a:t>рганы вкуса на ротовом аппарате (у бабочек на </a:t>
            </a:r>
            <a:r>
              <a:rPr lang="ru-RU" sz="2400" dirty="0" err="1" smtClean="0">
                <a:ln>
                  <a:solidFill>
                    <a:srgbClr val="C00000"/>
                  </a:solidFill>
                </a:ln>
                <a:solidFill>
                  <a:srgbClr val="0070C0"/>
                </a:solidFill>
              </a:rPr>
              <a:t>конечн</a:t>
            </a:r>
            <a: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rgbClr val="0070C0"/>
                </a:solidFill>
              </a:rPr>
              <a:t>.)</a:t>
            </a:r>
            <a:endParaRPr lang="ru-RU" sz="2400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060848"/>
            <a:ext cx="3312368" cy="331236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060848"/>
            <a:ext cx="3288998" cy="328899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8668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11" grpId="0" animBg="1"/>
      <p:bldP spid="12" grpId="0" animBg="1"/>
      <p:bldP spid="8" grpId="0" animBg="1"/>
      <p:bldP spid="13" grpId="0" animBg="1"/>
      <p:bldP spid="14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Поведение</a:t>
            </a:r>
            <a:endParaRPr lang="ru-RU" b="1" dirty="0">
              <a:ln w="12700">
                <a:solidFill>
                  <a:srgbClr val="C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  <a:ln w="571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27A50-472F-4B85-9730-43A18C92925B}" type="datetime1">
              <a:rPr lang="ru-RU" smtClean="0"/>
              <a:t>24.11.2013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640B-68D2-4E39-A9D2-DC9102C79432}" type="slidenum">
              <a:rPr lang="ru-RU" smtClean="0"/>
              <a:t>11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Для насекомых характерно чрезвычайно сложные формы поведения.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Это результат высокоразвитой нервной системы и тонкой работы органов чувств.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b="1" dirty="0" smtClean="0"/>
              <a:t>Инстинкты – врождённые поведенческие реакции организма.</a:t>
            </a:r>
          </a:p>
          <a:p>
            <a:pPr marL="0" indent="0" algn="ctr">
              <a:buNone/>
            </a:pPr>
            <a:r>
              <a:rPr lang="ru-RU" dirty="0" smtClean="0"/>
              <a:t>Многие инстинкты связаны с заботой о потомстве, особенно сложны у общественных насекомых.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998157" cy="4752528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827584" y="1772816"/>
            <a:ext cx="2156361" cy="707886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Уховёртка</a:t>
            </a:r>
          </a:p>
          <a:p>
            <a:pPr algn="ctr"/>
            <a:r>
              <a:rPr lang="ru-RU" sz="2000" dirty="0" smtClean="0"/>
              <a:t>опекает малышей</a:t>
            </a:r>
            <a:endParaRPr lang="ru-RU" sz="20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35" y="1552995"/>
            <a:ext cx="8145721" cy="4900341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827584" y="1844824"/>
            <a:ext cx="1980350" cy="707886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000" dirty="0"/>
              <a:t>п</a:t>
            </a:r>
            <a:r>
              <a:rPr lang="ru-RU" sz="2000" dirty="0" smtClean="0"/>
              <a:t>чёлы собирают</a:t>
            </a:r>
          </a:p>
          <a:p>
            <a:pPr algn="ctr"/>
            <a:r>
              <a:rPr lang="ru-RU" sz="2000" dirty="0" smtClean="0"/>
              <a:t>нектар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1185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56990"/>
          </a:xfrm>
        </p:spPr>
        <p:txBody>
          <a:bodyPr>
            <a:noAutofit/>
          </a:bodyPr>
          <a:lstStyle/>
          <a:p>
            <a:r>
              <a:rPr lang="ru-RU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Ответим на вопросы</a:t>
            </a:r>
            <a:br>
              <a:rPr lang="ru-RU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подведём итоги</a:t>
            </a:r>
            <a:endParaRPr lang="ru-RU" b="1" dirty="0">
              <a:ln w="12700">
                <a:solidFill>
                  <a:srgbClr val="C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 w="38100">
            <a:solidFill>
              <a:srgbClr val="00B0F0"/>
            </a:solidFill>
          </a:ln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n>
                  <a:solidFill>
                    <a:srgbClr val="002060"/>
                  </a:solidFill>
                </a:ln>
              </a:rPr>
              <a:t>1. Каковы особенности строения внутренних систем органов насекомых: пищеварительной, кровеносной, дыхательной, выделительной, половой, нервной?</a:t>
            </a:r>
          </a:p>
          <a:p>
            <a:pPr marL="0" indent="0" algn="just">
              <a:buNone/>
            </a:pPr>
            <a:endParaRPr lang="ru-RU" dirty="0" smtClean="0">
              <a:ln>
                <a:solidFill>
                  <a:srgbClr val="002060"/>
                </a:solidFill>
              </a:ln>
            </a:endParaRPr>
          </a:p>
          <a:p>
            <a:pPr marL="0" indent="0" algn="just">
              <a:buNone/>
            </a:pPr>
            <a:r>
              <a:rPr lang="ru-RU" dirty="0" smtClean="0">
                <a:ln>
                  <a:solidFill>
                    <a:srgbClr val="002060"/>
                  </a:solidFill>
                </a:ln>
              </a:rPr>
              <a:t>2. Какие сенсорные системы насекомых вам известны? Каков принцип строения и работы анализатора?</a:t>
            </a:r>
          </a:p>
          <a:p>
            <a:pPr marL="0" indent="0" algn="just">
              <a:buNone/>
            </a:pPr>
            <a:endParaRPr lang="ru-RU" dirty="0" smtClean="0">
              <a:ln>
                <a:solidFill>
                  <a:srgbClr val="002060"/>
                </a:solidFill>
              </a:ln>
            </a:endParaRPr>
          </a:p>
          <a:p>
            <a:pPr marL="0" indent="0" algn="just">
              <a:buNone/>
            </a:pPr>
            <a:r>
              <a:rPr lang="ru-RU" dirty="0" smtClean="0">
                <a:ln>
                  <a:solidFill>
                    <a:srgbClr val="002060"/>
                  </a:solidFill>
                </a:ln>
              </a:rPr>
              <a:t>3. Каковы особенности поведения насекомых?   С чем это связано? Поясните.</a:t>
            </a:r>
            <a:endParaRPr lang="ru-RU" dirty="0">
              <a:ln>
                <a:solidFill>
                  <a:srgbClr val="002060"/>
                </a:solidFill>
              </a:ln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  <a:ln w="571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27A50-472F-4B85-9730-43A18C92925B}" type="datetime1">
              <a:rPr lang="ru-RU" smtClean="0"/>
              <a:t>24.11.2013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640B-68D2-4E39-A9D2-DC9102C7943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66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</a:t>
            </a:r>
            <a:r>
              <a:rPr lang="ru-RU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омашнее задание</a:t>
            </a:r>
            <a:endParaRPr lang="ru-RU" b="1" dirty="0">
              <a:ln w="12700">
                <a:solidFill>
                  <a:srgbClr val="C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36000" indent="0">
              <a:buNone/>
            </a:pP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1836000" indent="0">
              <a:buNone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 По учебнику изучить</a:t>
            </a:r>
          </a:p>
          <a:p>
            <a:pPr marL="1836000" indent="0">
              <a:buNone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материал §20 и §21.</a:t>
            </a:r>
          </a:p>
          <a:p>
            <a:pPr marL="1836000" indent="0">
              <a:buNone/>
            </a:pPr>
            <a:endParaRPr 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1836000" indent="0">
              <a:buNone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2. Ответить устно</a:t>
            </a:r>
          </a:p>
          <a:p>
            <a:pPr marL="1836000" indent="0">
              <a:buNone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вопросы №1 - №7 на с.80</a:t>
            </a:r>
          </a:p>
          <a:p>
            <a:pPr marL="1836000" indent="0">
              <a:buNone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на №1 - №5 на с.83.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  <a:ln w="571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67EB-1FE8-4BEB-8304-3163E58B1F2C}" type="datetime1">
              <a:rPr lang="ru-RU" smtClean="0"/>
              <a:t>24.11.2013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640B-68D2-4E39-A9D2-DC9102C7943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72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Активные ссылки на использованные изображения</a:t>
            </a:r>
            <a:endParaRPr lang="ru-RU" b="1" dirty="0">
              <a:ln w="12700">
                <a:solidFill>
                  <a:srgbClr val="C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динамичная схема полёта насекомого:</a:t>
            </a:r>
          </a:p>
          <a:p>
            <a:pPr marL="0" indent="0">
              <a:buNone/>
            </a:pPr>
            <a:r>
              <a:rPr lang="en-US" sz="1600" u="sng" dirty="0">
                <a:hlinkClick r:id="rId2"/>
              </a:rPr>
              <a:t>http</a:t>
            </a:r>
            <a:r>
              <a:rPr lang="ru-RU" sz="1600" u="sng" dirty="0">
                <a:hlinkClick r:id="rId2"/>
              </a:rPr>
              <a:t>://</a:t>
            </a:r>
            <a:r>
              <a:rPr lang="en-US" sz="1600" u="sng" dirty="0">
                <a:hlinkClick r:id="rId2"/>
              </a:rPr>
              <a:t>upload</a:t>
            </a:r>
            <a:r>
              <a:rPr lang="ru-RU" sz="1600" u="sng" dirty="0">
                <a:hlinkClick r:id="rId2"/>
              </a:rPr>
              <a:t>.</a:t>
            </a:r>
            <a:r>
              <a:rPr lang="en-US" sz="1600" u="sng" dirty="0" err="1">
                <a:hlinkClick r:id="rId2"/>
              </a:rPr>
              <a:t>wikimedia</a:t>
            </a:r>
            <a:r>
              <a:rPr lang="ru-RU" sz="1600" u="sng" dirty="0">
                <a:hlinkClick r:id="rId2"/>
              </a:rPr>
              <a:t>.</a:t>
            </a:r>
            <a:r>
              <a:rPr lang="en-US" sz="1600" u="sng" dirty="0">
                <a:hlinkClick r:id="rId2"/>
              </a:rPr>
              <a:t>org</a:t>
            </a:r>
            <a:r>
              <a:rPr lang="ru-RU" sz="1600" u="sng" dirty="0">
                <a:hlinkClick r:id="rId2"/>
              </a:rPr>
              <a:t>/</a:t>
            </a:r>
            <a:r>
              <a:rPr lang="en-US" sz="1600" u="sng" dirty="0" err="1">
                <a:hlinkClick r:id="rId2"/>
              </a:rPr>
              <a:t>wikipedia</a:t>
            </a:r>
            <a:r>
              <a:rPr lang="ru-RU" sz="1600" u="sng" dirty="0">
                <a:hlinkClick r:id="rId2"/>
              </a:rPr>
              <a:t>/</a:t>
            </a:r>
            <a:r>
              <a:rPr lang="en-US" sz="1600" u="sng" dirty="0">
                <a:hlinkClick r:id="rId2"/>
              </a:rPr>
              <a:t>commons</a:t>
            </a:r>
            <a:r>
              <a:rPr lang="ru-RU" sz="1600" u="sng" dirty="0">
                <a:hlinkClick r:id="rId2"/>
              </a:rPr>
              <a:t>/</a:t>
            </a:r>
            <a:r>
              <a:rPr lang="en-US" sz="1600" u="sng" dirty="0">
                <a:hlinkClick r:id="rId2"/>
              </a:rPr>
              <a:t>c</a:t>
            </a:r>
            <a:r>
              <a:rPr lang="ru-RU" sz="1600" u="sng" dirty="0">
                <a:hlinkClick r:id="rId2"/>
              </a:rPr>
              <a:t>/</a:t>
            </a:r>
            <a:r>
              <a:rPr lang="en-US" sz="1600" u="sng" dirty="0">
                <a:hlinkClick r:id="rId2"/>
              </a:rPr>
              <a:t>c</a:t>
            </a:r>
            <a:r>
              <a:rPr lang="ru-RU" sz="1600" u="sng" dirty="0">
                <a:hlinkClick r:id="rId2"/>
              </a:rPr>
              <a:t>2/</a:t>
            </a:r>
            <a:r>
              <a:rPr lang="en-US" sz="1600" u="sng" dirty="0">
                <a:hlinkClick r:id="rId2"/>
              </a:rPr>
              <a:t>motion</a:t>
            </a:r>
            <a:r>
              <a:rPr lang="ru-RU" sz="1600" u="sng" dirty="0">
                <a:hlinkClick r:id="rId2"/>
              </a:rPr>
              <a:t>_</a:t>
            </a:r>
            <a:r>
              <a:rPr lang="en-US" sz="1600" u="sng" dirty="0">
                <a:hlinkClick r:id="rId2"/>
              </a:rPr>
              <a:t>of</a:t>
            </a:r>
            <a:r>
              <a:rPr lang="ru-RU" sz="1600" u="sng" dirty="0">
                <a:hlinkClick r:id="rId2"/>
              </a:rPr>
              <a:t>_</a:t>
            </a:r>
            <a:r>
              <a:rPr lang="en-US" sz="1600" u="sng" dirty="0" err="1">
                <a:hlinkClick r:id="rId2"/>
              </a:rPr>
              <a:t>insectwing</a:t>
            </a:r>
            <a:r>
              <a:rPr lang="ru-RU" sz="1600" u="sng" dirty="0">
                <a:hlinkClick r:id="rId2"/>
              </a:rPr>
              <a:t>.</a:t>
            </a:r>
            <a:r>
              <a:rPr lang="en-US" sz="1600" u="sng" dirty="0">
                <a:hlinkClick r:id="rId2"/>
              </a:rPr>
              <a:t>gif</a:t>
            </a:r>
            <a:r>
              <a:rPr lang="ru-RU" sz="1600" dirty="0"/>
              <a:t>;</a:t>
            </a:r>
          </a:p>
          <a:p>
            <a:pPr marL="0" indent="0">
              <a:buNone/>
            </a:pPr>
            <a:r>
              <a:rPr lang="ru-RU" sz="1600" dirty="0"/>
              <a:t>схема внутреннего строения пчелы:</a:t>
            </a:r>
          </a:p>
          <a:p>
            <a:pPr marL="0" indent="0">
              <a:buNone/>
            </a:pPr>
            <a:r>
              <a:rPr lang="en-US" sz="1600" u="sng" dirty="0">
                <a:hlinkClick r:id="rId3"/>
              </a:rPr>
              <a:t>http</a:t>
            </a:r>
            <a:r>
              <a:rPr lang="ru-RU" sz="1600" u="sng" dirty="0">
                <a:hlinkClick r:id="rId3"/>
              </a:rPr>
              <a:t>://</a:t>
            </a:r>
            <a:r>
              <a:rPr lang="en-US" sz="1600" u="sng" dirty="0" err="1">
                <a:hlinkClick r:id="rId3"/>
              </a:rPr>
              <a:t>cnx</a:t>
            </a:r>
            <a:r>
              <a:rPr lang="ru-RU" sz="1600" u="sng" dirty="0">
                <a:hlinkClick r:id="rId3"/>
              </a:rPr>
              <a:t>.</a:t>
            </a:r>
            <a:r>
              <a:rPr lang="en-US" sz="1600" u="sng" dirty="0">
                <a:hlinkClick r:id="rId3"/>
              </a:rPr>
              <a:t>org</a:t>
            </a:r>
            <a:r>
              <a:rPr lang="ru-RU" sz="1600" u="sng" dirty="0">
                <a:hlinkClick r:id="rId3"/>
              </a:rPr>
              <a:t>/</a:t>
            </a:r>
            <a:r>
              <a:rPr lang="en-US" sz="1600" u="sng" dirty="0">
                <a:hlinkClick r:id="rId3"/>
              </a:rPr>
              <a:t>content</a:t>
            </a:r>
            <a:r>
              <a:rPr lang="ru-RU" sz="1600" u="sng" dirty="0">
                <a:hlinkClick r:id="rId3"/>
              </a:rPr>
              <a:t>/</a:t>
            </a:r>
            <a:r>
              <a:rPr lang="en-US" sz="1600" u="sng" dirty="0">
                <a:hlinkClick r:id="rId3"/>
              </a:rPr>
              <a:t>m</a:t>
            </a:r>
            <a:r>
              <a:rPr lang="ru-RU" sz="1600" u="sng" dirty="0">
                <a:hlinkClick r:id="rId3"/>
              </a:rPr>
              <a:t>44667/</a:t>
            </a:r>
            <a:r>
              <a:rPr lang="en-US" sz="1600" u="sng" dirty="0">
                <a:hlinkClick r:id="rId3"/>
              </a:rPr>
              <a:t>latest</a:t>
            </a:r>
            <a:r>
              <a:rPr lang="ru-RU" sz="1600" u="sng" dirty="0">
                <a:hlinkClick r:id="rId3"/>
              </a:rPr>
              <a:t>/?</a:t>
            </a:r>
            <a:r>
              <a:rPr lang="en-US" sz="1600" u="sng" dirty="0">
                <a:hlinkClick r:id="rId3"/>
              </a:rPr>
              <a:t>collection</a:t>
            </a:r>
            <a:r>
              <a:rPr lang="ru-RU" sz="1600" u="sng" dirty="0">
                <a:hlinkClick r:id="rId3"/>
              </a:rPr>
              <a:t>=</a:t>
            </a:r>
            <a:r>
              <a:rPr lang="en-US" sz="1600" u="sng" dirty="0">
                <a:hlinkClick r:id="rId3"/>
              </a:rPr>
              <a:t>col</a:t>
            </a:r>
            <a:r>
              <a:rPr lang="ru-RU" sz="1600" u="sng" dirty="0">
                <a:hlinkClick r:id="rId3"/>
              </a:rPr>
              <a:t>11544/</a:t>
            </a:r>
            <a:r>
              <a:rPr lang="en-US" sz="1600" u="sng" dirty="0">
                <a:hlinkClick r:id="rId3"/>
              </a:rPr>
              <a:t>latest</a:t>
            </a:r>
            <a:r>
              <a:rPr lang="ru-RU" sz="1600" dirty="0"/>
              <a:t>;</a:t>
            </a:r>
          </a:p>
          <a:p>
            <a:pPr marL="0" indent="0">
              <a:buNone/>
            </a:pPr>
            <a:r>
              <a:rPr lang="ru-RU" sz="1600" dirty="0"/>
              <a:t>с</a:t>
            </a:r>
            <a:r>
              <a:rPr lang="ru-RU" sz="1600" dirty="0" smtClean="0"/>
              <a:t>хема дыхательной системы насекомых с увеличением:</a:t>
            </a:r>
            <a:endParaRPr lang="ru-RU" sz="1600" dirty="0"/>
          </a:p>
          <a:p>
            <a:pPr marL="0" indent="0">
              <a:buNone/>
            </a:pPr>
            <a:r>
              <a:rPr lang="en-US" sz="1600" u="sng" dirty="0">
                <a:hlinkClick r:id="rId4"/>
              </a:rPr>
              <a:t>http</a:t>
            </a:r>
            <a:r>
              <a:rPr lang="ru-RU" sz="1600" u="sng" dirty="0">
                <a:hlinkClick r:id="rId4"/>
              </a:rPr>
              <a:t>://</a:t>
            </a:r>
            <a:r>
              <a:rPr lang="en-US" sz="1600" u="sng" dirty="0">
                <a:hlinkClick r:id="rId4"/>
              </a:rPr>
              <a:t>www</a:t>
            </a:r>
            <a:r>
              <a:rPr lang="ru-RU" sz="1600" u="sng" dirty="0">
                <a:hlinkClick r:id="rId4"/>
              </a:rPr>
              <a:t>.</a:t>
            </a:r>
            <a:r>
              <a:rPr lang="en-US" sz="1600" u="sng" dirty="0" err="1">
                <a:hlinkClick r:id="rId4"/>
              </a:rPr>
              <a:t>eplantscience</a:t>
            </a:r>
            <a:r>
              <a:rPr lang="ru-RU" sz="1600" u="sng" dirty="0">
                <a:hlinkClick r:id="rId4"/>
              </a:rPr>
              <a:t>.</a:t>
            </a:r>
            <a:r>
              <a:rPr lang="en-US" sz="1600" u="sng" dirty="0">
                <a:hlinkClick r:id="rId4"/>
              </a:rPr>
              <a:t>com</a:t>
            </a:r>
            <a:r>
              <a:rPr lang="ru-RU" sz="1600" u="sng" dirty="0">
                <a:hlinkClick r:id="rId4"/>
              </a:rPr>
              <a:t>/</a:t>
            </a:r>
            <a:r>
              <a:rPr lang="en-US" sz="1600" u="sng" dirty="0">
                <a:hlinkClick r:id="rId4"/>
              </a:rPr>
              <a:t>index</a:t>
            </a:r>
            <a:r>
              <a:rPr lang="ru-RU" sz="1600" u="sng" dirty="0">
                <a:hlinkClick r:id="rId4"/>
              </a:rPr>
              <a:t>/</a:t>
            </a:r>
            <a:r>
              <a:rPr lang="en-US" sz="1600" u="sng" dirty="0">
                <a:hlinkClick r:id="rId4"/>
              </a:rPr>
              <a:t>general</a:t>
            </a:r>
            <a:r>
              <a:rPr lang="ru-RU" sz="1600" u="sng" dirty="0">
                <a:hlinkClick r:id="rId4"/>
              </a:rPr>
              <a:t>_</a:t>
            </a:r>
            <a:r>
              <a:rPr lang="en-US" sz="1600" u="sng" dirty="0">
                <a:hlinkClick r:id="rId4"/>
              </a:rPr>
              <a:t>zoology</a:t>
            </a:r>
            <a:r>
              <a:rPr lang="ru-RU" sz="1600" u="sng" dirty="0">
                <a:hlinkClick r:id="rId4"/>
              </a:rPr>
              <a:t>/</a:t>
            </a:r>
            <a:r>
              <a:rPr lang="en-US" sz="1600" u="sng" dirty="0">
                <a:hlinkClick r:id="rId4"/>
              </a:rPr>
              <a:t>gas</a:t>
            </a:r>
            <a:r>
              <a:rPr lang="ru-RU" sz="1600" u="sng" dirty="0">
                <a:hlinkClick r:id="rId4"/>
              </a:rPr>
              <a:t>_</a:t>
            </a:r>
            <a:r>
              <a:rPr lang="en-US" sz="1600" u="sng" dirty="0">
                <a:hlinkClick r:id="rId4"/>
              </a:rPr>
              <a:t>exchange</a:t>
            </a:r>
            <a:r>
              <a:rPr lang="ru-RU" sz="1600" u="sng" dirty="0">
                <a:hlinkClick r:id="rId4"/>
              </a:rPr>
              <a:t>_</a:t>
            </a:r>
            <a:r>
              <a:rPr lang="en-US" sz="1600" u="sng" dirty="0">
                <a:hlinkClick r:id="rId4"/>
              </a:rPr>
              <a:t>through</a:t>
            </a:r>
            <a:r>
              <a:rPr lang="ru-RU" sz="1600" u="sng" dirty="0">
                <a:hlinkClick r:id="rId4"/>
              </a:rPr>
              <a:t>_</a:t>
            </a:r>
            <a:r>
              <a:rPr lang="en-US" sz="1600" u="sng" dirty="0">
                <a:hlinkClick r:id="rId4"/>
              </a:rPr>
              <a:t>tubes</a:t>
            </a:r>
            <a:r>
              <a:rPr lang="ru-RU" sz="1600" u="sng" dirty="0">
                <a:hlinkClick r:id="rId4"/>
              </a:rPr>
              <a:t>_</a:t>
            </a:r>
            <a:r>
              <a:rPr lang="en-US" sz="1600" u="sng" dirty="0">
                <a:hlinkClick r:id="rId4"/>
              </a:rPr>
              <a:t>tracheal</a:t>
            </a:r>
            <a:r>
              <a:rPr lang="ru-RU" sz="1600" u="sng" dirty="0">
                <a:hlinkClick r:id="rId4"/>
              </a:rPr>
              <a:t>_</a:t>
            </a:r>
            <a:r>
              <a:rPr lang="en-US" sz="1600" u="sng" dirty="0">
                <a:hlinkClick r:id="rId4"/>
              </a:rPr>
              <a:t>systems</a:t>
            </a:r>
            <a:r>
              <a:rPr lang="ru-RU" sz="1600" u="sng" dirty="0">
                <a:hlinkClick r:id="rId4"/>
              </a:rPr>
              <a:t>.</a:t>
            </a:r>
            <a:r>
              <a:rPr lang="en-US" sz="1600" u="sng" dirty="0" err="1">
                <a:hlinkClick r:id="rId4"/>
              </a:rPr>
              <a:t>php</a:t>
            </a:r>
            <a:r>
              <a:rPr lang="ru-RU" sz="1600" dirty="0"/>
              <a:t>;</a:t>
            </a:r>
          </a:p>
          <a:p>
            <a:pPr marL="0" indent="0">
              <a:buNone/>
            </a:pPr>
            <a:r>
              <a:rPr lang="ru-RU" sz="1600" dirty="0"/>
              <a:t>схема </a:t>
            </a:r>
            <a:r>
              <a:rPr lang="ru-RU" sz="1600" dirty="0" smtClean="0"/>
              <a:t>дыхательной системы  </a:t>
            </a:r>
            <a:r>
              <a:rPr lang="ru-RU" sz="1600" dirty="0"/>
              <a:t>насекомых:</a:t>
            </a:r>
          </a:p>
          <a:p>
            <a:pPr marL="0" indent="0">
              <a:buNone/>
            </a:pPr>
            <a:r>
              <a:rPr lang="en-US" sz="1600" u="sng" dirty="0">
                <a:hlinkClick r:id="rId5"/>
              </a:rPr>
              <a:t>http</a:t>
            </a:r>
            <a:r>
              <a:rPr lang="ru-RU" sz="1600" u="sng" dirty="0">
                <a:hlinkClick r:id="rId5"/>
              </a:rPr>
              <a:t>://</a:t>
            </a:r>
            <a:r>
              <a:rPr lang="en-US" sz="1600" u="sng" dirty="0">
                <a:hlinkClick r:id="rId5"/>
              </a:rPr>
              <a:t>www</a:t>
            </a:r>
            <a:r>
              <a:rPr lang="ru-RU" sz="1600" u="sng" dirty="0">
                <a:hlinkClick r:id="rId5"/>
              </a:rPr>
              <a:t>.</a:t>
            </a:r>
            <a:r>
              <a:rPr lang="en-US" sz="1600" u="sng" dirty="0" err="1">
                <a:hlinkClick r:id="rId5"/>
              </a:rPr>
              <a:t>daviddarling</a:t>
            </a:r>
            <a:r>
              <a:rPr lang="ru-RU" sz="1600" u="sng" dirty="0">
                <a:hlinkClick r:id="rId5"/>
              </a:rPr>
              <a:t>.</a:t>
            </a:r>
            <a:r>
              <a:rPr lang="en-US" sz="1600" u="sng" dirty="0">
                <a:hlinkClick r:id="rId5"/>
              </a:rPr>
              <a:t>info</a:t>
            </a:r>
            <a:r>
              <a:rPr lang="ru-RU" sz="1600" u="sng" dirty="0">
                <a:hlinkClick r:id="rId5"/>
              </a:rPr>
              <a:t>/</a:t>
            </a:r>
            <a:r>
              <a:rPr lang="en-US" sz="1600" u="sng" dirty="0">
                <a:hlinkClick r:id="rId5"/>
              </a:rPr>
              <a:t>encyclopedia</a:t>
            </a:r>
            <a:r>
              <a:rPr lang="ru-RU" sz="1600" u="sng" dirty="0">
                <a:hlinkClick r:id="rId5"/>
              </a:rPr>
              <a:t>/</a:t>
            </a:r>
            <a:r>
              <a:rPr lang="en-US" sz="1600" u="sng" dirty="0">
                <a:hlinkClick r:id="rId5"/>
              </a:rPr>
              <a:t>t</a:t>
            </a:r>
            <a:r>
              <a:rPr lang="ru-RU" sz="1600" u="sng" dirty="0">
                <a:hlinkClick r:id="rId5"/>
              </a:rPr>
              <a:t>/</a:t>
            </a:r>
            <a:r>
              <a:rPr lang="en-US" sz="1600" u="sng" dirty="0">
                <a:hlinkClick r:id="rId5"/>
              </a:rPr>
              <a:t>tracheae</a:t>
            </a:r>
            <a:r>
              <a:rPr lang="ru-RU" sz="1600" u="sng" dirty="0">
                <a:hlinkClick r:id="rId5"/>
              </a:rPr>
              <a:t>.</a:t>
            </a:r>
            <a:r>
              <a:rPr lang="en-US" sz="1600" u="sng" dirty="0">
                <a:hlinkClick r:id="rId5"/>
              </a:rPr>
              <a:t>html</a:t>
            </a:r>
            <a:r>
              <a:rPr lang="ru-RU" sz="1600" dirty="0"/>
              <a:t>;</a:t>
            </a:r>
          </a:p>
          <a:p>
            <a:pPr marL="0" indent="0">
              <a:buNone/>
            </a:pPr>
            <a:r>
              <a:rPr lang="ru-RU" sz="1600" dirty="0"/>
              <a:t>схема выделительной системы насекомых:</a:t>
            </a:r>
          </a:p>
          <a:p>
            <a:pPr marL="0" indent="0">
              <a:buNone/>
            </a:pPr>
            <a:r>
              <a:rPr lang="en-US" sz="1600" u="sng" dirty="0">
                <a:hlinkClick r:id="rId6"/>
              </a:rPr>
              <a:t>http</a:t>
            </a:r>
            <a:r>
              <a:rPr lang="ru-RU" sz="1600" u="sng" dirty="0">
                <a:hlinkClick r:id="rId6"/>
              </a:rPr>
              <a:t>://</a:t>
            </a:r>
            <a:r>
              <a:rPr lang="en-US" sz="1600" u="sng" dirty="0">
                <a:hlinkClick r:id="rId6"/>
              </a:rPr>
              <a:t>www</a:t>
            </a:r>
            <a:r>
              <a:rPr lang="ru-RU" sz="1600" u="sng" dirty="0">
                <a:hlinkClick r:id="rId6"/>
              </a:rPr>
              <a:t>.</a:t>
            </a:r>
            <a:r>
              <a:rPr lang="en-US" sz="1600" u="sng" dirty="0" err="1">
                <a:hlinkClick r:id="rId6"/>
              </a:rPr>
              <a:t>ebio</a:t>
            </a:r>
            <a:r>
              <a:rPr lang="ru-RU" sz="1600" u="sng" dirty="0">
                <a:hlinkClick r:id="rId6"/>
              </a:rPr>
              <a:t>.</a:t>
            </a:r>
            <a:r>
              <a:rPr lang="en-US" sz="1600" u="sng" dirty="0" err="1">
                <a:hlinkClick r:id="rId6"/>
              </a:rPr>
              <a:t>ru</a:t>
            </a:r>
            <a:r>
              <a:rPr lang="ru-RU" sz="1600" u="sng" dirty="0">
                <a:hlinkClick r:id="rId6"/>
              </a:rPr>
              <a:t>/</a:t>
            </a:r>
            <a:r>
              <a:rPr lang="en-US" sz="1600" u="sng" dirty="0">
                <a:hlinkClick r:id="rId6"/>
              </a:rPr>
              <a:t>org</a:t>
            </a:r>
            <a:r>
              <a:rPr lang="ru-RU" sz="1600" u="sng" dirty="0">
                <a:hlinkClick r:id="rId6"/>
              </a:rPr>
              <a:t>21.</a:t>
            </a:r>
            <a:r>
              <a:rPr lang="en-US" sz="1600" u="sng" dirty="0">
                <a:hlinkClick r:id="rId6"/>
              </a:rPr>
              <a:t>html</a:t>
            </a:r>
            <a:r>
              <a:rPr lang="ru-RU" sz="1600" dirty="0"/>
              <a:t>;</a:t>
            </a:r>
          </a:p>
          <a:p>
            <a:pPr marL="0" indent="0">
              <a:buNone/>
            </a:pPr>
            <a:r>
              <a:rPr lang="ru-RU" sz="1600" dirty="0"/>
              <a:t>схема </a:t>
            </a:r>
            <a:r>
              <a:rPr lang="ru-RU" sz="1600" dirty="0" smtClean="0"/>
              <a:t>видов </a:t>
            </a:r>
            <a:r>
              <a:rPr lang="ru-RU" sz="1600" dirty="0"/>
              <a:t>нервных систем </a:t>
            </a:r>
            <a:r>
              <a:rPr lang="ru-RU" sz="1600" dirty="0" smtClean="0"/>
              <a:t>насекомых:</a:t>
            </a:r>
            <a:endParaRPr lang="ru-RU" sz="1600" dirty="0"/>
          </a:p>
          <a:p>
            <a:pPr marL="0" indent="0">
              <a:buNone/>
            </a:pPr>
            <a:r>
              <a:rPr lang="en-US" sz="1600" u="sng" dirty="0">
                <a:hlinkClick r:id="rId7"/>
              </a:rPr>
              <a:t>http</a:t>
            </a:r>
            <a:r>
              <a:rPr lang="ru-RU" sz="1600" u="sng" dirty="0">
                <a:hlinkClick r:id="rId7"/>
              </a:rPr>
              <a:t>://</a:t>
            </a:r>
            <a:r>
              <a:rPr lang="en-US" sz="1600" u="sng" dirty="0">
                <a:hlinkClick r:id="rId7"/>
              </a:rPr>
              <a:t>www</a:t>
            </a:r>
            <a:r>
              <a:rPr lang="ru-RU" sz="1600" u="sng" dirty="0">
                <a:hlinkClick r:id="rId7"/>
              </a:rPr>
              <a:t>.</a:t>
            </a:r>
            <a:r>
              <a:rPr lang="en-US" sz="1600" u="sng" dirty="0" err="1">
                <a:hlinkClick r:id="rId7"/>
              </a:rPr>
              <a:t>earthlife</a:t>
            </a:r>
            <a:r>
              <a:rPr lang="ru-RU" sz="1600" u="sng" dirty="0">
                <a:hlinkClick r:id="rId7"/>
              </a:rPr>
              <a:t>.</a:t>
            </a:r>
            <a:r>
              <a:rPr lang="en-US" sz="1600" u="sng" dirty="0">
                <a:hlinkClick r:id="rId7"/>
              </a:rPr>
              <a:t>net</a:t>
            </a:r>
            <a:r>
              <a:rPr lang="ru-RU" sz="1600" u="sng" dirty="0">
                <a:hlinkClick r:id="rId7"/>
              </a:rPr>
              <a:t>/</a:t>
            </a:r>
            <a:r>
              <a:rPr lang="en-US" sz="1600" u="sng" dirty="0">
                <a:hlinkClick r:id="rId7"/>
              </a:rPr>
              <a:t>insects</a:t>
            </a:r>
            <a:r>
              <a:rPr lang="ru-RU" sz="1600" u="sng" dirty="0">
                <a:hlinkClick r:id="rId7"/>
              </a:rPr>
              <a:t>/</a:t>
            </a:r>
            <a:r>
              <a:rPr lang="en-US" sz="1600" u="sng" dirty="0">
                <a:hlinkClick r:id="rId7"/>
              </a:rPr>
              <a:t>anatomy</a:t>
            </a:r>
            <a:r>
              <a:rPr lang="ru-RU" sz="1600" u="sng" dirty="0">
                <a:hlinkClick r:id="rId7"/>
              </a:rPr>
              <a:t>.</a:t>
            </a:r>
            <a:r>
              <a:rPr lang="en-US" sz="1600" u="sng" dirty="0">
                <a:hlinkClick r:id="rId7"/>
              </a:rPr>
              <a:t>html</a:t>
            </a:r>
            <a:r>
              <a:rPr lang="ru-RU" sz="1600" dirty="0"/>
              <a:t>;</a:t>
            </a:r>
          </a:p>
          <a:p>
            <a:pPr marL="0" indent="0">
              <a:buNone/>
            </a:pPr>
            <a:r>
              <a:rPr lang="ru-RU" sz="1600" dirty="0"/>
              <a:t>две фотографии макросъемки глаз </a:t>
            </a:r>
            <a:r>
              <a:rPr lang="ru-RU" sz="1600" dirty="0" smtClean="0"/>
              <a:t>насекомых:</a:t>
            </a:r>
            <a:endParaRPr lang="ru-RU" sz="1600" dirty="0"/>
          </a:p>
          <a:p>
            <a:pPr marL="0" indent="0">
              <a:buNone/>
            </a:pPr>
            <a:r>
              <a:rPr lang="en-US" sz="1600" u="sng" dirty="0" smtClean="0">
                <a:hlinkClick r:id="rId8"/>
              </a:rPr>
              <a:t>http</a:t>
            </a:r>
            <a:r>
              <a:rPr lang="ru-RU" sz="1600" u="sng" dirty="0" smtClean="0">
                <a:hlinkClick r:id="rId8"/>
              </a:rPr>
              <a:t>://</a:t>
            </a:r>
            <a:r>
              <a:rPr lang="en-US" sz="1600" u="sng" dirty="0" smtClean="0">
                <a:hlinkClick r:id="rId8"/>
              </a:rPr>
              <a:t>www</a:t>
            </a:r>
            <a:r>
              <a:rPr lang="ru-RU" sz="1600" u="sng" dirty="0" smtClean="0">
                <a:hlinkClick r:id="rId8"/>
              </a:rPr>
              <a:t>.</a:t>
            </a:r>
            <a:r>
              <a:rPr lang="en-US" sz="1600" u="sng" dirty="0" err="1" smtClean="0">
                <a:hlinkClick r:id="rId8"/>
              </a:rPr>
              <a:t>ellf</a:t>
            </a:r>
            <a:r>
              <a:rPr lang="ru-RU" sz="1600" u="sng" dirty="0" smtClean="0">
                <a:hlinkClick r:id="rId8"/>
              </a:rPr>
              <a:t>.</a:t>
            </a:r>
            <a:r>
              <a:rPr lang="en-US" sz="1600" u="sng" dirty="0" err="1" smtClean="0">
                <a:hlinkClick r:id="rId8"/>
              </a:rPr>
              <a:t>ru</a:t>
            </a:r>
            <a:r>
              <a:rPr lang="ru-RU" sz="1600" u="sng" dirty="0" smtClean="0">
                <a:hlinkClick r:id="rId8"/>
              </a:rPr>
              <a:t>/</a:t>
            </a:r>
            <a:r>
              <a:rPr lang="en-US" sz="1600" u="sng" dirty="0" smtClean="0">
                <a:hlinkClick r:id="rId8"/>
              </a:rPr>
              <a:t>photos</a:t>
            </a:r>
            <a:r>
              <a:rPr lang="ru-RU" sz="1600" u="sng" dirty="0" smtClean="0">
                <a:hlinkClick r:id="rId8"/>
              </a:rPr>
              <a:t>/27035-</a:t>
            </a:r>
            <a:r>
              <a:rPr lang="en-US" sz="1600" u="sng" dirty="0" err="1" smtClean="0">
                <a:hlinkClick r:id="rId8"/>
              </a:rPr>
              <a:t>makrosemka</a:t>
            </a:r>
            <a:r>
              <a:rPr lang="ru-RU" sz="1600" u="sng" dirty="0" smtClean="0">
                <a:hlinkClick r:id="rId8"/>
              </a:rPr>
              <a:t>-</a:t>
            </a:r>
            <a:r>
              <a:rPr lang="en-US" sz="1600" u="sng" dirty="0" err="1" smtClean="0">
                <a:hlinkClick r:id="rId8"/>
              </a:rPr>
              <a:t>glaz</a:t>
            </a:r>
            <a:r>
              <a:rPr lang="ru-RU" sz="1600" u="sng" dirty="0" smtClean="0">
                <a:hlinkClick r:id="rId8"/>
              </a:rPr>
              <a:t>-</a:t>
            </a:r>
            <a:r>
              <a:rPr lang="en-US" sz="1600" u="sng" dirty="0" err="1" smtClean="0">
                <a:hlinkClick r:id="rId8"/>
              </a:rPr>
              <a:t>nasekomyx</a:t>
            </a:r>
            <a:r>
              <a:rPr lang="ru-RU" sz="1600" u="sng" dirty="0" smtClean="0">
                <a:hlinkClick r:id="rId8"/>
              </a:rPr>
              <a:t>-18-</a:t>
            </a:r>
            <a:r>
              <a:rPr lang="en-US" sz="1600" u="sng" dirty="0" err="1" smtClean="0">
                <a:hlinkClick r:id="rId8"/>
              </a:rPr>
              <a:t>foto</a:t>
            </a:r>
            <a:r>
              <a:rPr lang="ru-RU" sz="1600" u="sng" dirty="0" smtClean="0">
                <a:hlinkClick r:id="rId8"/>
              </a:rPr>
              <a:t>.</a:t>
            </a:r>
            <a:r>
              <a:rPr lang="en-US" sz="1600" u="sng" dirty="0" smtClean="0">
                <a:hlinkClick r:id="rId8"/>
              </a:rPr>
              <a:t>html</a:t>
            </a:r>
            <a:r>
              <a:rPr lang="ru-RU" sz="1600" dirty="0" smtClean="0"/>
              <a:t>;</a:t>
            </a:r>
            <a:endParaRPr lang="ru-RU" sz="16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  <a:ln w="571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B3383-FFE4-4FA5-9C90-9355FB9871A7}" type="datetime1">
              <a:rPr lang="ru-RU" smtClean="0"/>
              <a:t>24.11.2013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640B-68D2-4E39-A9D2-DC9102C7943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3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Активные ссылки на использованные изображения</a:t>
            </a:r>
            <a:endParaRPr lang="ru-RU" b="1" dirty="0">
              <a:ln w="12700">
                <a:solidFill>
                  <a:srgbClr val="C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фотография </a:t>
            </a:r>
            <a:r>
              <a:rPr lang="ru-RU" sz="1600" dirty="0" err="1"/>
              <a:t>сатурнии</a:t>
            </a:r>
            <a:r>
              <a:rPr lang="ru-RU" sz="1600" dirty="0"/>
              <a:t> </a:t>
            </a:r>
            <a:r>
              <a:rPr lang="ru-RU" sz="1600" dirty="0" smtClean="0"/>
              <a:t> </a:t>
            </a:r>
            <a:r>
              <a:rPr lang="ru-RU" sz="1600" dirty="0" err="1" smtClean="0"/>
              <a:t>мадагаскарской</a:t>
            </a:r>
            <a:r>
              <a:rPr lang="ru-RU" sz="1600" cap="all" dirty="0"/>
              <a:t>:</a:t>
            </a:r>
            <a:endParaRPr lang="ru-RU" sz="1600" dirty="0"/>
          </a:p>
          <a:p>
            <a:pPr marL="0" indent="0">
              <a:buNone/>
            </a:pPr>
            <a:r>
              <a:rPr lang="en-US" sz="1600" u="sng" dirty="0" smtClean="0">
                <a:hlinkClick r:id="rId2"/>
              </a:rPr>
              <a:t>http</a:t>
            </a:r>
            <a:r>
              <a:rPr lang="ru-RU" sz="1600" u="sng" dirty="0" smtClean="0">
                <a:hlinkClick r:id="rId2"/>
              </a:rPr>
              <a:t>://</a:t>
            </a:r>
            <a:r>
              <a:rPr lang="en-US" sz="1600" u="sng" dirty="0" err="1" smtClean="0">
                <a:hlinkClick r:id="rId2"/>
              </a:rPr>
              <a:t>vk</a:t>
            </a:r>
            <a:r>
              <a:rPr lang="ru-RU" sz="1600" u="sng" dirty="0" smtClean="0">
                <a:hlinkClick r:id="rId2"/>
              </a:rPr>
              <a:t>.</a:t>
            </a:r>
            <a:r>
              <a:rPr lang="en-US" sz="1600" u="sng" dirty="0" smtClean="0">
                <a:hlinkClick r:id="rId2"/>
              </a:rPr>
              <a:t>com</a:t>
            </a:r>
            <a:r>
              <a:rPr lang="ru-RU" sz="1600" u="sng" dirty="0" smtClean="0">
                <a:hlinkClick r:id="rId2"/>
              </a:rPr>
              <a:t>/</a:t>
            </a:r>
            <a:r>
              <a:rPr lang="en-US" sz="1600" u="sng" dirty="0" smtClean="0">
                <a:hlinkClick r:id="rId2"/>
              </a:rPr>
              <a:t>id</a:t>
            </a:r>
            <a:r>
              <a:rPr lang="ru-RU" sz="1600" u="sng" dirty="0" smtClean="0">
                <a:hlinkClick r:id="rId2"/>
              </a:rPr>
              <a:t>209231555</a:t>
            </a:r>
            <a:r>
              <a:rPr lang="ru-RU" sz="1600" dirty="0" smtClean="0"/>
              <a:t>;</a:t>
            </a:r>
          </a:p>
          <a:p>
            <a:pPr marL="0" indent="0">
              <a:buNone/>
            </a:pPr>
            <a:r>
              <a:rPr lang="ru-RU" sz="1600" dirty="0"/>
              <a:t>ф</a:t>
            </a:r>
            <a:r>
              <a:rPr lang="ru-RU" sz="1600" dirty="0" smtClean="0"/>
              <a:t>отография усиков </a:t>
            </a:r>
            <a:r>
              <a:rPr lang="ru-RU" sz="1600" dirty="0"/>
              <a:t>муравья</a:t>
            </a:r>
            <a:r>
              <a:rPr lang="ru-RU" sz="1600" cap="all" dirty="0"/>
              <a:t>:</a:t>
            </a:r>
            <a:endParaRPr lang="ru-RU" sz="1600" dirty="0"/>
          </a:p>
          <a:p>
            <a:pPr marL="0" indent="0">
              <a:buNone/>
            </a:pPr>
            <a:r>
              <a:rPr lang="en-US" sz="1600" u="sng" dirty="0" smtClean="0">
                <a:hlinkClick r:id="rId3"/>
              </a:rPr>
              <a:t>http</a:t>
            </a:r>
            <a:r>
              <a:rPr lang="ru-RU" sz="1600" u="sng" dirty="0" smtClean="0">
                <a:hlinkClick r:id="rId3"/>
              </a:rPr>
              <a:t>://</a:t>
            </a:r>
            <a:r>
              <a:rPr lang="en-US" sz="1600" u="sng" dirty="0" err="1" smtClean="0">
                <a:hlinkClick r:id="rId3"/>
              </a:rPr>
              <a:t>desktopwallpapers</a:t>
            </a:r>
            <a:r>
              <a:rPr lang="ru-RU" sz="1600" u="sng" dirty="0" smtClean="0">
                <a:hlinkClick r:id="rId3"/>
              </a:rPr>
              <a:t>.</a:t>
            </a:r>
            <a:r>
              <a:rPr lang="en-US" sz="1600" u="sng" dirty="0" smtClean="0">
                <a:hlinkClick r:id="rId3"/>
              </a:rPr>
              <a:t>org</a:t>
            </a:r>
            <a:r>
              <a:rPr lang="ru-RU" sz="1600" u="sng" dirty="0" smtClean="0">
                <a:hlinkClick r:id="rId3"/>
              </a:rPr>
              <a:t>.</a:t>
            </a:r>
            <a:r>
              <a:rPr lang="en-US" sz="1600" u="sng" dirty="0" err="1" smtClean="0">
                <a:hlinkClick r:id="rId3"/>
              </a:rPr>
              <a:t>ua</a:t>
            </a:r>
            <a:r>
              <a:rPr lang="ru-RU" sz="1600" u="sng" dirty="0" smtClean="0">
                <a:hlinkClick r:id="rId3"/>
              </a:rPr>
              <a:t>/</a:t>
            </a:r>
            <a:r>
              <a:rPr lang="en-US" sz="1600" u="sng" dirty="0" smtClean="0">
                <a:hlinkClick r:id="rId3"/>
              </a:rPr>
              <a:t>download</a:t>
            </a:r>
            <a:r>
              <a:rPr lang="ru-RU" sz="1600" u="sng" dirty="0" smtClean="0">
                <a:hlinkClick r:id="rId3"/>
              </a:rPr>
              <a:t>/8600/1280</a:t>
            </a:r>
            <a:r>
              <a:rPr lang="en-US" sz="1600" u="sng" dirty="0" smtClean="0">
                <a:hlinkClick r:id="rId3"/>
              </a:rPr>
              <a:t>x</a:t>
            </a:r>
            <a:r>
              <a:rPr lang="ru-RU" sz="1600" u="sng" dirty="0" smtClean="0">
                <a:hlinkClick r:id="rId3"/>
              </a:rPr>
              <a:t>1024/</a:t>
            </a:r>
            <a:r>
              <a:rPr lang="ru-RU" sz="1600" dirty="0" smtClean="0"/>
              <a:t>;</a:t>
            </a:r>
          </a:p>
          <a:p>
            <a:pPr marL="0" indent="0">
              <a:buNone/>
            </a:pPr>
            <a:r>
              <a:rPr lang="ru-RU" sz="1600" dirty="0" smtClean="0"/>
              <a:t>схема </a:t>
            </a:r>
            <a:r>
              <a:rPr lang="ru-RU" sz="1600" dirty="0"/>
              <a:t>женской половая системы насекомых</a:t>
            </a:r>
            <a:r>
              <a:rPr lang="ru-RU" sz="1600" cap="all" dirty="0"/>
              <a:t>:</a:t>
            </a:r>
            <a:endParaRPr lang="ru-RU" sz="1600" dirty="0"/>
          </a:p>
          <a:p>
            <a:pPr marL="0" indent="0">
              <a:buNone/>
            </a:pPr>
            <a:r>
              <a:rPr lang="en-US" sz="1600" u="sng" dirty="0" smtClean="0">
                <a:hlinkClick r:id="rId4"/>
              </a:rPr>
              <a:t>http</a:t>
            </a:r>
            <a:r>
              <a:rPr lang="ru-RU" sz="1600" u="sng" dirty="0" smtClean="0">
                <a:hlinkClick r:id="rId4"/>
              </a:rPr>
              <a:t>://</a:t>
            </a:r>
            <a:r>
              <a:rPr lang="en-US" sz="1600" u="sng" dirty="0" err="1" smtClean="0">
                <a:hlinkClick r:id="rId4"/>
              </a:rPr>
              <a:t>cronodon</a:t>
            </a:r>
            <a:r>
              <a:rPr lang="ru-RU" sz="1600" u="sng" dirty="0" smtClean="0">
                <a:hlinkClick r:id="rId4"/>
              </a:rPr>
              <a:t>.</a:t>
            </a:r>
            <a:r>
              <a:rPr lang="en-US" sz="1600" u="sng" dirty="0" smtClean="0">
                <a:hlinkClick r:id="rId4"/>
              </a:rPr>
              <a:t>com</a:t>
            </a:r>
            <a:r>
              <a:rPr lang="ru-RU" sz="1600" u="sng" dirty="0" smtClean="0">
                <a:hlinkClick r:id="rId4"/>
              </a:rPr>
              <a:t>/</a:t>
            </a:r>
            <a:r>
              <a:rPr lang="en-US" sz="1600" u="sng" dirty="0" smtClean="0">
                <a:hlinkClick r:id="rId4"/>
              </a:rPr>
              <a:t>images</a:t>
            </a:r>
            <a:r>
              <a:rPr lang="ru-RU" sz="1600" u="sng" dirty="0" smtClean="0">
                <a:hlinkClick r:id="rId4"/>
              </a:rPr>
              <a:t>/</a:t>
            </a:r>
            <a:r>
              <a:rPr lang="en-US" sz="1600" u="sng" dirty="0" smtClean="0">
                <a:hlinkClick r:id="rId4"/>
              </a:rPr>
              <a:t>insect</a:t>
            </a:r>
            <a:r>
              <a:rPr lang="ru-RU" sz="1600" u="sng" dirty="0" smtClean="0">
                <a:hlinkClick r:id="rId4"/>
              </a:rPr>
              <a:t>_</a:t>
            </a:r>
            <a:r>
              <a:rPr lang="en-US" sz="1600" u="sng" dirty="0" smtClean="0">
                <a:hlinkClick r:id="rId4"/>
              </a:rPr>
              <a:t>female</a:t>
            </a:r>
            <a:r>
              <a:rPr lang="ru-RU" sz="1600" u="sng" dirty="0" smtClean="0">
                <a:hlinkClick r:id="rId4"/>
              </a:rPr>
              <a:t>_</a:t>
            </a:r>
            <a:r>
              <a:rPr lang="en-US" sz="1600" u="sng" dirty="0" smtClean="0">
                <a:hlinkClick r:id="rId4"/>
              </a:rPr>
              <a:t>reproductive</a:t>
            </a:r>
            <a:r>
              <a:rPr lang="ru-RU" sz="1600" u="sng" dirty="0" smtClean="0">
                <a:hlinkClick r:id="rId4"/>
              </a:rPr>
              <a:t>_</a:t>
            </a:r>
            <a:r>
              <a:rPr lang="en-US" sz="1600" u="sng" dirty="0" smtClean="0">
                <a:hlinkClick r:id="rId4"/>
              </a:rPr>
              <a:t>system</a:t>
            </a:r>
            <a:r>
              <a:rPr lang="ru-RU" sz="1600" u="sng" dirty="0" smtClean="0">
                <a:hlinkClick r:id="rId4"/>
              </a:rPr>
              <a:t>.</a:t>
            </a:r>
            <a:r>
              <a:rPr lang="en-US" sz="1600" u="sng" dirty="0" smtClean="0">
                <a:hlinkClick r:id="rId4"/>
              </a:rPr>
              <a:t>jpg</a:t>
            </a:r>
            <a:r>
              <a:rPr lang="ru-RU" sz="1600" dirty="0" smtClean="0"/>
              <a:t>;</a:t>
            </a:r>
          </a:p>
          <a:p>
            <a:pPr marL="0" indent="0">
              <a:buNone/>
            </a:pPr>
            <a:r>
              <a:rPr lang="ru-RU" sz="1600" dirty="0" smtClean="0"/>
              <a:t>схема </a:t>
            </a:r>
            <a:r>
              <a:rPr lang="ru-RU" sz="1600" dirty="0"/>
              <a:t>мужской половой системы насекомых:</a:t>
            </a:r>
          </a:p>
          <a:p>
            <a:pPr marL="0" indent="0">
              <a:buNone/>
            </a:pPr>
            <a:r>
              <a:rPr lang="en-US" sz="1600" u="sng" dirty="0" smtClean="0">
                <a:hlinkClick r:id="rId5"/>
              </a:rPr>
              <a:t>http</a:t>
            </a:r>
            <a:r>
              <a:rPr lang="ru-RU" sz="1600" u="sng" dirty="0" smtClean="0">
                <a:hlinkClick r:id="rId5"/>
              </a:rPr>
              <a:t>://</a:t>
            </a:r>
            <a:r>
              <a:rPr lang="en-US" sz="1600" u="sng" dirty="0" err="1" smtClean="0">
                <a:hlinkClick r:id="rId5"/>
              </a:rPr>
              <a:t>cronodon</a:t>
            </a:r>
            <a:r>
              <a:rPr lang="ru-RU" sz="1600" u="sng" dirty="0" smtClean="0">
                <a:hlinkClick r:id="rId5"/>
              </a:rPr>
              <a:t>.</a:t>
            </a:r>
            <a:r>
              <a:rPr lang="en-US" sz="1600" u="sng" dirty="0" smtClean="0">
                <a:hlinkClick r:id="rId5"/>
              </a:rPr>
              <a:t>com</a:t>
            </a:r>
            <a:r>
              <a:rPr lang="ru-RU" sz="1600" u="sng" dirty="0" smtClean="0">
                <a:hlinkClick r:id="rId5"/>
              </a:rPr>
              <a:t>/</a:t>
            </a:r>
            <a:r>
              <a:rPr lang="en-US" sz="1600" u="sng" dirty="0" smtClean="0">
                <a:hlinkClick r:id="rId5"/>
              </a:rPr>
              <a:t>images</a:t>
            </a:r>
            <a:r>
              <a:rPr lang="ru-RU" sz="1600" u="sng" dirty="0" smtClean="0">
                <a:hlinkClick r:id="rId5"/>
              </a:rPr>
              <a:t>/</a:t>
            </a:r>
            <a:r>
              <a:rPr lang="en-US" sz="1600" u="sng" dirty="0" smtClean="0">
                <a:hlinkClick r:id="rId5"/>
              </a:rPr>
              <a:t>male</a:t>
            </a:r>
            <a:r>
              <a:rPr lang="ru-RU" sz="1600" u="sng" dirty="0" smtClean="0">
                <a:hlinkClick r:id="rId5"/>
              </a:rPr>
              <a:t>_</a:t>
            </a:r>
            <a:r>
              <a:rPr lang="en-US" sz="1600" u="sng" dirty="0" smtClean="0">
                <a:hlinkClick r:id="rId5"/>
              </a:rPr>
              <a:t>insect</a:t>
            </a:r>
            <a:r>
              <a:rPr lang="ru-RU" sz="1600" u="sng" dirty="0" smtClean="0">
                <a:hlinkClick r:id="rId5"/>
              </a:rPr>
              <a:t>_</a:t>
            </a:r>
            <a:r>
              <a:rPr lang="en-US" sz="1600" u="sng" dirty="0" smtClean="0">
                <a:hlinkClick r:id="rId5"/>
              </a:rPr>
              <a:t>reproductive</a:t>
            </a:r>
            <a:r>
              <a:rPr lang="ru-RU" sz="1600" u="sng" dirty="0" smtClean="0">
                <a:hlinkClick r:id="rId5"/>
              </a:rPr>
              <a:t>_</a:t>
            </a:r>
            <a:r>
              <a:rPr lang="en-US" sz="1600" u="sng" dirty="0" smtClean="0">
                <a:hlinkClick r:id="rId5"/>
              </a:rPr>
              <a:t>system</a:t>
            </a:r>
            <a:r>
              <a:rPr lang="ru-RU" sz="1600" u="sng" dirty="0" smtClean="0">
                <a:hlinkClick r:id="rId5"/>
              </a:rPr>
              <a:t>.</a:t>
            </a:r>
            <a:r>
              <a:rPr lang="en-US" sz="1600" u="sng" dirty="0" smtClean="0">
                <a:hlinkClick r:id="rId5"/>
              </a:rPr>
              <a:t>jpg</a:t>
            </a:r>
            <a:r>
              <a:rPr lang="ru-RU" sz="1600" dirty="0" smtClean="0"/>
              <a:t>;</a:t>
            </a:r>
          </a:p>
          <a:p>
            <a:pPr marL="0" indent="0">
              <a:buNone/>
            </a:pPr>
            <a:r>
              <a:rPr lang="ru-RU" sz="1600" dirty="0" smtClean="0"/>
              <a:t>уховёртка </a:t>
            </a:r>
            <a:r>
              <a:rPr lang="ru-RU" sz="1600" dirty="0"/>
              <a:t>с малышами:</a:t>
            </a:r>
          </a:p>
          <a:p>
            <a:pPr marL="0" indent="0">
              <a:buNone/>
            </a:pPr>
            <a:r>
              <a:rPr lang="en-US" sz="1600" u="sng" dirty="0" smtClean="0">
                <a:hlinkClick r:id="rId6"/>
              </a:rPr>
              <a:t>http</a:t>
            </a:r>
            <a:r>
              <a:rPr lang="ru-RU" sz="1600" u="sng" dirty="0" smtClean="0">
                <a:hlinkClick r:id="rId6"/>
              </a:rPr>
              <a:t>://</a:t>
            </a:r>
            <a:r>
              <a:rPr lang="en-US" sz="1600" u="sng" dirty="0" smtClean="0">
                <a:hlinkClick r:id="rId6"/>
              </a:rPr>
              <a:t>www</a:t>
            </a:r>
            <a:r>
              <a:rPr lang="ru-RU" sz="1600" u="sng" dirty="0" smtClean="0">
                <a:hlinkClick r:id="rId6"/>
              </a:rPr>
              <a:t>.</a:t>
            </a:r>
            <a:r>
              <a:rPr lang="en-US" sz="1600" u="sng" dirty="0" err="1" smtClean="0">
                <a:hlinkClick r:id="rId6"/>
              </a:rPr>
              <a:t>earthtimes</a:t>
            </a:r>
            <a:r>
              <a:rPr lang="ru-RU" sz="1600" u="sng" dirty="0" smtClean="0">
                <a:hlinkClick r:id="rId6"/>
              </a:rPr>
              <a:t>.</a:t>
            </a:r>
            <a:r>
              <a:rPr lang="en-US" sz="1600" u="sng" dirty="0" smtClean="0">
                <a:hlinkClick r:id="rId6"/>
              </a:rPr>
              <a:t>org</a:t>
            </a:r>
            <a:r>
              <a:rPr lang="ru-RU" sz="1600" u="sng" dirty="0" smtClean="0">
                <a:hlinkClick r:id="rId6"/>
              </a:rPr>
              <a:t>/</a:t>
            </a:r>
            <a:r>
              <a:rPr lang="en-US" sz="1600" u="sng" dirty="0" smtClean="0">
                <a:hlinkClick r:id="rId6"/>
              </a:rPr>
              <a:t>nature</a:t>
            </a:r>
            <a:r>
              <a:rPr lang="ru-RU" sz="1600" u="sng" dirty="0" smtClean="0">
                <a:hlinkClick r:id="rId6"/>
              </a:rPr>
              <a:t>/</a:t>
            </a:r>
            <a:r>
              <a:rPr lang="en-US" sz="1600" u="sng" dirty="0" smtClean="0">
                <a:hlinkClick r:id="rId6"/>
              </a:rPr>
              <a:t>earwig</a:t>
            </a:r>
            <a:r>
              <a:rPr lang="ru-RU" sz="1600" u="sng" dirty="0" smtClean="0">
                <a:hlinkClick r:id="rId6"/>
              </a:rPr>
              <a:t>-</a:t>
            </a:r>
            <a:r>
              <a:rPr lang="en-US" sz="1600" u="sng" dirty="0" smtClean="0">
                <a:hlinkClick r:id="rId6"/>
              </a:rPr>
              <a:t>mothers</a:t>
            </a:r>
            <a:r>
              <a:rPr lang="ru-RU" sz="1600" u="sng" dirty="0" smtClean="0">
                <a:hlinkClick r:id="rId6"/>
              </a:rPr>
              <a:t>-</a:t>
            </a:r>
            <a:r>
              <a:rPr lang="en-US" sz="1600" u="sng" dirty="0" smtClean="0">
                <a:hlinkClick r:id="rId6"/>
              </a:rPr>
              <a:t>parental</a:t>
            </a:r>
            <a:r>
              <a:rPr lang="ru-RU" sz="1600" u="sng" dirty="0" smtClean="0">
                <a:hlinkClick r:id="rId6"/>
              </a:rPr>
              <a:t>-</a:t>
            </a:r>
            <a:r>
              <a:rPr lang="en-US" sz="1600" u="sng" dirty="0" smtClean="0">
                <a:hlinkClick r:id="rId6"/>
              </a:rPr>
              <a:t>care</a:t>
            </a:r>
            <a:r>
              <a:rPr lang="ru-RU" sz="1600" u="sng" dirty="0" smtClean="0">
                <a:hlinkClick r:id="rId6"/>
              </a:rPr>
              <a:t>/1946/</a:t>
            </a:r>
            <a:r>
              <a:rPr lang="ru-RU" sz="1600" dirty="0" smtClean="0"/>
              <a:t>;</a:t>
            </a:r>
          </a:p>
          <a:p>
            <a:pPr marL="0" indent="0">
              <a:buNone/>
            </a:pPr>
            <a:r>
              <a:rPr lang="ru-RU" sz="1600" dirty="0" smtClean="0"/>
              <a:t>две </a:t>
            </a:r>
            <a:r>
              <a:rPr lang="ru-RU" sz="1600" dirty="0"/>
              <a:t>пчелы на цветке:</a:t>
            </a:r>
          </a:p>
          <a:p>
            <a:pPr marL="0" indent="0">
              <a:buNone/>
            </a:pPr>
            <a:r>
              <a:rPr lang="en-US" sz="1600" u="sng" dirty="0" smtClean="0">
                <a:hlinkClick r:id="rId7"/>
              </a:rPr>
              <a:t>http</a:t>
            </a:r>
            <a:r>
              <a:rPr lang="ru-RU" sz="1600" u="sng" dirty="0" smtClean="0">
                <a:hlinkClick r:id="rId7"/>
              </a:rPr>
              <a:t>://</a:t>
            </a:r>
            <a:r>
              <a:rPr lang="en-US" sz="1600" u="sng" dirty="0" smtClean="0">
                <a:hlinkClick r:id="rId7"/>
              </a:rPr>
              <a:t>www</a:t>
            </a:r>
            <a:r>
              <a:rPr lang="ru-RU" sz="1600" u="sng" dirty="0" smtClean="0">
                <a:hlinkClick r:id="rId7"/>
              </a:rPr>
              <a:t>.</a:t>
            </a:r>
            <a:r>
              <a:rPr lang="en-US" sz="1600" u="sng" dirty="0" err="1" smtClean="0">
                <a:hlinkClick r:id="rId7"/>
              </a:rPr>
              <a:t>animalpictures</a:t>
            </a:r>
            <a:r>
              <a:rPr lang="ru-RU" sz="1600" u="sng" dirty="0" smtClean="0">
                <a:hlinkClick r:id="rId7"/>
              </a:rPr>
              <a:t>123.</a:t>
            </a:r>
            <a:r>
              <a:rPr lang="en-US" sz="1600" u="sng" dirty="0" smtClean="0">
                <a:hlinkClick r:id="rId7"/>
              </a:rPr>
              <a:t>org</a:t>
            </a:r>
            <a:r>
              <a:rPr lang="ru-RU" sz="1600" u="sng" dirty="0" smtClean="0">
                <a:hlinkClick r:id="rId7"/>
              </a:rPr>
              <a:t>/2012/09/</a:t>
            </a:r>
            <a:r>
              <a:rPr lang="en-US" sz="1600" u="sng" dirty="0" smtClean="0">
                <a:hlinkClick r:id="rId7"/>
              </a:rPr>
              <a:t>page</a:t>
            </a:r>
            <a:r>
              <a:rPr lang="ru-RU" sz="1600" u="sng" dirty="0" smtClean="0">
                <a:hlinkClick r:id="rId7"/>
              </a:rPr>
              <a:t>/2/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endParaRPr lang="ru-RU" sz="16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  <a:ln w="571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B3383-FFE4-4FA5-9C90-9355FB9871A7}" type="datetime1">
              <a:rPr lang="ru-RU" smtClean="0"/>
              <a:t>24.11.2013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640B-68D2-4E39-A9D2-DC9102C7943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15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44824"/>
            <a:ext cx="8496944" cy="233169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Внутреннее строение насекомых</a:t>
            </a:r>
            <a:endParaRPr lang="ru-RU" sz="7200" b="1" dirty="0">
              <a:ln w="12700">
                <a:solidFill>
                  <a:srgbClr val="C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144016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8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Разработал</a:t>
            </a:r>
          </a:p>
          <a:p>
            <a:pPr>
              <a:spcBef>
                <a:spcPts val="0"/>
              </a:spcBef>
            </a:pPr>
            <a:r>
              <a:rPr lang="ru-RU" sz="28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</a:t>
            </a:r>
            <a:r>
              <a:rPr lang="ru-RU" sz="28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читель химии и биологии</a:t>
            </a:r>
          </a:p>
          <a:p>
            <a:pPr>
              <a:spcBef>
                <a:spcPts val="0"/>
              </a:spcBef>
            </a:pPr>
            <a:r>
              <a:rPr lang="ru-RU" sz="2800" b="1" dirty="0" err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Петреня</a:t>
            </a:r>
            <a:r>
              <a:rPr lang="ru-RU" sz="28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Игорь Михайлович</a:t>
            </a:r>
            <a:endParaRPr lang="ru-RU" sz="2800" b="1" dirty="0">
              <a:ln w="12700">
                <a:solidFill>
                  <a:srgbClr val="C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16632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Государственное учреждение образования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«Брагинская средняя школа»</a:t>
            </a:r>
          </a:p>
          <a:p>
            <a:pPr algn="ctr"/>
            <a:r>
              <a:rPr lang="ru-RU" sz="2800" b="1" dirty="0" err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г.п</a:t>
            </a:r>
            <a:r>
              <a:rPr lang="ru-RU" sz="28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Брагин Гомельской области</a:t>
            </a:r>
            <a:endParaRPr lang="ru-RU" sz="2800" b="1" dirty="0">
              <a:ln w="12700">
                <a:solidFill>
                  <a:srgbClr val="C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630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Задачи урока</a:t>
            </a:r>
            <a:endParaRPr lang="ru-RU" b="1" dirty="0">
              <a:ln w="12700">
                <a:solidFill>
                  <a:srgbClr val="C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noFill/>
          <a:ln w="38100">
            <a:solidFill>
              <a:schemeClr val="accent1"/>
            </a:solidFill>
          </a:ln>
        </p:spPr>
        <p:txBody>
          <a:bodyPr/>
          <a:lstStyle/>
          <a:p>
            <a:pPr marL="0" indent="0" algn="ctr">
              <a:buNone/>
            </a:pPr>
            <a:endParaRPr lang="ru-RU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Вспомним известное:</a:t>
            </a:r>
          </a:p>
          <a:p>
            <a:pPr marL="0" indent="0" algn="ctr">
              <a:buNone/>
            </a:pPr>
            <a:r>
              <a:rPr lang="ru-RU" sz="2400" dirty="0" smtClean="0"/>
              <a:t>особенности строения членистоногих, ракообразных.</a:t>
            </a:r>
            <a:endParaRPr lang="ru-RU" sz="2400" dirty="0"/>
          </a:p>
          <a:p>
            <a:pPr marL="0" indent="0" algn="ctr"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Узнаем новое:</a:t>
            </a:r>
          </a:p>
          <a:p>
            <a:pPr marL="0" indent="0" algn="ctr">
              <a:buNone/>
            </a:pPr>
            <a:r>
              <a:rPr lang="ru-RU" sz="2400" dirty="0">
                <a:ln w="12700">
                  <a:noFill/>
                  <a:prstDash val="solid"/>
                </a:ln>
              </a:rPr>
              <a:t>с</a:t>
            </a:r>
            <a:r>
              <a:rPr lang="ru-RU" sz="2400" dirty="0" smtClean="0">
                <a:ln w="12700">
                  <a:noFill/>
                  <a:prstDash val="solid"/>
                </a:ln>
              </a:rPr>
              <a:t>троение систем органов насекомых, их функции;</a:t>
            </a:r>
            <a:endParaRPr lang="ru-RU" sz="2400" dirty="0">
              <a:ln w="12700">
                <a:noFill/>
                <a:prstDash val="solid"/>
              </a:ln>
            </a:endParaRPr>
          </a:p>
          <a:p>
            <a:pPr marL="0" indent="0" algn="ctr">
              <a:buNone/>
            </a:pPr>
            <a:r>
              <a:rPr lang="ru-RU" sz="2400" dirty="0">
                <a:ln w="12700">
                  <a:noFill/>
                  <a:prstDash val="solid"/>
                </a:ln>
              </a:rPr>
              <a:t>о</a:t>
            </a:r>
            <a:r>
              <a:rPr lang="ru-RU" sz="2400" dirty="0" smtClean="0">
                <a:ln w="12700">
                  <a:noFill/>
                  <a:prstDash val="solid"/>
                </a:ln>
              </a:rPr>
              <a:t>собенности поведения насекомых.</a:t>
            </a:r>
          </a:p>
          <a:p>
            <a:pPr marL="0" indent="0" algn="ctr"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Учимся сравнивать:</a:t>
            </a:r>
          </a:p>
          <a:p>
            <a:pPr marL="0" indent="0" algn="ctr">
              <a:buNone/>
            </a:pPr>
            <a:r>
              <a:rPr lang="ru-RU" sz="2400" dirty="0">
                <a:ln w="12700">
                  <a:noFill/>
                  <a:prstDash val="solid"/>
                </a:ln>
              </a:rPr>
              <a:t>с</a:t>
            </a:r>
            <a:r>
              <a:rPr lang="ru-RU" sz="2400" dirty="0" smtClean="0">
                <a:ln w="12700">
                  <a:noFill/>
                  <a:prstDash val="solid"/>
                </a:ln>
              </a:rPr>
              <a:t>троение и работу систем органов и формы поведения ракообразных и насекомых.</a:t>
            </a:r>
          </a:p>
          <a:p>
            <a:pPr marL="0" indent="0" algn="ctr">
              <a:buNone/>
            </a:pPr>
            <a:endParaRPr lang="ru-RU" sz="2400" dirty="0">
              <a:ln w="12700">
                <a:noFill/>
                <a:prstDash val="solid"/>
              </a:ln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  <a:ln w="571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27A50-472F-4B85-9730-43A18C92925B}" type="datetime1">
              <a:rPr lang="ru-RU" smtClean="0"/>
              <a:t>24.11.2013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640B-68D2-4E39-A9D2-DC9102C7943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61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Проверим домашнее задание</a:t>
            </a:r>
            <a:endParaRPr lang="ru-RU" b="1" dirty="0">
              <a:ln w="12700">
                <a:solidFill>
                  <a:srgbClr val="C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</a:rPr>
              <a:t>Обсудите в паре друг с другом ответы на вопросы</a:t>
            </a:r>
            <a:endParaRPr lang="ru-RU" sz="1600" b="1" dirty="0" smtClean="0">
              <a:ln>
                <a:solidFill>
                  <a:srgbClr val="C00000"/>
                </a:solidFill>
              </a:ln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ru-RU" sz="1600" dirty="0" smtClean="0"/>
          </a:p>
          <a:p>
            <a:pPr marL="0" indent="0" algn="just">
              <a:buNone/>
            </a:pPr>
            <a:r>
              <a:rPr lang="ru-RU" sz="2400" dirty="0" smtClean="0"/>
              <a:t>1. Перечислите, в каких местах на нашей планете встречаются насекомые. Приведите примеры. Какие приспособления у них выработались к условиям проживания?</a:t>
            </a:r>
          </a:p>
          <a:p>
            <a:pPr marL="0" indent="0" algn="just">
              <a:buNone/>
            </a:pPr>
            <a:r>
              <a:rPr lang="ru-RU" sz="2400" dirty="0"/>
              <a:t>2</a:t>
            </a:r>
            <a:r>
              <a:rPr lang="ru-RU" sz="2400" dirty="0" smtClean="0"/>
              <a:t>. Назовите отделы тела насекомых. Перечислите органы, которые находятся на каждом отделе тела. Какова их функция?</a:t>
            </a:r>
          </a:p>
          <a:p>
            <a:pPr marL="0" indent="0" algn="just">
              <a:buNone/>
            </a:pPr>
            <a:r>
              <a:rPr lang="ru-RU" sz="2400" dirty="0"/>
              <a:t>4</a:t>
            </a:r>
            <a:r>
              <a:rPr lang="ru-RU" sz="2400" dirty="0" smtClean="0"/>
              <a:t>. Какие типы ротового аппарата насекомых вам известны. Как они устроены и как работают? Приведите примеры.</a:t>
            </a:r>
          </a:p>
          <a:p>
            <a:pPr marL="0" indent="0" algn="just">
              <a:buNone/>
            </a:pPr>
            <a:endParaRPr lang="ru-RU" sz="2400" dirty="0" smtClean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  <a:ln w="571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27A50-472F-4B85-9730-43A18C92925B}" type="datetime1">
              <a:rPr lang="ru-RU" smtClean="0"/>
              <a:t>24.11.2013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640B-68D2-4E39-A9D2-DC9102C79432}" type="slidenum">
              <a:rPr lang="ru-RU" smtClean="0"/>
              <a:t>3</a:t>
            </a:fld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46856" y="1556792"/>
            <a:ext cx="8229600" cy="4608512"/>
          </a:xfrm>
          <a:prstGeom prst="rect">
            <a:avLst/>
          </a:prstGeom>
          <a:ln w="38100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</a:rPr>
              <a:t>Обсудите в паре друг с другом ответы на вопросы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1600" dirty="0" smtClean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2400" dirty="0"/>
              <a:t>5</a:t>
            </a:r>
            <a:r>
              <a:rPr lang="ru-RU" sz="2400" dirty="0" smtClean="0"/>
              <a:t>. Какие типы усиков (антенн) у насекомых вам известны? Какова их роль?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2400" dirty="0" smtClean="0"/>
              <a:t>6. Как устроены глаза насекомых? Какой тип зрения у них?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2400" dirty="0" smtClean="0"/>
              <a:t>7. Каковы особенности строения крыльев у насекомых? Какова их роль для всего класса?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2400" dirty="0" smtClean="0"/>
              <a:t>8. Какие типы ножек у насекомых вы знаете? Как они работают?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2400" dirty="0" smtClean="0"/>
              <a:t>9. Каковы особенности строения покровов тела насекомых?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2400" dirty="0" smtClean="0"/>
              <a:t>10. Какие особенности внешнего строения насекомых позволили им занять для проживания всю планету?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9540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Системы внутренних органов</a:t>
            </a:r>
            <a:endParaRPr lang="ru-RU" b="1" dirty="0">
              <a:ln w="12700">
                <a:solidFill>
                  <a:srgbClr val="C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  <a:ln w="571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27A50-472F-4B85-9730-43A18C92925B}" type="datetime1">
              <a:rPr lang="ru-RU" smtClean="0"/>
              <a:t>24.11.2013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640B-68D2-4E39-A9D2-DC9102C79432}" type="slidenum">
              <a:rPr lang="ru-RU" smtClean="0"/>
              <a:t>4</a:t>
            </a:fld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14" y="1640378"/>
            <a:ext cx="6186827" cy="3516814"/>
          </a:xfrm>
          <a:ln w="38100">
            <a:solidFill>
              <a:schemeClr val="accent1"/>
            </a:solidFill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6516216" y="1628800"/>
            <a:ext cx="2448272" cy="352839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9512" y="5301208"/>
            <a:ext cx="8784976" cy="108012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410577" y="1707534"/>
            <a:ext cx="2670666" cy="34624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 smtClean="0"/>
              <a:t>Передний отдел:</a:t>
            </a:r>
          </a:p>
          <a:p>
            <a:pPr algn="ctr"/>
            <a:r>
              <a:rPr lang="ru-RU" sz="2200" dirty="0"/>
              <a:t>р</a:t>
            </a:r>
            <a:r>
              <a:rPr lang="ru-RU" sz="2200" dirty="0" smtClean="0"/>
              <a:t>от, глотка,</a:t>
            </a:r>
          </a:p>
          <a:p>
            <a:pPr algn="ctr"/>
            <a:r>
              <a:rPr lang="ru-RU" sz="2200" dirty="0" smtClean="0"/>
              <a:t>пищевод,</a:t>
            </a:r>
          </a:p>
          <a:p>
            <a:pPr algn="ctr"/>
            <a:r>
              <a:rPr lang="ru-RU" sz="2200" dirty="0" smtClean="0"/>
              <a:t>зоб, </a:t>
            </a:r>
            <a:r>
              <a:rPr lang="ru-RU" sz="2200" dirty="0" err="1" smtClean="0"/>
              <a:t>муск</a:t>
            </a:r>
            <a:r>
              <a:rPr lang="ru-RU" sz="2200" dirty="0" smtClean="0"/>
              <a:t>. желудок;</a:t>
            </a:r>
          </a:p>
          <a:p>
            <a:pPr algn="ctr"/>
            <a:r>
              <a:rPr lang="ru-RU" sz="2200" dirty="0"/>
              <a:t>с</a:t>
            </a:r>
            <a:r>
              <a:rPr lang="ru-RU" sz="2200" dirty="0" smtClean="0"/>
              <a:t>люнные железы.</a:t>
            </a:r>
          </a:p>
          <a:p>
            <a:pPr algn="ctr"/>
            <a:r>
              <a:rPr lang="ru-RU" sz="2200" b="1" dirty="0" smtClean="0"/>
              <a:t>Средний отдел:</a:t>
            </a:r>
          </a:p>
          <a:p>
            <a:pPr algn="ctr"/>
            <a:r>
              <a:rPr lang="ru-RU" sz="2200" dirty="0" smtClean="0"/>
              <a:t>кишка, нет печени.</a:t>
            </a:r>
          </a:p>
          <a:p>
            <a:pPr algn="ctr"/>
            <a:r>
              <a:rPr lang="ru-RU" sz="2200" b="1" dirty="0" smtClean="0"/>
              <a:t>Задний отдел:</a:t>
            </a:r>
          </a:p>
          <a:p>
            <a:pPr algn="ctr"/>
            <a:r>
              <a:rPr lang="ru-RU" sz="2100" dirty="0" smtClean="0"/>
              <a:t>кишка заканчивается</a:t>
            </a:r>
          </a:p>
          <a:p>
            <a:pPr algn="ctr"/>
            <a:r>
              <a:rPr lang="ru-RU" sz="2200" dirty="0" smtClean="0"/>
              <a:t>анусом</a:t>
            </a:r>
            <a:endParaRPr lang="ru-RU" sz="2200" dirty="0"/>
          </a:p>
        </p:txBody>
      </p:sp>
      <p:sp>
        <p:nvSpPr>
          <p:cNvPr id="16" name="TextBox 15"/>
          <p:cNvSpPr txBox="1"/>
          <p:nvPr/>
        </p:nvSpPr>
        <p:spPr>
          <a:xfrm>
            <a:off x="194494" y="5251847"/>
            <a:ext cx="87699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0070C0"/>
                </a:solidFill>
              </a:rPr>
              <a:t>Пищеварительная система</a:t>
            </a:r>
          </a:p>
          <a:p>
            <a:pPr algn="ctr"/>
            <a:r>
              <a:rPr lang="ru-RU" sz="2200" b="1" dirty="0" smtClean="0"/>
              <a:t>В переднем отделе</a:t>
            </a:r>
            <a:r>
              <a:rPr lang="ru-RU" sz="2200" dirty="0" smtClean="0"/>
              <a:t> – измельчение и первичная обработка пищи.</a:t>
            </a:r>
          </a:p>
          <a:p>
            <a:pPr algn="ctr"/>
            <a:r>
              <a:rPr lang="ru-RU" sz="2200" b="1" dirty="0" smtClean="0"/>
              <a:t>В среднем</a:t>
            </a:r>
            <a:r>
              <a:rPr lang="ru-RU" sz="2200" dirty="0" smtClean="0"/>
              <a:t> – всасывание </a:t>
            </a:r>
            <a:r>
              <a:rPr lang="ru-RU" sz="2200" dirty="0" err="1" smtClean="0"/>
              <a:t>питат</a:t>
            </a:r>
            <a:r>
              <a:rPr lang="ru-RU" sz="2200" dirty="0" smtClean="0"/>
              <a:t>. веществ. </a:t>
            </a:r>
            <a:r>
              <a:rPr lang="ru-RU" sz="2200" b="1" dirty="0" smtClean="0"/>
              <a:t>В заднем</a:t>
            </a:r>
            <a:r>
              <a:rPr lang="ru-RU" sz="2200" dirty="0" smtClean="0"/>
              <a:t> – всасывание воды.</a:t>
            </a:r>
            <a:endParaRPr lang="ru-RU" sz="2200" dirty="0"/>
          </a:p>
        </p:txBody>
      </p:sp>
      <p:sp>
        <p:nvSpPr>
          <p:cNvPr id="17" name="TextBox 16"/>
          <p:cNvSpPr txBox="1"/>
          <p:nvPr/>
        </p:nvSpPr>
        <p:spPr>
          <a:xfrm>
            <a:off x="1521991" y="1628800"/>
            <a:ext cx="990912" cy="369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брюшко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09080" y="1619508"/>
            <a:ext cx="717504" cy="369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грудь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33216" y="1781200"/>
            <a:ext cx="839845" cy="369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голова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35896" y="4787860"/>
            <a:ext cx="826316" cy="369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трахея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20812" y="2278613"/>
            <a:ext cx="893065" cy="6463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полов.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железа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19872" y="2060848"/>
            <a:ext cx="1132041" cy="369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кров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с</a:t>
            </a:r>
            <a:r>
              <a:rPr lang="ru-RU" dirty="0" err="1" smtClean="0">
                <a:solidFill>
                  <a:schemeClr val="tx1"/>
                </a:solidFill>
              </a:rPr>
              <a:t>ос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49612" y="2771636"/>
            <a:ext cx="1022588" cy="369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антенны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95037" y="2276872"/>
            <a:ext cx="877163" cy="369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«мозг»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6712" y="3779748"/>
            <a:ext cx="619785" cy="369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анус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9512" y="4787860"/>
            <a:ext cx="1138453" cy="369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дыхальца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53907" y="2060848"/>
            <a:ext cx="880626" cy="369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сердце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78560" y="4077072"/>
            <a:ext cx="717376" cy="6463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нерв.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ствол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27784" y="4355812"/>
            <a:ext cx="527709" cy="369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зоб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24042" y="4787860"/>
            <a:ext cx="1019766" cy="369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желудок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51721" y="4365104"/>
            <a:ext cx="516423" cy="369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рот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38826" y="4787860"/>
            <a:ext cx="797270" cy="369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глотка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9512" y="4211796"/>
            <a:ext cx="800027" cy="369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кишка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26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2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2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2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2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2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2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2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2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2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2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2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2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2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2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Системы внутренних органов</a:t>
            </a:r>
            <a:endParaRPr lang="ru-RU" b="1" dirty="0">
              <a:ln w="12700">
                <a:solidFill>
                  <a:srgbClr val="C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  <a:ln w="571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27A50-472F-4B85-9730-43A18C92925B}" type="datetime1">
              <a:rPr lang="ru-RU" smtClean="0"/>
              <a:t>24.11.2013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640B-68D2-4E39-A9D2-DC9102C79432}" type="slidenum">
              <a:rPr lang="ru-RU" smtClean="0"/>
              <a:t>5</a:t>
            </a:fld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14" y="1640378"/>
            <a:ext cx="6186827" cy="3516814"/>
          </a:xfrm>
          <a:ln w="38100">
            <a:solidFill>
              <a:schemeClr val="accent1"/>
            </a:solidFill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6516216" y="1628800"/>
            <a:ext cx="2448272" cy="352839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9512" y="5301208"/>
            <a:ext cx="8784976" cy="108012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682349" y="1707534"/>
            <a:ext cx="2127121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 smtClean="0"/>
              <a:t>Спинной</a:t>
            </a:r>
          </a:p>
          <a:p>
            <a:pPr algn="ctr"/>
            <a:r>
              <a:rPr lang="ru-RU" sz="2200" b="1" dirty="0" smtClean="0"/>
              <a:t>сосуд – сердце</a:t>
            </a:r>
          </a:p>
          <a:p>
            <a:pPr algn="ctr"/>
            <a:r>
              <a:rPr lang="ru-RU" sz="2200" dirty="0" smtClean="0"/>
              <a:t>имеет камеры и</a:t>
            </a:r>
          </a:p>
          <a:p>
            <a:pPr algn="ctr"/>
            <a:r>
              <a:rPr lang="ru-RU" sz="2200" dirty="0"/>
              <a:t>к</a:t>
            </a:r>
            <a:r>
              <a:rPr lang="ru-RU" sz="2200" dirty="0" smtClean="0"/>
              <a:t>лапана.</a:t>
            </a:r>
          </a:p>
          <a:p>
            <a:pPr algn="ctr"/>
            <a:endParaRPr lang="ru-RU" sz="2200" b="1" dirty="0" smtClean="0"/>
          </a:p>
          <a:p>
            <a:pPr algn="ctr"/>
            <a:r>
              <a:rPr lang="ru-RU" sz="2200" b="1" dirty="0" smtClean="0"/>
              <a:t>Сосуды</a:t>
            </a:r>
          </a:p>
          <a:p>
            <a:pPr algn="ctr"/>
            <a:r>
              <a:rPr lang="ru-RU" sz="2200" dirty="0"/>
              <a:t>о</a:t>
            </a:r>
            <a:r>
              <a:rPr lang="ru-RU" sz="2200" dirty="0" smtClean="0"/>
              <a:t>ткрываются в</a:t>
            </a:r>
          </a:p>
          <a:p>
            <a:pPr algn="ctr"/>
            <a:r>
              <a:rPr lang="ru-RU" sz="2200" dirty="0"/>
              <a:t>п</a:t>
            </a:r>
            <a:r>
              <a:rPr lang="ru-RU" sz="2200" dirty="0" smtClean="0"/>
              <a:t>олость тела.</a:t>
            </a:r>
          </a:p>
          <a:p>
            <a:pPr algn="ctr"/>
            <a:endParaRPr lang="ru-RU" sz="2200" b="1" dirty="0" smtClean="0"/>
          </a:p>
          <a:p>
            <a:pPr algn="ctr"/>
            <a:r>
              <a:rPr lang="ru-RU" sz="2200" b="1" dirty="0" err="1" smtClean="0"/>
              <a:t>Гемолимфа</a:t>
            </a:r>
            <a:endParaRPr lang="ru-RU" sz="2200" dirty="0"/>
          </a:p>
        </p:txBody>
      </p:sp>
      <p:sp>
        <p:nvSpPr>
          <p:cNvPr id="16" name="TextBox 15"/>
          <p:cNvSpPr txBox="1"/>
          <p:nvPr/>
        </p:nvSpPr>
        <p:spPr>
          <a:xfrm>
            <a:off x="139891" y="5251847"/>
            <a:ext cx="89108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0070C0"/>
                </a:solidFill>
              </a:rPr>
              <a:t>Кровеносная система</a:t>
            </a:r>
          </a:p>
          <a:p>
            <a:pPr algn="ctr"/>
            <a:r>
              <a:rPr lang="ru-RU" sz="2200" b="1" dirty="0" smtClean="0"/>
              <a:t>Незамкнутая.</a:t>
            </a:r>
            <a:r>
              <a:rPr lang="ru-RU" sz="2200" dirty="0" smtClean="0"/>
              <a:t> </a:t>
            </a:r>
            <a:r>
              <a:rPr lang="ru-RU" sz="2200" b="1" dirty="0" err="1" smtClean="0"/>
              <a:t>Гемолимфа</a:t>
            </a:r>
            <a:r>
              <a:rPr lang="ru-RU" sz="2200" b="1" dirty="0" smtClean="0"/>
              <a:t> транспортирует</a:t>
            </a:r>
            <a:r>
              <a:rPr lang="ru-RU" sz="2200" dirty="0" smtClean="0"/>
              <a:t> </a:t>
            </a:r>
            <a:r>
              <a:rPr lang="ru-RU" sz="2200" dirty="0" err="1" smtClean="0"/>
              <a:t>питат</a:t>
            </a:r>
            <a:r>
              <a:rPr lang="ru-RU" sz="2200" dirty="0" smtClean="0"/>
              <a:t>. вещества, продукты</a:t>
            </a:r>
          </a:p>
          <a:p>
            <a:pPr algn="ctr"/>
            <a:r>
              <a:rPr lang="ru-RU" sz="2200" dirty="0" smtClean="0"/>
              <a:t>обмена, выполняет защитную функцию. </a:t>
            </a:r>
            <a:r>
              <a:rPr lang="ru-RU" sz="2200" b="1" dirty="0" smtClean="0"/>
              <a:t>Функция газообмена </a:t>
            </a:r>
            <a:r>
              <a:rPr lang="ru-RU" sz="2200" b="1" dirty="0" err="1" smtClean="0"/>
              <a:t>незнач</a:t>
            </a:r>
            <a:r>
              <a:rPr lang="ru-RU" sz="2200" b="1" dirty="0" smtClean="0"/>
              <a:t>.</a:t>
            </a:r>
            <a:endParaRPr lang="ru-RU" sz="2200" dirty="0"/>
          </a:p>
        </p:txBody>
      </p:sp>
      <p:sp>
        <p:nvSpPr>
          <p:cNvPr id="17" name="TextBox 16"/>
          <p:cNvSpPr txBox="1"/>
          <p:nvPr/>
        </p:nvSpPr>
        <p:spPr>
          <a:xfrm>
            <a:off x="1521991" y="1628800"/>
            <a:ext cx="990912" cy="369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брюшко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09080" y="1619508"/>
            <a:ext cx="717504" cy="369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грудь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33216" y="1781200"/>
            <a:ext cx="839845" cy="369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голова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35896" y="4787860"/>
            <a:ext cx="826316" cy="369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трахея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20812" y="2278613"/>
            <a:ext cx="893065" cy="6463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полов.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железа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19872" y="2060848"/>
            <a:ext cx="1132041" cy="369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кров. </a:t>
            </a:r>
            <a:r>
              <a:rPr lang="ru-RU" dirty="0" err="1">
                <a:solidFill>
                  <a:schemeClr val="tx1"/>
                </a:solidFill>
              </a:rPr>
              <a:t>с</a:t>
            </a:r>
            <a:r>
              <a:rPr lang="ru-RU" dirty="0" err="1" smtClean="0">
                <a:solidFill>
                  <a:schemeClr val="tx1"/>
                </a:solidFill>
              </a:rPr>
              <a:t>ос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49612" y="2771636"/>
            <a:ext cx="1022588" cy="369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антенны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95037" y="2276872"/>
            <a:ext cx="877163" cy="369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«мозг»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6712" y="3779748"/>
            <a:ext cx="619785" cy="369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анус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9512" y="4787860"/>
            <a:ext cx="1138453" cy="369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дыхальца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53907" y="2060848"/>
            <a:ext cx="880626" cy="369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сердце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78560" y="4077072"/>
            <a:ext cx="717376" cy="6463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нерв.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ствол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27784" y="4355812"/>
            <a:ext cx="527709" cy="369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зоб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24042" y="4787860"/>
            <a:ext cx="1019766" cy="369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желудок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51721" y="4365104"/>
            <a:ext cx="516423" cy="369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рот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38826" y="4787860"/>
            <a:ext cx="797270" cy="369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глотка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9512" y="4211796"/>
            <a:ext cx="800027" cy="369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кишка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04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2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2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Системы внутренних органов</a:t>
            </a:r>
            <a:endParaRPr lang="ru-RU" b="1" dirty="0">
              <a:ln w="12700">
                <a:solidFill>
                  <a:srgbClr val="C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  <a:ln w="571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27A50-472F-4B85-9730-43A18C92925B}" type="datetime1">
              <a:rPr lang="ru-RU" smtClean="0"/>
              <a:t>24.11.2013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640B-68D2-4E39-A9D2-DC9102C79432}" type="slidenum">
              <a:rPr lang="ru-RU" smtClean="0"/>
              <a:t>6</a:t>
            </a:fld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89276" y="5467872"/>
            <a:ext cx="4475212" cy="913456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427983" y="5301208"/>
            <a:ext cx="4608513" cy="103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0070C0"/>
                </a:solidFill>
              </a:rPr>
              <a:t>Дыхательная система</a:t>
            </a:r>
            <a:endParaRPr lang="ru-RU" sz="1000" b="1" dirty="0" smtClean="0">
              <a:ln>
                <a:solidFill>
                  <a:srgbClr val="C00000"/>
                </a:solidFill>
              </a:ln>
              <a:solidFill>
                <a:srgbClr val="0070C0"/>
              </a:solidFill>
            </a:endParaRPr>
          </a:p>
          <a:p>
            <a:pPr algn="ctr">
              <a:lnSpc>
                <a:spcPts val="2000"/>
              </a:lnSpc>
            </a:pPr>
            <a:r>
              <a:rPr lang="ru-RU" sz="2200" b="1" dirty="0" smtClean="0"/>
              <a:t>система разветвлённых трубочек</a:t>
            </a:r>
            <a:r>
              <a:rPr lang="ru-RU" sz="2200" dirty="0" smtClean="0"/>
              <a:t>: </a:t>
            </a:r>
            <a:r>
              <a:rPr lang="ru-RU" sz="2200" b="1" dirty="0" smtClean="0"/>
              <a:t>трахей и </a:t>
            </a:r>
            <a:r>
              <a:rPr lang="ru-RU" sz="2200" b="1" dirty="0" err="1" smtClean="0"/>
              <a:t>трахеол</a:t>
            </a:r>
            <a:r>
              <a:rPr lang="ru-RU" sz="2200" dirty="0" smtClean="0"/>
              <a:t>; </a:t>
            </a:r>
            <a:r>
              <a:rPr lang="ru-RU" sz="2200" b="1" dirty="0" err="1" smtClean="0"/>
              <a:t>возд</a:t>
            </a:r>
            <a:r>
              <a:rPr lang="ru-RU" sz="2200" b="1" dirty="0" smtClean="0"/>
              <a:t>. мешки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53" y="1594842"/>
            <a:ext cx="4137723" cy="4786486"/>
          </a:xfrm>
          <a:ln w="38100">
            <a:solidFill>
              <a:schemeClr val="accent1"/>
            </a:solidFill>
          </a:ln>
        </p:spPr>
      </p:pic>
      <p:sp>
        <p:nvSpPr>
          <p:cNvPr id="30" name="TextBox 29"/>
          <p:cNvSpPr txBox="1"/>
          <p:nvPr/>
        </p:nvSpPr>
        <p:spPr>
          <a:xfrm>
            <a:off x="265195" y="3563724"/>
            <a:ext cx="1138453" cy="369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д</a:t>
            </a:r>
            <a:r>
              <a:rPr lang="ru-RU" dirty="0" smtClean="0">
                <a:solidFill>
                  <a:schemeClr val="tx1"/>
                </a:solidFill>
              </a:rPr>
              <a:t>ыхальца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616799"/>
            <a:ext cx="4248472" cy="3540393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276" y="1612429"/>
            <a:ext cx="4475213" cy="380119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35" name="TextBox 34"/>
          <p:cNvSpPr txBox="1"/>
          <p:nvPr/>
        </p:nvSpPr>
        <p:spPr>
          <a:xfrm>
            <a:off x="289300" y="2843644"/>
            <a:ext cx="826316" cy="369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трахея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51452" y="2710661"/>
            <a:ext cx="1304524" cy="6463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воздушные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мешки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028384" y="2996044"/>
            <a:ext cx="826316" cy="369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трахея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17470" y="4149080"/>
            <a:ext cx="1354730" cy="6463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продольная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трахея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00192" y="4582869"/>
            <a:ext cx="1138453" cy="6463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д</a:t>
            </a:r>
            <a:r>
              <a:rPr lang="ru-RU" dirty="0" smtClean="0">
                <a:solidFill>
                  <a:schemeClr val="tx1"/>
                </a:solidFill>
              </a:rPr>
              <a:t>ыхальца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грудные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37772" y="2134597"/>
            <a:ext cx="1161985" cy="6463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д</a:t>
            </a:r>
            <a:r>
              <a:rPr lang="ru-RU" dirty="0" smtClean="0">
                <a:solidFill>
                  <a:schemeClr val="tx1"/>
                </a:solidFill>
              </a:rPr>
              <a:t>ыхальце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брюшное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598820" y="2267580"/>
            <a:ext cx="1069524" cy="369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тр. пучок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92280" y="1835532"/>
            <a:ext cx="1062470" cy="369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chemeClr val="tx1"/>
                </a:solidFill>
              </a:rPr>
              <a:t>трахеола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644008" y="4172887"/>
            <a:ext cx="4248472" cy="120032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Наилучшая вентиляция</a:t>
            </a:r>
          </a:p>
          <a:p>
            <a:pPr algn="ctr"/>
            <a:r>
              <a:rPr lang="ru-RU" sz="2400" b="1" dirty="0" smtClean="0"/>
              <a:t>органов дыхания происходит</a:t>
            </a:r>
          </a:p>
          <a:p>
            <a:pPr algn="ctr"/>
            <a:r>
              <a:rPr lang="ru-RU" sz="2400" b="1" dirty="0" smtClean="0"/>
              <a:t>во время полёта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01324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1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1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1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7" dur="1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1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1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1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2" dur="1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1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1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1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1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Системы внутренних органов</a:t>
            </a:r>
            <a:endParaRPr lang="ru-RU" b="1" dirty="0">
              <a:ln w="12700">
                <a:solidFill>
                  <a:srgbClr val="C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1" y="1628800"/>
            <a:ext cx="8609239" cy="3312368"/>
          </a:xfrm>
          <a:ln w="38100">
            <a:solidFill>
              <a:srgbClr val="00B0F0"/>
            </a:solidFill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  <a:ln w="571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27A50-472F-4B85-9730-43A18C92925B}" type="datetime1">
              <a:rPr lang="ru-RU" smtClean="0"/>
              <a:t>24.11.2013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640B-68D2-4E39-A9D2-DC9102C79432}" type="slidenum">
              <a:rPr lang="ru-RU" smtClean="0"/>
              <a:t>7</a:t>
            </a:fld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5157192"/>
            <a:ext cx="8640960" cy="1224136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1520" y="5027111"/>
            <a:ext cx="8640960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</a:rPr>
              <a:t>Выделительная система</a:t>
            </a:r>
          </a:p>
          <a:p>
            <a:pPr algn="ctr">
              <a:lnSpc>
                <a:spcPts val="2200"/>
              </a:lnSpc>
            </a:pPr>
            <a:r>
              <a:rPr lang="ru-RU" sz="2200" b="1" dirty="0" smtClean="0"/>
              <a:t>Трубчатые </a:t>
            </a:r>
            <a:r>
              <a:rPr lang="ru-RU" sz="2200" b="1" dirty="0" err="1" smtClean="0"/>
              <a:t>мальпигиевы</a:t>
            </a:r>
            <a:r>
              <a:rPr lang="ru-RU" sz="2200" b="1" dirty="0" smtClean="0"/>
              <a:t> сосуды</a:t>
            </a:r>
            <a:r>
              <a:rPr lang="ru-RU" sz="2200" dirty="0" smtClean="0"/>
              <a:t> извлекают из </a:t>
            </a:r>
            <a:r>
              <a:rPr lang="ru-RU" sz="2200" dirty="0" err="1" smtClean="0"/>
              <a:t>гемолимфы</a:t>
            </a:r>
            <a:r>
              <a:rPr lang="ru-RU" sz="2200" dirty="0" smtClean="0"/>
              <a:t> </a:t>
            </a:r>
            <a:r>
              <a:rPr lang="ru-RU" sz="2200" b="1" dirty="0" smtClean="0"/>
              <a:t>вредные продукты жизнедеятельности</a:t>
            </a:r>
            <a:r>
              <a:rPr lang="ru-RU" sz="2200" dirty="0" smtClean="0"/>
              <a:t> и выводят в задний отдел кишечника. Там они </a:t>
            </a:r>
            <a:r>
              <a:rPr lang="ru-RU" sz="2200" b="1" dirty="0" smtClean="0"/>
              <a:t>обезвоживаются</a:t>
            </a:r>
            <a:r>
              <a:rPr lang="ru-RU" sz="2200" dirty="0" smtClean="0"/>
              <a:t> и </a:t>
            </a:r>
            <a:r>
              <a:rPr lang="ru-RU" sz="2200" b="1" dirty="0" smtClean="0"/>
              <a:t>выделяются наружу</a:t>
            </a:r>
            <a:r>
              <a:rPr lang="ru-RU" sz="2200" dirty="0" smtClean="0"/>
              <a:t> через анус.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29276" y="1691516"/>
            <a:ext cx="1654492" cy="3693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с</a:t>
            </a:r>
            <a:r>
              <a:rPr lang="ru-RU" dirty="0" smtClean="0">
                <a:solidFill>
                  <a:schemeClr val="tx1"/>
                </a:solidFill>
              </a:rPr>
              <a:t>редняя кишка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94422" y="3573016"/>
            <a:ext cx="1026050" cy="369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фекалии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36297" y="4150821"/>
            <a:ext cx="1507143" cy="6463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мальпигиевы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сосуды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83768" y="1628800"/>
            <a:ext cx="1530997" cy="369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задняя кишка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36296" y="1691516"/>
            <a:ext cx="1579087" cy="369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прямая кишка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69636" y="1691516"/>
            <a:ext cx="1654492" cy="369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средняя кишка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6992" y="4427820"/>
            <a:ext cx="2254848" cy="369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err="1">
                <a:solidFill>
                  <a:schemeClr val="tx1"/>
                </a:solidFill>
              </a:rPr>
              <a:t>м</a:t>
            </a:r>
            <a:r>
              <a:rPr lang="ru-RU" dirty="0" err="1" smtClean="0">
                <a:solidFill>
                  <a:schemeClr val="tx1"/>
                </a:solidFill>
              </a:rPr>
              <a:t>альпигиевы</a:t>
            </a:r>
            <a:r>
              <a:rPr lang="ru-RU" dirty="0" smtClean="0">
                <a:solidFill>
                  <a:schemeClr val="tx1"/>
                </a:solidFill>
              </a:rPr>
              <a:t> сосуды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51900" y="4427820"/>
            <a:ext cx="1579087" cy="369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прямая кишка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24128" y="1628800"/>
            <a:ext cx="1530997" cy="369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задняя кишка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65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Системы внутренних органов</a:t>
            </a:r>
            <a:endParaRPr lang="ru-RU" b="1" dirty="0">
              <a:ln w="12700">
                <a:solidFill>
                  <a:srgbClr val="C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" name="Объект 1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802"/>
            <a:ext cx="3312367" cy="3529138"/>
          </a:xfrm>
          <a:ln w="38100">
            <a:solidFill>
              <a:srgbClr val="00B0F0"/>
            </a:solidFill>
          </a:ln>
        </p:spPr>
      </p:pic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27A50-472F-4B85-9730-43A18C92925B}" type="datetime1">
              <a:rPr lang="ru-RU" smtClean="0"/>
              <a:t>24.11.2013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640B-68D2-4E39-A9D2-DC9102C79432}" type="slidenum">
              <a:rPr lang="ru-RU" smtClean="0"/>
              <a:t>8</a:t>
            </a:fld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  <a:ln w="571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251520" y="5354002"/>
            <a:ext cx="8640960" cy="1027326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1520" y="5301208"/>
            <a:ext cx="8640960" cy="1087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</a:rPr>
              <a:t>П</a:t>
            </a:r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</a:rPr>
              <a:t>оловая система</a:t>
            </a:r>
          </a:p>
          <a:p>
            <a:pPr algn="ctr">
              <a:lnSpc>
                <a:spcPts val="2200"/>
              </a:lnSpc>
            </a:pPr>
            <a:r>
              <a:rPr lang="ru-RU" sz="2200" b="1" dirty="0" smtClean="0"/>
              <a:t>Раздельнополые</a:t>
            </a:r>
            <a:r>
              <a:rPr lang="ru-RU" sz="2200" dirty="0" smtClean="0"/>
              <a:t> животные. Характерен </a:t>
            </a:r>
            <a:r>
              <a:rPr lang="ru-RU" sz="2200" b="1" dirty="0" smtClean="0"/>
              <a:t>половой диморфизм.</a:t>
            </a:r>
          </a:p>
          <a:p>
            <a:pPr algn="ctr">
              <a:lnSpc>
                <a:spcPts val="2200"/>
              </a:lnSpc>
            </a:pPr>
            <a:r>
              <a:rPr lang="ru-RU" sz="2200" dirty="0" smtClean="0"/>
              <a:t>У самцов – парные семенники, у самок – пара яичников.</a:t>
            </a:r>
            <a:endParaRPr lang="ru-RU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628802"/>
            <a:ext cx="3312368" cy="3529138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2987824" y="4613066"/>
            <a:ext cx="1026243" cy="40011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ru-RU" sz="2000" dirty="0">
                <a:ln>
                  <a:solidFill>
                    <a:schemeClr val="tx1"/>
                  </a:solidFill>
                </a:ln>
              </a:rPr>
              <a:t>у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</a:rPr>
              <a:t> самца</a:t>
            </a:r>
            <a:endParaRPr lang="ru-RU" sz="20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04048" y="4613066"/>
            <a:ext cx="1019831" cy="40011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ru-RU" sz="2000" dirty="0">
                <a:ln>
                  <a:solidFill>
                    <a:schemeClr val="tx1"/>
                  </a:solidFill>
                </a:ln>
              </a:rPr>
              <a:t>у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</a:rPr>
              <a:t> самки</a:t>
            </a:r>
            <a:endParaRPr lang="ru-RU" sz="2000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56998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Системы внутренних органов</a:t>
            </a:r>
            <a:endParaRPr lang="ru-RU" b="1" dirty="0">
              <a:ln w="12700">
                <a:solidFill>
                  <a:srgbClr val="C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4489478" cy="4680520"/>
          </a:xfrm>
          <a:ln w="38100">
            <a:solidFill>
              <a:srgbClr val="00B0F0"/>
            </a:solidFill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  <a:ln w="571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27A50-472F-4B85-9730-43A18C92925B}" type="datetime1">
              <a:rPr lang="ru-RU" smtClean="0"/>
              <a:t>24.11.2013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640B-68D2-4E39-A9D2-DC9102C79432}" type="slidenum">
              <a:rPr lang="ru-RU" smtClean="0"/>
              <a:t>9</a:t>
            </a:fld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60032" y="1628800"/>
            <a:ext cx="4032448" cy="4752528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77274" y="1772816"/>
            <a:ext cx="2481577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виды </a:t>
            </a:r>
            <a:r>
              <a:rPr lang="ru-RU" dirty="0" smtClean="0">
                <a:solidFill>
                  <a:schemeClr val="tx1"/>
                </a:solidFill>
              </a:rPr>
              <a:t>нервной системы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77727" y="2699628"/>
            <a:ext cx="1166281" cy="120032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</a:t>
            </a:r>
            <a:r>
              <a:rPr lang="ru-RU" dirty="0" smtClean="0">
                <a:solidFill>
                  <a:schemeClr val="tx1"/>
                </a:solidFill>
              </a:rPr>
              <a:t>лияние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г</a:t>
            </a:r>
            <a:r>
              <a:rPr lang="ru-RU" dirty="0" smtClean="0">
                <a:solidFill>
                  <a:schemeClr val="tx1"/>
                </a:solidFill>
              </a:rPr>
              <a:t>рудных и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б</a:t>
            </a:r>
            <a:r>
              <a:rPr lang="ru-RU" dirty="0" smtClean="0">
                <a:solidFill>
                  <a:schemeClr val="tx1"/>
                </a:solidFill>
              </a:rPr>
              <a:t>рюшных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ганглиев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92136" y="2780928"/>
            <a:ext cx="951672" cy="7386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о</a:t>
            </a:r>
            <a:r>
              <a:rPr lang="ru-RU" sz="1400" dirty="0" smtClean="0">
                <a:solidFill>
                  <a:schemeClr val="tx1"/>
                </a:solidFill>
              </a:rPr>
              <a:t>коло-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глоточное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кольцо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61963" y="4355812"/>
            <a:ext cx="809837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нервы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3068960"/>
            <a:ext cx="1001236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г</a:t>
            </a:r>
            <a:r>
              <a:rPr lang="ru-RU" dirty="0" smtClean="0">
                <a:solidFill>
                  <a:schemeClr val="tx1"/>
                </a:solidFill>
              </a:rPr>
              <a:t>рудные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ганглии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4581128"/>
            <a:ext cx="1157689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б</a:t>
            </a:r>
            <a:r>
              <a:rPr lang="ru-RU" dirty="0" smtClean="0">
                <a:solidFill>
                  <a:schemeClr val="tx1"/>
                </a:solidFill>
              </a:rPr>
              <a:t>рюшные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ганглии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79712" y="2195572"/>
            <a:ext cx="87716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«мозг»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0032" y="1772816"/>
            <a:ext cx="40324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Нервная система</a:t>
            </a:r>
          </a:p>
          <a:p>
            <a:pPr algn="ctr"/>
            <a:endParaRPr lang="ru-RU" sz="2200" dirty="0" smtClean="0">
              <a:solidFill>
                <a:srgbClr val="0070C0"/>
              </a:solidFill>
            </a:endParaRPr>
          </a:p>
          <a:p>
            <a:pPr algn="ctr"/>
            <a:r>
              <a:rPr lang="ru-RU" sz="2200" b="1" dirty="0" smtClean="0"/>
              <a:t>Состоит</a:t>
            </a:r>
            <a:r>
              <a:rPr lang="ru-RU" sz="2200" dirty="0" smtClean="0"/>
              <a:t>:</a:t>
            </a:r>
          </a:p>
          <a:p>
            <a:pPr algn="ctr"/>
            <a:r>
              <a:rPr lang="ru-RU" sz="2200" b="1" dirty="0" smtClean="0"/>
              <a:t>надглоточный ганглий</a:t>
            </a:r>
            <a:r>
              <a:rPr lang="ru-RU" sz="2200" dirty="0" smtClean="0"/>
              <a:t>-«мозг» и </a:t>
            </a:r>
            <a:r>
              <a:rPr lang="ru-RU" sz="2200" b="1" dirty="0" smtClean="0"/>
              <a:t>окологлоточное нервное кольцо</a:t>
            </a:r>
            <a:r>
              <a:rPr lang="ru-RU" sz="2200" dirty="0" smtClean="0"/>
              <a:t>, грудные и брюшные </a:t>
            </a:r>
            <a:r>
              <a:rPr lang="ru-RU" sz="2200" b="1" dirty="0" smtClean="0"/>
              <a:t>нервные узлы</a:t>
            </a:r>
            <a:r>
              <a:rPr lang="ru-RU" sz="2200" dirty="0" smtClean="0"/>
              <a:t>, нервные </a:t>
            </a:r>
            <a:r>
              <a:rPr lang="ru-RU" sz="2200" b="1" dirty="0" smtClean="0"/>
              <a:t>стволы</a:t>
            </a:r>
            <a:r>
              <a:rPr lang="ru-RU" sz="2200" dirty="0" smtClean="0"/>
              <a:t> и </a:t>
            </a:r>
            <a:r>
              <a:rPr lang="ru-RU" sz="2200" b="1" dirty="0" smtClean="0"/>
              <a:t>нервы</a:t>
            </a:r>
            <a:r>
              <a:rPr lang="ru-RU" sz="2200" dirty="0" smtClean="0"/>
              <a:t>.</a:t>
            </a:r>
          </a:p>
          <a:p>
            <a:pPr algn="ctr"/>
            <a:endParaRPr lang="ru-RU" sz="2200" dirty="0" smtClean="0"/>
          </a:p>
          <a:p>
            <a:pPr algn="ctr"/>
            <a:r>
              <a:rPr lang="ru-RU" sz="2200" b="1" dirty="0" smtClean="0"/>
              <a:t>Обеспечивает</a:t>
            </a:r>
            <a:r>
              <a:rPr lang="ru-RU" sz="2200" dirty="0" smtClean="0"/>
              <a:t> нервную </a:t>
            </a:r>
            <a:r>
              <a:rPr lang="ru-RU" sz="2200" b="1" dirty="0" smtClean="0"/>
              <a:t>регуляцию функций</a:t>
            </a:r>
            <a:r>
              <a:rPr lang="ru-RU" sz="2200" dirty="0" smtClean="0"/>
              <a:t> всех органов насекомого и их </a:t>
            </a:r>
            <a:r>
              <a:rPr lang="ru-RU" sz="2200" b="1" dirty="0" smtClean="0"/>
              <a:t>сложные формы поведения</a:t>
            </a:r>
            <a:endParaRPr lang="ru-RU" sz="2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043608" y="5877272"/>
            <a:ext cx="1321324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у</a:t>
            </a:r>
            <a:r>
              <a:rPr lang="ru-RU" dirty="0" smtClean="0">
                <a:solidFill>
                  <a:schemeClr val="tx1"/>
                </a:solidFill>
              </a:rPr>
              <a:t> медведки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27784" y="5867980"/>
            <a:ext cx="824521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у</a:t>
            </a:r>
            <a:r>
              <a:rPr lang="ru-RU" dirty="0" smtClean="0">
                <a:solidFill>
                  <a:schemeClr val="tx1"/>
                </a:solidFill>
              </a:rPr>
              <a:t> мухи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75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815</TotalTime>
  <Words>1250</Words>
  <Application>Microsoft Office PowerPoint</Application>
  <PresentationFormat>Экран (4:3)</PresentationFormat>
  <Paragraphs>273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Внутреннее строение насекомых</vt:lpstr>
      <vt:lpstr>Задачи урока</vt:lpstr>
      <vt:lpstr>Проверим домашнее задание</vt:lpstr>
      <vt:lpstr>Системы внутренних органов</vt:lpstr>
      <vt:lpstr>Системы внутренних органов</vt:lpstr>
      <vt:lpstr>Системы внутренних органов</vt:lpstr>
      <vt:lpstr>Системы внутренних органов</vt:lpstr>
      <vt:lpstr>Системы внутренних органов</vt:lpstr>
      <vt:lpstr>Системы внутренних органов</vt:lpstr>
      <vt:lpstr>Сенсорные системы</vt:lpstr>
      <vt:lpstr>Поведение</vt:lpstr>
      <vt:lpstr>Ответим на вопросы и подведём итоги</vt:lpstr>
      <vt:lpstr>Домашнее задание</vt:lpstr>
      <vt:lpstr>Активные ссылки на использованные изображения</vt:lpstr>
      <vt:lpstr>Активные ссылки на использованные изображения</vt:lpstr>
      <vt:lpstr>Внутреннее строение насекомых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Петреня ИМ</dc:creator>
  <cp:lastModifiedBy>Петреня ИМ</cp:lastModifiedBy>
  <cp:revision>143</cp:revision>
  <dcterms:created xsi:type="dcterms:W3CDTF">2013-11-23T14:09:31Z</dcterms:created>
  <dcterms:modified xsi:type="dcterms:W3CDTF">2013-11-24T15:22:59Z</dcterms:modified>
</cp:coreProperties>
</file>