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5" r:id="rId8"/>
    <p:sldId id="260" r:id="rId9"/>
    <p:sldId id="268" r:id="rId10"/>
    <p:sldId id="263" r:id="rId11"/>
    <p:sldId id="266" r:id="rId12"/>
    <p:sldId id="267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82F"/>
    <a:srgbClr val="0CA4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2DA429-DCBA-45C2-BDA9-6F38295BC3D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6B3BFB1-C290-4C35-BEF1-89DE743ECF05}">
      <dgm:prSet phldrT="[Текст]" custT="1"/>
      <dgm:spPr>
        <a:solidFill>
          <a:srgbClr val="00682F"/>
        </a:solidFill>
      </dgm:spPr>
      <dgm:t>
        <a:bodyPr/>
        <a:lstStyle/>
        <a:p>
          <a:r>
            <a:rPr lang="uk-UA" sz="2800" b="1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Основні  методи селекції</a:t>
          </a:r>
        </a:p>
        <a:p>
          <a:endParaRPr lang="ru-RU" sz="1400" dirty="0"/>
        </a:p>
      </dgm:t>
    </dgm:pt>
    <dgm:pt modelId="{F21AEC9B-3806-4AC1-AEA7-557CE0B64EF4}" type="parTrans" cxnId="{EFF0387A-9307-4643-92BD-6AC7EF3FFAB3}">
      <dgm:prSet/>
      <dgm:spPr/>
      <dgm:t>
        <a:bodyPr/>
        <a:lstStyle/>
        <a:p>
          <a:endParaRPr lang="ru-RU"/>
        </a:p>
      </dgm:t>
    </dgm:pt>
    <dgm:pt modelId="{EADC53D2-42E0-4570-A801-AB04F6921161}" type="sibTrans" cxnId="{EFF0387A-9307-4643-92BD-6AC7EF3FFAB3}">
      <dgm:prSet/>
      <dgm:spPr/>
      <dgm:t>
        <a:bodyPr/>
        <a:lstStyle/>
        <a:p>
          <a:endParaRPr lang="ru-RU"/>
        </a:p>
      </dgm:t>
    </dgm:pt>
    <dgm:pt modelId="{4135FB3D-A6F2-47B8-A090-F6B551F1EF93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uk-UA" sz="1800" b="1" dirty="0" smtClean="0">
              <a:solidFill>
                <a:srgbClr val="0070C0"/>
              </a:solidFill>
            </a:rPr>
            <a:t>Штучний добір</a:t>
          </a:r>
        </a:p>
        <a:p>
          <a:r>
            <a:rPr lang="uk-UA" sz="1800" b="1" dirty="0" smtClean="0"/>
            <a:t>Добір, проваджуваний людиною</a:t>
          </a:r>
          <a:endParaRPr lang="ru-RU" sz="1800" b="1" dirty="0"/>
        </a:p>
      </dgm:t>
    </dgm:pt>
    <dgm:pt modelId="{34CEF2AB-0A54-4DDD-9B4B-06BB8ED22E9E}" type="parTrans" cxnId="{D7ABB7BC-250D-4942-8C49-521FD8A4D960}">
      <dgm:prSet/>
      <dgm:spPr/>
      <dgm:t>
        <a:bodyPr/>
        <a:lstStyle/>
        <a:p>
          <a:endParaRPr lang="ru-RU"/>
        </a:p>
      </dgm:t>
    </dgm:pt>
    <dgm:pt modelId="{1773926C-7D08-430B-AEF7-0099B67D9DAC}" type="sibTrans" cxnId="{D7ABB7BC-250D-4942-8C49-521FD8A4D960}">
      <dgm:prSet/>
      <dgm:spPr/>
      <dgm:t>
        <a:bodyPr/>
        <a:lstStyle/>
        <a:p>
          <a:endParaRPr lang="ru-RU"/>
        </a:p>
      </dgm:t>
    </dgm:pt>
    <dgm:pt modelId="{DFC43FCC-C3F3-4276-B4CA-796DBA24CC34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uk-UA" sz="1800" b="1" dirty="0" smtClean="0">
              <a:solidFill>
                <a:srgbClr val="0070C0"/>
              </a:solidFill>
            </a:rPr>
            <a:t>Не  спрямований</a:t>
          </a:r>
        </a:p>
        <a:p>
          <a:r>
            <a:rPr lang="uk-UA" sz="1800" b="1" dirty="0" smtClean="0"/>
            <a:t>Мета заздалегідь не поставлена</a:t>
          </a:r>
          <a:endParaRPr lang="ru-RU" sz="1800" b="1" dirty="0"/>
        </a:p>
      </dgm:t>
    </dgm:pt>
    <dgm:pt modelId="{1A96A784-536D-4B8B-9D00-B9763838851E}" type="parTrans" cxnId="{E3D7A4EA-5F8C-41C9-9C3B-9F4EDEB6DF6D}">
      <dgm:prSet/>
      <dgm:spPr/>
      <dgm:t>
        <a:bodyPr/>
        <a:lstStyle/>
        <a:p>
          <a:endParaRPr lang="ru-RU"/>
        </a:p>
      </dgm:t>
    </dgm:pt>
    <dgm:pt modelId="{3A90BBD4-A40B-436A-A415-D5D3CBABDB70}" type="sibTrans" cxnId="{E3D7A4EA-5F8C-41C9-9C3B-9F4EDEB6DF6D}">
      <dgm:prSet/>
      <dgm:spPr/>
      <dgm:t>
        <a:bodyPr/>
        <a:lstStyle/>
        <a:p>
          <a:endParaRPr lang="ru-RU"/>
        </a:p>
      </dgm:t>
    </dgm:pt>
    <dgm:pt modelId="{7B6B906C-2450-4C23-8C3C-08861526AABF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uk-UA" sz="1800" b="1" dirty="0" smtClean="0">
              <a:solidFill>
                <a:srgbClr val="0070C0"/>
              </a:solidFill>
            </a:rPr>
            <a:t>Спрямований</a:t>
          </a:r>
        </a:p>
        <a:p>
          <a:r>
            <a:rPr lang="uk-UA" sz="1800" b="1" dirty="0" smtClean="0"/>
            <a:t>Заздалегідь поставлена мета</a:t>
          </a:r>
          <a:endParaRPr lang="ru-RU" sz="1800" b="1" dirty="0"/>
        </a:p>
      </dgm:t>
    </dgm:pt>
    <dgm:pt modelId="{F7DD0D41-D3A6-4321-93BD-3608D5E73ADE}" type="parTrans" cxnId="{A49C1C7C-7822-414A-8F0F-BBD886D4DF32}">
      <dgm:prSet/>
      <dgm:spPr/>
      <dgm:t>
        <a:bodyPr/>
        <a:lstStyle/>
        <a:p>
          <a:endParaRPr lang="ru-RU"/>
        </a:p>
      </dgm:t>
    </dgm:pt>
    <dgm:pt modelId="{6AACD5AC-96D3-4324-B40C-C2ABD8E4EBFE}" type="sibTrans" cxnId="{A49C1C7C-7822-414A-8F0F-BBD886D4DF32}">
      <dgm:prSet/>
      <dgm:spPr/>
      <dgm:t>
        <a:bodyPr/>
        <a:lstStyle/>
        <a:p>
          <a:endParaRPr lang="ru-RU"/>
        </a:p>
      </dgm:t>
    </dgm:pt>
    <dgm:pt modelId="{ED5A4543-4455-446A-8F6B-18F14A1032CA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uk-UA" sz="1800" b="1" dirty="0" smtClean="0">
              <a:solidFill>
                <a:srgbClr val="0070C0"/>
              </a:solidFill>
            </a:rPr>
            <a:t>Гібридизація</a:t>
          </a:r>
        </a:p>
        <a:p>
          <a:r>
            <a:rPr lang="uk-UA" sz="1800" b="1" dirty="0" smtClean="0"/>
            <a:t>Схрещування різнорідних у спадковому відношенні організмів</a:t>
          </a:r>
          <a:endParaRPr lang="ru-RU" sz="1800" b="1" dirty="0"/>
        </a:p>
      </dgm:t>
    </dgm:pt>
    <dgm:pt modelId="{4AAE655D-1DE5-42B9-9E00-6D6B60654633}" type="parTrans" cxnId="{D20C37C4-57EC-4525-A4F9-D374357DE165}">
      <dgm:prSet/>
      <dgm:spPr/>
      <dgm:t>
        <a:bodyPr/>
        <a:lstStyle/>
        <a:p>
          <a:endParaRPr lang="ru-RU"/>
        </a:p>
      </dgm:t>
    </dgm:pt>
    <dgm:pt modelId="{AAB4F513-AD84-4BA4-8543-162BCA2101D5}" type="sibTrans" cxnId="{D20C37C4-57EC-4525-A4F9-D374357DE165}">
      <dgm:prSet/>
      <dgm:spPr/>
      <dgm:t>
        <a:bodyPr/>
        <a:lstStyle/>
        <a:p>
          <a:endParaRPr lang="ru-RU"/>
        </a:p>
      </dgm:t>
    </dgm:pt>
    <dgm:pt modelId="{DA98C757-8110-4E07-BE95-07F3272FED03}" type="pres">
      <dgm:prSet presAssocID="{D02DA429-DCBA-45C2-BDA9-6F38295BC3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A4FE4E2-EA49-42A2-B04B-8188702C516D}" type="pres">
      <dgm:prSet presAssocID="{26B3BFB1-C290-4C35-BEF1-89DE743ECF05}" presName="hierRoot1" presStyleCnt="0">
        <dgm:presLayoutVars>
          <dgm:hierBranch val="init"/>
        </dgm:presLayoutVars>
      </dgm:prSet>
      <dgm:spPr/>
    </dgm:pt>
    <dgm:pt modelId="{0FD3E6D9-BA36-4B10-A4A8-CEB8DDAB80EF}" type="pres">
      <dgm:prSet presAssocID="{26B3BFB1-C290-4C35-BEF1-89DE743ECF05}" presName="rootComposite1" presStyleCnt="0"/>
      <dgm:spPr/>
    </dgm:pt>
    <dgm:pt modelId="{FF5A8C84-4C9A-48A0-898B-922C29479F78}" type="pres">
      <dgm:prSet presAssocID="{26B3BFB1-C290-4C35-BEF1-89DE743ECF05}" presName="rootText1" presStyleLbl="node0" presStyleIdx="0" presStyleCnt="1" custScaleX="302708" custScaleY="128827" custLinFactNeighborX="12150" custLinFactNeighborY="-373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4395B10-4434-442C-9325-6EA856CE5C14}" type="pres">
      <dgm:prSet presAssocID="{26B3BFB1-C290-4C35-BEF1-89DE743ECF05}" presName="rootConnector1" presStyleLbl="node1" presStyleIdx="0" presStyleCnt="0"/>
      <dgm:spPr/>
      <dgm:t>
        <a:bodyPr/>
        <a:lstStyle/>
        <a:p>
          <a:endParaRPr lang="ru-RU"/>
        </a:p>
      </dgm:t>
    </dgm:pt>
    <dgm:pt modelId="{7CB713E9-0989-4A78-B403-7EBBF5C4A39C}" type="pres">
      <dgm:prSet presAssocID="{26B3BFB1-C290-4C35-BEF1-89DE743ECF05}" presName="hierChild2" presStyleCnt="0"/>
      <dgm:spPr/>
    </dgm:pt>
    <dgm:pt modelId="{105878B3-9064-492C-90C0-EC1E53D52251}" type="pres">
      <dgm:prSet presAssocID="{34CEF2AB-0A54-4DDD-9B4B-06BB8ED22E9E}" presName="Name37" presStyleLbl="parChTrans1D2" presStyleIdx="0" presStyleCnt="2"/>
      <dgm:spPr/>
      <dgm:t>
        <a:bodyPr/>
        <a:lstStyle/>
        <a:p>
          <a:endParaRPr lang="ru-RU"/>
        </a:p>
      </dgm:t>
    </dgm:pt>
    <dgm:pt modelId="{18A48FBF-688A-460C-9C1C-8EE89DCC6989}" type="pres">
      <dgm:prSet presAssocID="{4135FB3D-A6F2-47B8-A090-F6B551F1EF93}" presName="hierRoot2" presStyleCnt="0">
        <dgm:presLayoutVars>
          <dgm:hierBranch val="init"/>
        </dgm:presLayoutVars>
      </dgm:prSet>
      <dgm:spPr/>
    </dgm:pt>
    <dgm:pt modelId="{7CED969C-D21E-44A6-B191-EADC3160D58B}" type="pres">
      <dgm:prSet presAssocID="{4135FB3D-A6F2-47B8-A090-F6B551F1EF93}" presName="rootComposite" presStyleCnt="0"/>
      <dgm:spPr/>
    </dgm:pt>
    <dgm:pt modelId="{F1673889-16AB-4E48-85B6-474D401DA0C8}" type="pres">
      <dgm:prSet presAssocID="{4135FB3D-A6F2-47B8-A090-F6B551F1EF93}" presName="rootText" presStyleLbl="node2" presStyleIdx="0" presStyleCnt="2" custScaleX="212933" custScaleY="150872" custLinFactNeighborX="-2839" custLinFactNeighborY="12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3258AA2-1640-46DB-986F-9121DB99D9B0}" type="pres">
      <dgm:prSet presAssocID="{4135FB3D-A6F2-47B8-A090-F6B551F1EF93}" presName="rootConnector" presStyleLbl="node2" presStyleIdx="0" presStyleCnt="2"/>
      <dgm:spPr/>
      <dgm:t>
        <a:bodyPr/>
        <a:lstStyle/>
        <a:p>
          <a:endParaRPr lang="ru-RU"/>
        </a:p>
      </dgm:t>
    </dgm:pt>
    <dgm:pt modelId="{0BA5FAAF-D77E-47D9-A6A0-4A9DE84F6249}" type="pres">
      <dgm:prSet presAssocID="{4135FB3D-A6F2-47B8-A090-F6B551F1EF93}" presName="hierChild4" presStyleCnt="0"/>
      <dgm:spPr/>
    </dgm:pt>
    <dgm:pt modelId="{4BF00156-FCFE-4B54-B58B-81CA5EF07D2F}" type="pres">
      <dgm:prSet presAssocID="{1A96A784-536D-4B8B-9D00-B9763838851E}" presName="Name37" presStyleLbl="parChTrans1D3" presStyleIdx="0" presStyleCnt="2"/>
      <dgm:spPr/>
      <dgm:t>
        <a:bodyPr/>
        <a:lstStyle/>
        <a:p>
          <a:endParaRPr lang="ru-RU"/>
        </a:p>
      </dgm:t>
    </dgm:pt>
    <dgm:pt modelId="{31C42DE3-09E3-4BEA-BA8C-70958C8B8169}" type="pres">
      <dgm:prSet presAssocID="{DFC43FCC-C3F3-4276-B4CA-796DBA24CC34}" presName="hierRoot2" presStyleCnt="0">
        <dgm:presLayoutVars>
          <dgm:hierBranch val="init"/>
        </dgm:presLayoutVars>
      </dgm:prSet>
      <dgm:spPr/>
    </dgm:pt>
    <dgm:pt modelId="{6AC5521B-51F8-4320-97FD-7AE03D7190A2}" type="pres">
      <dgm:prSet presAssocID="{DFC43FCC-C3F3-4276-B4CA-796DBA24CC34}" presName="rootComposite" presStyleCnt="0"/>
      <dgm:spPr/>
    </dgm:pt>
    <dgm:pt modelId="{6D401D40-E2DA-41BF-BF03-F7A07E8FE68D}" type="pres">
      <dgm:prSet presAssocID="{DFC43FCC-C3F3-4276-B4CA-796DBA24CC34}" presName="rootText" presStyleLbl="node3" presStyleIdx="0" presStyleCnt="2" custScaleX="203964" custScaleY="13567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CA735EB-04C0-4385-B3DA-8701EDFD564B}" type="pres">
      <dgm:prSet presAssocID="{DFC43FCC-C3F3-4276-B4CA-796DBA24CC34}" presName="rootConnector" presStyleLbl="node3" presStyleIdx="0" presStyleCnt="2"/>
      <dgm:spPr/>
      <dgm:t>
        <a:bodyPr/>
        <a:lstStyle/>
        <a:p>
          <a:endParaRPr lang="ru-RU"/>
        </a:p>
      </dgm:t>
    </dgm:pt>
    <dgm:pt modelId="{8B639094-9D0E-4EA0-AF20-D49B07369D4D}" type="pres">
      <dgm:prSet presAssocID="{DFC43FCC-C3F3-4276-B4CA-796DBA24CC34}" presName="hierChild4" presStyleCnt="0"/>
      <dgm:spPr/>
    </dgm:pt>
    <dgm:pt modelId="{C4F2390D-1406-490E-87C6-7B5D2E1BD3D5}" type="pres">
      <dgm:prSet presAssocID="{DFC43FCC-C3F3-4276-B4CA-796DBA24CC34}" presName="hierChild5" presStyleCnt="0"/>
      <dgm:spPr/>
    </dgm:pt>
    <dgm:pt modelId="{E88D41BE-5069-4A07-82F4-F4ADAA4A10F2}" type="pres">
      <dgm:prSet presAssocID="{F7DD0D41-D3A6-4321-93BD-3608D5E73ADE}" presName="Name37" presStyleLbl="parChTrans1D3" presStyleIdx="1" presStyleCnt="2"/>
      <dgm:spPr/>
      <dgm:t>
        <a:bodyPr/>
        <a:lstStyle/>
        <a:p>
          <a:endParaRPr lang="ru-RU"/>
        </a:p>
      </dgm:t>
    </dgm:pt>
    <dgm:pt modelId="{74656D42-8370-41A5-9248-28725C53668E}" type="pres">
      <dgm:prSet presAssocID="{7B6B906C-2450-4C23-8C3C-08861526AABF}" presName="hierRoot2" presStyleCnt="0">
        <dgm:presLayoutVars>
          <dgm:hierBranch val="init"/>
        </dgm:presLayoutVars>
      </dgm:prSet>
      <dgm:spPr/>
    </dgm:pt>
    <dgm:pt modelId="{FA060762-C580-48B6-98D1-5337A394EE76}" type="pres">
      <dgm:prSet presAssocID="{7B6B906C-2450-4C23-8C3C-08861526AABF}" presName="rootComposite" presStyleCnt="0"/>
      <dgm:spPr/>
    </dgm:pt>
    <dgm:pt modelId="{D809B186-2E03-43CB-95F2-176B69644C1B}" type="pres">
      <dgm:prSet presAssocID="{7B6B906C-2450-4C23-8C3C-08861526AABF}" presName="rootText" presStyleLbl="node3" presStyleIdx="1" presStyleCnt="2" custScaleX="200932" custScaleY="1200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FB05B3B-CA5B-4115-90D4-998CC9DE1C2B}" type="pres">
      <dgm:prSet presAssocID="{7B6B906C-2450-4C23-8C3C-08861526AABF}" presName="rootConnector" presStyleLbl="node3" presStyleIdx="1" presStyleCnt="2"/>
      <dgm:spPr/>
      <dgm:t>
        <a:bodyPr/>
        <a:lstStyle/>
        <a:p>
          <a:endParaRPr lang="ru-RU"/>
        </a:p>
      </dgm:t>
    </dgm:pt>
    <dgm:pt modelId="{07119AFB-CB9C-40EB-B21E-4E1F37962547}" type="pres">
      <dgm:prSet presAssocID="{7B6B906C-2450-4C23-8C3C-08861526AABF}" presName="hierChild4" presStyleCnt="0"/>
      <dgm:spPr/>
    </dgm:pt>
    <dgm:pt modelId="{6707DA04-EB9F-49E3-BF21-A0DDE6F344A4}" type="pres">
      <dgm:prSet presAssocID="{7B6B906C-2450-4C23-8C3C-08861526AABF}" presName="hierChild5" presStyleCnt="0"/>
      <dgm:spPr/>
    </dgm:pt>
    <dgm:pt modelId="{C19476B8-8607-443A-8CBC-7CA11CB60327}" type="pres">
      <dgm:prSet presAssocID="{4135FB3D-A6F2-47B8-A090-F6B551F1EF93}" presName="hierChild5" presStyleCnt="0"/>
      <dgm:spPr/>
    </dgm:pt>
    <dgm:pt modelId="{9A818D18-B3F2-41FE-AA36-B4EEA0C57B99}" type="pres">
      <dgm:prSet presAssocID="{4AAE655D-1DE5-42B9-9E00-6D6B60654633}" presName="Name37" presStyleLbl="parChTrans1D2" presStyleIdx="1" presStyleCnt="2"/>
      <dgm:spPr/>
      <dgm:t>
        <a:bodyPr/>
        <a:lstStyle/>
        <a:p>
          <a:endParaRPr lang="ru-RU"/>
        </a:p>
      </dgm:t>
    </dgm:pt>
    <dgm:pt modelId="{31041644-317F-4F3A-930A-8730756EBB40}" type="pres">
      <dgm:prSet presAssocID="{ED5A4543-4455-446A-8F6B-18F14A1032CA}" presName="hierRoot2" presStyleCnt="0">
        <dgm:presLayoutVars>
          <dgm:hierBranch val="init"/>
        </dgm:presLayoutVars>
      </dgm:prSet>
      <dgm:spPr/>
    </dgm:pt>
    <dgm:pt modelId="{1E18CC52-20BC-462E-94E2-E0592DE1740D}" type="pres">
      <dgm:prSet presAssocID="{ED5A4543-4455-446A-8F6B-18F14A1032CA}" presName="rootComposite" presStyleCnt="0"/>
      <dgm:spPr/>
    </dgm:pt>
    <dgm:pt modelId="{CC9C0DA8-441D-4338-84B9-1DE6367555F9}" type="pres">
      <dgm:prSet presAssocID="{ED5A4543-4455-446A-8F6B-18F14A1032CA}" presName="rootText" presStyleLbl="node2" presStyleIdx="1" presStyleCnt="2" custScaleX="236753" custScaleY="147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B447FE3-AF0D-42FE-89EA-AE254252B345}" type="pres">
      <dgm:prSet presAssocID="{ED5A4543-4455-446A-8F6B-18F14A1032CA}" presName="rootConnector" presStyleLbl="node2" presStyleIdx="1" presStyleCnt="2"/>
      <dgm:spPr/>
      <dgm:t>
        <a:bodyPr/>
        <a:lstStyle/>
        <a:p>
          <a:endParaRPr lang="ru-RU"/>
        </a:p>
      </dgm:t>
    </dgm:pt>
    <dgm:pt modelId="{C9499349-D286-47DD-BA16-9B5315FEEE68}" type="pres">
      <dgm:prSet presAssocID="{ED5A4543-4455-446A-8F6B-18F14A1032CA}" presName="hierChild4" presStyleCnt="0"/>
      <dgm:spPr/>
    </dgm:pt>
    <dgm:pt modelId="{FC51D27D-D934-4A52-BAD4-8DB541C16105}" type="pres">
      <dgm:prSet presAssocID="{ED5A4543-4455-446A-8F6B-18F14A1032CA}" presName="hierChild5" presStyleCnt="0"/>
      <dgm:spPr/>
    </dgm:pt>
    <dgm:pt modelId="{D25C6896-D0D0-4B6B-8D78-DA7959F2C9E2}" type="pres">
      <dgm:prSet presAssocID="{26B3BFB1-C290-4C35-BEF1-89DE743ECF05}" presName="hierChild3" presStyleCnt="0"/>
      <dgm:spPr/>
    </dgm:pt>
  </dgm:ptLst>
  <dgm:cxnLst>
    <dgm:cxn modelId="{EFF0387A-9307-4643-92BD-6AC7EF3FFAB3}" srcId="{D02DA429-DCBA-45C2-BDA9-6F38295BC3DE}" destId="{26B3BFB1-C290-4C35-BEF1-89DE743ECF05}" srcOrd="0" destOrd="0" parTransId="{F21AEC9B-3806-4AC1-AEA7-557CE0B64EF4}" sibTransId="{EADC53D2-42E0-4570-A801-AB04F6921161}"/>
    <dgm:cxn modelId="{D20C37C4-57EC-4525-A4F9-D374357DE165}" srcId="{26B3BFB1-C290-4C35-BEF1-89DE743ECF05}" destId="{ED5A4543-4455-446A-8F6B-18F14A1032CA}" srcOrd="1" destOrd="0" parTransId="{4AAE655D-1DE5-42B9-9E00-6D6B60654633}" sibTransId="{AAB4F513-AD84-4BA4-8543-162BCA2101D5}"/>
    <dgm:cxn modelId="{E3D7A4EA-5F8C-41C9-9C3B-9F4EDEB6DF6D}" srcId="{4135FB3D-A6F2-47B8-A090-F6B551F1EF93}" destId="{DFC43FCC-C3F3-4276-B4CA-796DBA24CC34}" srcOrd="0" destOrd="0" parTransId="{1A96A784-536D-4B8B-9D00-B9763838851E}" sibTransId="{3A90BBD4-A40B-436A-A415-D5D3CBABDB70}"/>
    <dgm:cxn modelId="{F8490330-72A6-403D-8DCE-DCE5A868427D}" type="presOf" srcId="{D02DA429-DCBA-45C2-BDA9-6F38295BC3DE}" destId="{DA98C757-8110-4E07-BE95-07F3272FED03}" srcOrd="0" destOrd="0" presId="urn:microsoft.com/office/officeart/2005/8/layout/orgChart1"/>
    <dgm:cxn modelId="{4F93997D-84B8-4384-8DD8-0EB1C034A81B}" type="presOf" srcId="{4AAE655D-1DE5-42B9-9E00-6D6B60654633}" destId="{9A818D18-B3F2-41FE-AA36-B4EEA0C57B99}" srcOrd="0" destOrd="0" presId="urn:microsoft.com/office/officeart/2005/8/layout/orgChart1"/>
    <dgm:cxn modelId="{A49C1C7C-7822-414A-8F0F-BBD886D4DF32}" srcId="{4135FB3D-A6F2-47B8-A090-F6B551F1EF93}" destId="{7B6B906C-2450-4C23-8C3C-08861526AABF}" srcOrd="1" destOrd="0" parTransId="{F7DD0D41-D3A6-4321-93BD-3608D5E73ADE}" sibTransId="{6AACD5AC-96D3-4324-B40C-C2ABD8E4EBFE}"/>
    <dgm:cxn modelId="{2AC4A580-7D13-487C-8E39-50BBD2CDCF2C}" type="presOf" srcId="{DFC43FCC-C3F3-4276-B4CA-796DBA24CC34}" destId="{9CA735EB-04C0-4385-B3DA-8701EDFD564B}" srcOrd="1" destOrd="0" presId="urn:microsoft.com/office/officeart/2005/8/layout/orgChart1"/>
    <dgm:cxn modelId="{D7ABB7BC-250D-4942-8C49-521FD8A4D960}" srcId="{26B3BFB1-C290-4C35-BEF1-89DE743ECF05}" destId="{4135FB3D-A6F2-47B8-A090-F6B551F1EF93}" srcOrd="0" destOrd="0" parTransId="{34CEF2AB-0A54-4DDD-9B4B-06BB8ED22E9E}" sibTransId="{1773926C-7D08-430B-AEF7-0099B67D9DAC}"/>
    <dgm:cxn modelId="{037426D7-006B-4074-929F-66B74E6BE8D9}" type="presOf" srcId="{DFC43FCC-C3F3-4276-B4CA-796DBA24CC34}" destId="{6D401D40-E2DA-41BF-BF03-F7A07E8FE68D}" srcOrd="0" destOrd="0" presId="urn:microsoft.com/office/officeart/2005/8/layout/orgChart1"/>
    <dgm:cxn modelId="{7174DDA9-FC72-4303-9391-B60DB9BBE297}" type="presOf" srcId="{1A96A784-536D-4B8B-9D00-B9763838851E}" destId="{4BF00156-FCFE-4B54-B58B-81CA5EF07D2F}" srcOrd="0" destOrd="0" presId="urn:microsoft.com/office/officeart/2005/8/layout/orgChart1"/>
    <dgm:cxn modelId="{BC29F5CD-6EED-45AC-9496-91A46077D790}" type="presOf" srcId="{34CEF2AB-0A54-4DDD-9B4B-06BB8ED22E9E}" destId="{105878B3-9064-492C-90C0-EC1E53D52251}" srcOrd="0" destOrd="0" presId="urn:microsoft.com/office/officeart/2005/8/layout/orgChart1"/>
    <dgm:cxn modelId="{09DA198A-702C-4E76-8856-17E4F045C0C9}" type="presOf" srcId="{4135FB3D-A6F2-47B8-A090-F6B551F1EF93}" destId="{F1673889-16AB-4E48-85B6-474D401DA0C8}" srcOrd="0" destOrd="0" presId="urn:microsoft.com/office/officeart/2005/8/layout/orgChart1"/>
    <dgm:cxn modelId="{BBAE5FD6-DE92-4A5C-A3A6-E6CAAE613EC7}" type="presOf" srcId="{4135FB3D-A6F2-47B8-A090-F6B551F1EF93}" destId="{23258AA2-1640-46DB-986F-9121DB99D9B0}" srcOrd="1" destOrd="0" presId="urn:microsoft.com/office/officeart/2005/8/layout/orgChart1"/>
    <dgm:cxn modelId="{1BC6B079-CF3A-455F-8BA9-8159C84EC411}" type="presOf" srcId="{ED5A4543-4455-446A-8F6B-18F14A1032CA}" destId="{CC9C0DA8-441D-4338-84B9-1DE6367555F9}" srcOrd="0" destOrd="0" presId="urn:microsoft.com/office/officeart/2005/8/layout/orgChart1"/>
    <dgm:cxn modelId="{2D069DBC-8524-4767-AF51-E4EEF61514B3}" type="presOf" srcId="{26B3BFB1-C290-4C35-BEF1-89DE743ECF05}" destId="{24395B10-4434-442C-9325-6EA856CE5C14}" srcOrd="1" destOrd="0" presId="urn:microsoft.com/office/officeart/2005/8/layout/orgChart1"/>
    <dgm:cxn modelId="{816D43A0-23DF-468E-9EBE-46B5B618C492}" type="presOf" srcId="{26B3BFB1-C290-4C35-BEF1-89DE743ECF05}" destId="{FF5A8C84-4C9A-48A0-898B-922C29479F78}" srcOrd="0" destOrd="0" presId="urn:microsoft.com/office/officeart/2005/8/layout/orgChart1"/>
    <dgm:cxn modelId="{BE62771F-5F2A-4235-BBEA-AC7AC614EACA}" type="presOf" srcId="{ED5A4543-4455-446A-8F6B-18F14A1032CA}" destId="{CB447FE3-AF0D-42FE-89EA-AE254252B345}" srcOrd="1" destOrd="0" presId="urn:microsoft.com/office/officeart/2005/8/layout/orgChart1"/>
    <dgm:cxn modelId="{5C31A60D-5DD4-464E-ABA1-41E810159CBB}" type="presOf" srcId="{7B6B906C-2450-4C23-8C3C-08861526AABF}" destId="{D809B186-2E03-43CB-95F2-176B69644C1B}" srcOrd="0" destOrd="0" presId="urn:microsoft.com/office/officeart/2005/8/layout/orgChart1"/>
    <dgm:cxn modelId="{C25DE231-12CC-4079-BC7C-E1BB51EB250B}" type="presOf" srcId="{F7DD0D41-D3A6-4321-93BD-3608D5E73ADE}" destId="{E88D41BE-5069-4A07-82F4-F4ADAA4A10F2}" srcOrd="0" destOrd="0" presId="urn:microsoft.com/office/officeart/2005/8/layout/orgChart1"/>
    <dgm:cxn modelId="{C3058B5B-8B64-4D9B-A759-B050435F88B2}" type="presOf" srcId="{7B6B906C-2450-4C23-8C3C-08861526AABF}" destId="{9FB05B3B-CA5B-4115-90D4-998CC9DE1C2B}" srcOrd="1" destOrd="0" presId="urn:microsoft.com/office/officeart/2005/8/layout/orgChart1"/>
    <dgm:cxn modelId="{EA076613-2DE2-4A92-81CB-6CB901FC1DEE}" type="presParOf" srcId="{DA98C757-8110-4E07-BE95-07F3272FED03}" destId="{DA4FE4E2-EA49-42A2-B04B-8188702C516D}" srcOrd="0" destOrd="0" presId="urn:microsoft.com/office/officeart/2005/8/layout/orgChart1"/>
    <dgm:cxn modelId="{D5758A93-F3F2-449F-A4EC-F6F8E265ED67}" type="presParOf" srcId="{DA4FE4E2-EA49-42A2-B04B-8188702C516D}" destId="{0FD3E6D9-BA36-4B10-A4A8-CEB8DDAB80EF}" srcOrd="0" destOrd="0" presId="urn:microsoft.com/office/officeart/2005/8/layout/orgChart1"/>
    <dgm:cxn modelId="{78BBBE99-175E-4EE3-B487-095BA0E1B8AE}" type="presParOf" srcId="{0FD3E6D9-BA36-4B10-A4A8-CEB8DDAB80EF}" destId="{FF5A8C84-4C9A-48A0-898B-922C29479F78}" srcOrd="0" destOrd="0" presId="urn:microsoft.com/office/officeart/2005/8/layout/orgChart1"/>
    <dgm:cxn modelId="{2EF66E1A-1899-4315-B135-391C9D5D2990}" type="presParOf" srcId="{0FD3E6D9-BA36-4B10-A4A8-CEB8DDAB80EF}" destId="{24395B10-4434-442C-9325-6EA856CE5C14}" srcOrd="1" destOrd="0" presId="urn:microsoft.com/office/officeart/2005/8/layout/orgChart1"/>
    <dgm:cxn modelId="{AF4EB7FE-C950-41D9-88F5-A9ED2365C688}" type="presParOf" srcId="{DA4FE4E2-EA49-42A2-B04B-8188702C516D}" destId="{7CB713E9-0989-4A78-B403-7EBBF5C4A39C}" srcOrd="1" destOrd="0" presId="urn:microsoft.com/office/officeart/2005/8/layout/orgChart1"/>
    <dgm:cxn modelId="{A032447B-0243-4971-9145-520FD8B5340C}" type="presParOf" srcId="{7CB713E9-0989-4A78-B403-7EBBF5C4A39C}" destId="{105878B3-9064-492C-90C0-EC1E53D52251}" srcOrd="0" destOrd="0" presId="urn:microsoft.com/office/officeart/2005/8/layout/orgChart1"/>
    <dgm:cxn modelId="{3795C9DE-D299-4471-BC6C-D226E26F2960}" type="presParOf" srcId="{7CB713E9-0989-4A78-B403-7EBBF5C4A39C}" destId="{18A48FBF-688A-460C-9C1C-8EE89DCC6989}" srcOrd="1" destOrd="0" presId="urn:microsoft.com/office/officeart/2005/8/layout/orgChart1"/>
    <dgm:cxn modelId="{E0DF3BE4-A896-40EA-9B35-7C22AD4B8423}" type="presParOf" srcId="{18A48FBF-688A-460C-9C1C-8EE89DCC6989}" destId="{7CED969C-D21E-44A6-B191-EADC3160D58B}" srcOrd="0" destOrd="0" presId="urn:microsoft.com/office/officeart/2005/8/layout/orgChart1"/>
    <dgm:cxn modelId="{2843C7E8-873B-4BE9-A7ED-F6B65E7F1F76}" type="presParOf" srcId="{7CED969C-D21E-44A6-B191-EADC3160D58B}" destId="{F1673889-16AB-4E48-85B6-474D401DA0C8}" srcOrd="0" destOrd="0" presId="urn:microsoft.com/office/officeart/2005/8/layout/orgChart1"/>
    <dgm:cxn modelId="{6AC98D3B-3F0A-40B8-BF89-E9DFABD6666E}" type="presParOf" srcId="{7CED969C-D21E-44A6-B191-EADC3160D58B}" destId="{23258AA2-1640-46DB-986F-9121DB99D9B0}" srcOrd="1" destOrd="0" presId="urn:microsoft.com/office/officeart/2005/8/layout/orgChart1"/>
    <dgm:cxn modelId="{F96B5689-B588-4609-AC90-685840E64E05}" type="presParOf" srcId="{18A48FBF-688A-460C-9C1C-8EE89DCC6989}" destId="{0BA5FAAF-D77E-47D9-A6A0-4A9DE84F6249}" srcOrd="1" destOrd="0" presId="urn:microsoft.com/office/officeart/2005/8/layout/orgChart1"/>
    <dgm:cxn modelId="{8DC4D510-D8D7-4424-BE15-07CBDEDE6806}" type="presParOf" srcId="{0BA5FAAF-D77E-47D9-A6A0-4A9DE84F6249}" destId="{4BF00156-FCFE-4B54-B58B-81CA5EF07D2F}" srcOrd="0" destOrd="0" presId="urn:microsoft.com/office/officeart/2005/8/layout/orgChart1"/>
    <dgm:cxn modelId="{B71CC396-74E0-4EAD-A06A-BC7E4958EBD9}" type="presParOf" srcId="{0BA5FAAF-D77E-47D9-A6A0-4A9DE84F6249}" destId="{31C42DE3-09E3-4BEA-BA8C-70958C8B8169}" srcOrd="1" destOrd="0" presId="urn:microsoft.com/office/officeart/2005/8/layout/orgChart1"/>
    <dgm:cxn modelId="{DD655967-9FB7-4451-A1B8-78CC9AE8DB35}" type="presParOf" srcId="{31C42DE3-09E3-4BEA-BA8C-70958C8B8169}" destId="{6AC5521B-51F8-4320-97FD-7AE03D7190A2}" srcOrd="0" destOrd="0" presId="urn:microsoft.com/office/officeart/2005/8/layout/orgChart1"/>
    <dgm:cxn modelId="{E7F23E2E-BBDC-4933-8873-C50C91931EED}" type="presParOf" srcId="{6AC5521B-51F8-4320-97FD-7AE03D7190A2}" destId="{6D401D40-E2DA-41BF-BF03-F7A07E8FE68D}" srcOrd="0" destOrd="0" presId="urn:microsoft.com/office/officeart/2005/8/layout/orgChart1"/>
    <dgm:cxn modelId="{8F6F2256-EF89-4AD7-88E7-62EE63029FC3}" type="presParOf" srcId="{6AC5521B-51F8-4320-97FD-7AE03D7190A2}" destId="{9CA735EB-04C0-4385-B3DA-8701EDFD564B}" srcOrd="1" destOrd="0" presId="urn:microsoft.com/office/officeart/2005/8/layout/orgChart1"/>
    <dgm:cxn modelId="{D7941980-3FFD-41AF-913C-6F23405CA5BA}" type="presParOf" srcId="{31C42DE3-09E3-4BEA-BA8C-70958C8B8169}" destId="{8B639094-9D0E-4EA0-AF20-D49B07369D4D}" srcOrd="1" destOrd="0" presId="urn:microsoft.com/office/officeart/2005/8/layout/orgChart1"/>
    <dgm:cxn modelId="{F0D49A53-A01B-404F-97D7-8F50FA5C6646}" type="presParOf" srcId="{31C42DE3-09E3-4BEA-BA8C-70958C8B8169}" destId="{C4F2390D-1406-490E-87C6-7B5D2E1BD3D5}" srcOrd="2" destOrd="0" presId="urn:microsoft.com/office/officeart/2005/8/layout/orgChart1"/>
    <dgm:cxn modelId="{38BDCED0-E8C7-4CE1-80E7-CD9CF9EC4C26}" type="presParOf" srcId="{0BA5FAAF-D77E-47D9-A6A0-4A9DE84F6249}" destId="{E88D41BE-5069-4A07-82F4-F4ADAA4A10F2}" srcOrd="2" destOrd="0" presId="urn:microsoft.com/office/officeart/2005/8/layout/orgChart1"/>
    <dgm:cxn modelId="{513A483C-9C7A-4D97-9C1E-D370E8539BD7}" type="presParOf" srcId="{0BA5FAAF-D77E-47D9-A6A0-4A9DE84F6249}" destId="{74656D42-8370-41A5-9248-28725C53668E}" srcOrd="3" destOrd="0" presId="urn:microsoft.com/office/officeart/2005/8/layout/orgChart1"/>
    <dgm:cxn modelId="{E2FC8B61-4280-4768-A3FF-ADE92D32DB6E}" type="presParOf" srcId="{74656D42-8370-41A5-9248-28725C53668E}" destId="{FA060762-C580-48B6-98D1-5337A394EE76}" srcOrd="0" destOrd="0" presId="urn:microsoft.com/office/officeart/2005/8/layout/orgChart1"/>
    <dgm:cxn modelId="{54204788-FEDF-4816-874D-BEF7AF28B6EC}" type="presParOf" srcId="{FA060762-C580-48B6-98D1-5337A394EE76}" destId="{D809B186-2E03-43CB-95F2-176B69644C1B}" srcOrd="0" destOrd="0" presId="urn:microsoft.com/office/officeart/2005/8/layout/orgChart1"/>
    <dgm:cxn modelId="{DA390EAA-DCCB-43C8-B7F0-CD12E9FF795B}" type="presParOf" srcId="{FA060762-C580-48B6-98D1-5337A394EE76}" destId="{9FB05B3B-CA5B-4115-90D4-998CC9DE1C2B}" srcOrd="1" destOrd="0" presId="urn:microsoft.com/office/officeart/2005/8/layout/orgChart1"/>
    <dgm:cxn modelId="{5248E91A-3BC6-4215-98CB-386069465959}" type="presParOf" srcId="{74656D42-8370-41A5-9248-28725C53668E}" destId="{07119AFB-CB9C-40EB-B21E-4E1F37962547}" srcOrd="1" destOrd="0" presId="urn:microsoft.com/office/officeart/2005/8/layout/orgChart1"/>
    <dgm:cxn modelId="{63A7450C-F5F7-4B01-9381-5EE19AB265E7}" type="presParOf" srcId="{74656D42-8370-41A5-9248-28725C53668E}" destId="{6707DA04-EB9F-49E3-BF21-A0DDE6F344A4}" srcOrd="2" destOrd="0" presId="urn:microsoft.com/office/officeart/2005/8/layout/orgChart1"/>
    <dgm:cxn modelId="{6555B85F-31EE-47A9-836D-17E213BA604D}" type="presParOf" srcId="{18A48FBF-688A-460C-9C1C-8EE89DCC6989}" destId="{C19476B8-8607-443A-8CBC-7CA11CB60327}" srcOrd="2" destOrd="0" presId="urn:microsoft.com/office/officeart/2005/8/layout/orgChart1"/>
    <dgm:cxn modelId="{8599F2D6-AF59-4C40-9C46-9E391C0CD8C1}" type="presParOf" srcId="{7CB713E9-0989-4A78-B403-7EBBF5C4A39C}" destId="{9A818D18-B3F2-41FE-AA36-B4EEA0C57B99}" srcOrd="2" destOrd="0" presId="urn:microsoft.com/office/officeart/2005/8/layout/orgChart1"/>
    <dgm:cxn modelId="{427E198C-F2BB-4261-9E9B-5D49F90FE290}" type="presParOf" srcId="{7CB713E9-0989-4A78-B403-7EBBF5C4A39C}" destId="{31041644-317F-4F3A-930A-8730756EBB40}" srcOrd="3" destOrd="0" presId="urn:microsoft.com/office/officeart/2005/8/layout/orgChart1"/>
    <dgm:cxn modelId="{AF102D55-1E23-4D78-905D-776FF7194910}" type="presParOf" srcId="{31041644-317F-4F3A-930A-8730756EBB40}" destId="{1E18CC52-20BC-462E-94E2-E0592DE1740D}" srcOrd="0" destOrd="0" presId="urn:microsoft.com/office/officeart/2005/8/layout/orgChart1"/>
    <dgm:cxn modelId="{050C1880-5EF0-4E6F-BC5B-78554AEADDF8}" type="presParOf" srcId="{1E18CC52-20BC-462E-94E2-E0592DE1740D}" destId="{CC9C0DA8-441D-4338-84B9-1DE6367555F9}" srcOrd="0" destOrd="0" presId="urn:microsoft.com/office/officeart/2005/8/layout/orgChart1"/>
    <dgm:cxn modelId="{1BE10507-718F-48D9-8609-A5F53B3B41EF}" type="presParOf" srcId="{1E18CC52-20BC-462E-94E2-E0592DE1740D}" destId="{CB447FE3-AF0D-42FE-89EA-AE254252B345}" srcOrd="1" destOrd="0" presId="urn:microsoft.com/office/officeart/2005/8/layout/orgChart1"/>
    <dgm:cxn modelId="{A0D53ECC-3224-4C9A-A6DD-2FE4404D53DE}" type="presParOf" srcId="{31041644-317F-4F3A-930A-8730756EBB40}" destId="{C9499349-D286-47DD-BA16-9B5315FEEE68}" srcOrd="1" destOrd="0" presId="urn:microsoft.com/office/officeart/2005/8/layout/orgChart1"/>
    <dgm:cxn modelId="{1EA43FB4-EAFE-433F-8345-8108532BF826}" type="presParOf" srcId="{31041644-317F-4F3A-930A-8730756EBB40}" destId="{FC51D27D-D934-4A52-BAD4-8DB541C16105}" srcOrd="2" destOrd="0" presId="urn:microsoft.com/office/officeart/2005/8/layout/orgChart1"/>
    <dgm:cxn modelId="{54B0C33C-D247-45DC-A555-0D89CDFD90DA}" type="presParOf" srcId="{DA4FE4E2-EA49-42A2-B04B-8188702C516D}" destId="{D25C6896-D0D0-4B6B-8D78-DA7959F2C9E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818D18-B3F2-41FE-AA36-B4EEA0C57B99}">
      <dsp:nvSpPr>
        <dsp:cNvPr id="0" name=""/>
        <dsp:cNvSpPr/>
      </dsp:nvSpPr>
      <dsp:spPr>
        <a:xfrm>
          <a:off x="4088840" y="1062469"/>
          <a:ext cx="1728896" cy="3503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115"/>
              </a:lnTo>
              <a:lnTo>
                <a:pt x="1728896" y="177115"/>
              </a:lnTo>
              <a:lnTo>
                <a:pt x="1728896" y="35030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8D41BE-5069-4A07-82F4-F4ADAA4A10F2}">
      <dsp:nvSpPr>
        <dsp:cNvPr id="0" name=""/>
        <dsp:cNvSpPr/>
      </dsp:nvSpPr>
      <dsp:spPr>
        <a:xfrm>
          <a:off x="351222" y="2667638"/>
          <a:ext cx="533398" cy="22961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96122"/>
              </a:lnTo>
              <a:lnTo>
                <a:pt x="533398" y="2296122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F00156-FCFE-4B54-B58B-81CA5EF07D2F}">
      <dsp:nvSpPr>
        <dsp:cNvPr id="0" name=""/>
        <dsp:cNvSpPr/>
      </dsp:nvSpPr>
      <dsp:spPr>
        <a:xfrm>
          <a:off x="351222" y="2667638"/>
          <a:ext cx="533398" cy="8952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5289"/>
              </a:lnTo>
              <a:lnTo>
                <a:pt x="533398" y="895289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5878B3-9064-492C-90C0-EC1E53D52251}">
      <dsp:nvSpPr>
        <dsp:cNvPr id="0" name=""/>
        <dsp:cNvSpPr/>
      </dsp:nvSpPr>
      <dsp:spPr>
        <a:xfrm>
          <a:off x="1756112" y="1062469"/>
          <a:ext cx="2332728" cy="360889"/>
        </a:xfrm>
        <a:custGeom>
          <a:avLst/>
          <a:gdLst/>
          <a:ahLst/>
          <a:cxnLst/>
          <a:rect l="0" t="0" r="0" b="0"/>
          <a:pathLst>
            <a:path>
              <a:moveTo>
                <a:pt x="2332728" y="0"/>
              </a:moveTo>
              <a:lnTo>
                <a:pt x="2332728" y="187696"/>
              </a:lnTo>
              <a:lnTo>
                <a:pt x="0" y="187696"/>
              </a:lnTo>
              <a:lnTo>
                <a:pt x="0" y="36088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5A8C84-4C9A-48A0-898B-922C29479F78}">
      <dsp:nvSpPr>
        <dsp:cNvPr id="0" name=""/>
        <dsp:cNvSpPr/>
      </dsp:nvSpPr>
      <dsp:spPr>
        <a:xfrm>
          <a:off x="1592330" y="0"/>
          <a:ext cx="4993020" cy="1062469"/>
        </a:xfrm>
        <a:prstGeom prst="rect">
          <a:avLst/>
        </a:prstGeom>
        <a:solidFill>
          <a:srgbClr val="00682F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Основні  методи селекції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1592330" y="0"/>
        <a:ext cx="4993020" cy="1062469"/>
      </dsp:txXfrm>
    </dsp:sp>
    <dsp:sp modelId="{F1673889-16AB-4E48-85B6-474D401DA0C8}">
      <dsp:nvSpPr>
        <dsp:cNvPr id="0" name=""/>
        <dsp:cNvSpPr/>
      </dsp:nvSpPr>
      <dsp:spPr>
        <a:xfrm>
          <a:off x="0" y="1423358"/>
          <a:ext cx="3512225" cy="1244279"/>
        </a:xfrm>
        <a:prstGeom prst="rect">
          <a:avLst/>
        </a:prstGeom>
        <a:solidFill>
          <a:srgbClr val="00B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0070C0"/>
              </a:solidFill>
            </a:rPr>
            <a:t>Штучний добір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Добір, проваджуваний людиною</a:t>
          </a:r>
          <a:endParaRPr lang="ru-RU" sz="1800" b="1" kern="1200" dirty="0"/>
        </a:p>
      </dsp:txBody>
      <dsp:txXfrm>
        <a:off x="0" y="1423358"/>
        <a:ext cx="3512225" cy="1244279"/>
      </dsp:txXfrm>
    </dsp:sp>
    <dsp:sp modelId="{6D401D40-E2DA-41BF-BF03-F7A07E8FE68D}">
      <dsp:nvSpPr>
        <dsp:cNvPr id="0" name=""/>
        <dsp:cNvSpPr/>
      </dsp:nvSpPr>
      <dsp:spPr>
        <a:xfrm>
          <a:off x="884621" y="3003441"/>
          <a:ext cx="3364286" cy="1118971"/>
        </a:xfrm>
        <a:prstGeom prst="rect">
          <a:avLst/>
        </a:prstGeom>
        <a:solidFill>
          <a:srgbClr val="92D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0070C0"/>
              </a:solidFill>
            </a:rPr>
            <a:t>Не  спрямований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Мета заздалегідь не поставлена</a:t>
          </a:r>
          <a:endParaRPr lang="ru-RU" sz="1800" b="1" kern="1200" dirty="0"/>
        </a:p>
      </dsp:txBody>
      <dsp:txXfrm>
        <a:off x="884621" y="3003441"/>
        <a:ext cx="3364286" cy="1118971"/>
      </dsp:txXfrm>
    </dsp:sp>
    <dsp:sp modelId="{D809B186-2E03-43CB-95F2-176B69644C1B}">
      <dsp:nvSpPr>
        <dsp:cNvPr id="0" name=""/>
        <dsp:cNvSpPr/>
      </dsp:nvSpPr>
      <dsp:spPr>
        <a:xfrm>
          <a:off x="884621" y="4468797"/>
          <a:ext cx="3314274" cy="989926"/>
        </a:xfrm>
        <a:prstGeom prst="rect">
          <a:avLst/>
        </a:prstGeom>
        <a:solidFill>
          <a:srgbClr val="92D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0070C0"/>
              </a:solidFill>
            </a:rPr>
            <a:t>Спрямований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Заздалегідь поставлена мета</a:t>
          </a:r>
          <a:endParaRPr lang="ru-RU" sz="1800" b="1" kern="1200" dirty="0"/>
        </a:p>
      </dsp:txBody>
      <dsp:txXfrm>
        <a:off x="884621" y="4468797"/>
        <a:ext cx="3314274" cy="989926"/>
      </dsp:txXfrm>
    </dsp:sp>
    <dsp:sp modelId="{CC9C0DA8-441D-4338-84B9-1DE6367555F9}">
      <dsp:nvSpPr>
        <dsp:cNvPr id="0" name=""/>
        <dsp:cNvSpPr/>
      </dsp:nvSpPr>
      <dsp:spPr>
        <a:xfrm>
          <a:off x="3865175" y="1412777"/>
          <a:ext cx="3905124" cy="1212346"/>
        </a:xfrm>
        <a:prstGeom prst="rect">
          <a:avLst/>
        </a:prstGeom>
        <a:solidFill>
          <a:srgbClr val="00B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0070C0"/>
              </a:solidFill>
            </a:rPr>
            <a:t>Гібридизація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Схрещування різнорідних у спадковому відношенні організмів</a:t>
          </a:r>
          <a:endParaRPr lang="ru-RU" sz="1800" b="1" kern="1200" dirty="0"/>
        </a:p>
      </dsp:txBody>
      <dsp:txXfrm>
        <a:off x="3865175" y="1412777"/>
        <a:ext cx="3905124" cy="12123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8DDB20B-2F1D-4CB6-AAC7-0C87640C6BA5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9505B04-83A5-4F6B-9570-756B488B90BA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DB20B-2F1D-4CB6-AAC7-0C87640C6BA5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5B04-83A5-4F6B-9570-756B488B90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DB20B-2F1D-4CB6-AAC7-0C87640C6BA5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5B04-83A5-4F6B-9570-756B488B90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DB20B-2F1D-4CB6-AAC7-0C87640C6BA5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5B04-83A5-4F6B-9570-756B488B90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DB20B-2F1D-4CB6-AAC7-0C87640C6BA5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5B04-83A5-4F6B-9570-756B488B90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DB20B-2F1D-4CB6-AAC7-0C87640C6BA5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5B04-83A5-4F6B-9570-756B488B90B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DB20B-2F1D-4CB6-AAC7-0C87640C6BA5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5B04-83A5-4F6B-9570-756B488B90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DB20B-2F1D-4CB6-AAC7-0C87640C6BA5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5B04-83A5-4F6B-9570-756B488B90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DB20B-2F1D-4CB6-AAC7-0C87640C6BA5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5B04-83A5-4F6B-9570-756B488B90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DB20B-2F1D-4CB6-AAC7-0C87640C6BA5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5B04-83A5-4F6B-9570-756B488B90BA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DB20B-2F1D-4CB6-AAC7-0C87640C6BA5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5B04-83A5-4F6B-9570-756B488B90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62000">
              <a:srgbClr val="0CA425"/>
            </a:gs>
            <a:gs pos="100000">
              <a:srgbClr val="00B05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8DDB20B-2F1D-4CB6-AAC7-0C87640C6BA5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9505B04-83A5-4F6B-9570-756B488B90B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://www.sunhome.ru/UsersGallery/wallpapers/20/selekciya_zhivotni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75656" y="548680"/>
            <a:ext cx="597666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Селекція</a:t>
            </a:r>
            <a:endParaRPr lang="ru-RU" sz="9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6576" y="53012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b="1" dirty="0" smtClean="0"/>
          </a:p>
        </p:txBody>
      </p:sp>
    </p:spTree>
    <p:extLst>
      <p:ext uri="{BB962C8B-B14F-4D97-AF65-F5344CB8AC3E}">
        <p14:creationId xmlns:p14="http://schemas.microsoft.com/office/powerpoint/2010/main" val="115013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5688632" cy="745152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chemeClr val="accent6"/>
                </a:solidFill>
              </a:rPr>
              <a:t>Український </a:t>
            </a:r>
            <a:r>
              <a:rPr lang="uk-UA" b="1" dirty="0" err="1">
                <a:solidFill>
                  <a:schemeClr val="accent6"/>
                </a:solidFill>
              </a:rPr>
              <a:t>левко</a:t>
            </a:r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3513" y="1196752"/>
            <a:ext cx="5400600" cy="5445224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Левкой – перша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українська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порода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котів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vi-VN" b="1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vi-VN" b="1" dirty="0">
                <a:latin typeface="Arial" pitchFamily="34" charset="0"/>
                <a:cs typeface="Arial" pitchFamily="34" charset="0"/>
              </a:rPr>
              <a:t>основу якої закладені дві природні мутації: безшерстості та </a:t>
            </a:r>
            <a:r>
              <a:rPr lang="vi-VN" b="1" dirty="0" smtClean="0">
                <a:latin typeface="Arial" pitchFamily="34" charset="0"/>
                <a:cs typeface="Arial" pitchFamily="34" charset="0"/>
              </a:rPr>
              <a:t>висловух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а</a:t>
            </a:r>
            <a:r>
              <a:rPr lang="vi-VN" b="1" dirty="0" smtClean="0">
                <a:latin typeface="Arial" pitchFamily="34" charset="0"/>
                <a:cs typeface="Arial" pitchFamily="34" charset="0"/>
              </a:rPr>
              <a:t>сті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К</a:t>
            </a:r>
            <a:r>
              <a:rPr lang="vi-VN" b="1" dirty="0" smtClean="0">
                <a:latin typeface="Arial" pitchFamily="34" charset="0"/>
                <a:cs typeface="Arial" pitchFamily="34" charset="0"/>
              </a:rPr>
              <a:t>ішк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а </a:t>
            </a:r>
            <a:r>
              <a:rPr lang="vi-VN" b="1" dirty="0" smtClean="0">
                <a:latin typeface="Arial" pitchFamily="34" charset="0"/>
                <a:cs typeface="Arial" pitchFamily="34" charset="0"/>
              </a:rPr>
              <a:t>середнього </a:t>
            </a:r>
            <a:r>
              <a:rPr lang="vi-VN" b="1" dirty="0">
                <a:latin typeface="Arial" pitchFamily="34" charset="0"/>
                <a:cs typeface="Arial" pitchFamily="34" charset="0"/>
              </a:rPr>
              <a:t>розміру з довгим гнучким м'язистим тілом прямокутної форми, м'яка та гаряча на дотик, зі складчастою шкірою. Характерною рисою 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vi-VN" b="1" dirty="0" smtClean="0">
                <a:latin typeface="Arial" pitchFamily="34" charset="0"/>
                <a:cs typeface="Arial" pitchFamily="34" charset="0"/>
              </a:rPr>
              <a:t>довга</a:t>
            </a:r>
            <a:r>
              <a:rPr lang="vi-VN" b="1" dirty="0">
                <a:latin typeface="Arial" pitchFamily="34" charset="0"/>
                <a:cs typeface="Arial" pitchFamily="34" charset="0"/>
              </a:rPr>
              <a:t>, </a:t>
            </a:r>
            <a:r>
              <a:rPr lang="vi-VN" b="1" dirty="0" smtClean="0">
                <a:latin typeface="Arial" pitchFamily="34" charset="0"/>
                <a:cs typeface="Arial" pitchFamily="34" charset="0"/>
              </a:rPr>
              <a:t>пласка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vi-VN" b="1" dirty="0">
                <a:latin typeface="Arial" pitchFamily="34" charset="0"/>
                <a:cs typeface="Arial" pitchFamily="34" charset="0"/>
              </a:rPr>
              <a:t>кутаста з великими та не дуже відкритими миґдалевидними очима </a:t>
            </a:r>
            <a:r>
              <a:rPr lang="vi-VN" b="1" dirty="0" smtClean="0">
                <a:latin typeface="Arial" pitchFamily="34" charset="0"/>
                <a:cs typeface="Arial" pitchFamily="34" charset="0"/>
              </a:rPr>
              <a:t>голова. </a:t>
            </a:r>
            <a:r>
              <a:rPr lang="vi-VN" b="1" dirty="0">
                <a:latin typeface="Arial" pitchFamily="34" charset="0"/>
                <a:cs typeface="Arial" pitchFamily="34" charset="0"/>
              </a:rPr>
              <a:t>Левкої енергійні, контактні й товариські</a:t>
            </a:r>
            <a:r>
              <a:rPr lang="vi-VN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vi-VN" b="1" dirty="0">
                <a:latin typeface="Arial" pitchFamily="34" charset="0"/>
                <a:cs typeface="Arial" pitchFamily="34" charset="0"/>
              </a:rPr>
              <a:t> </a:t>
            </a:r>
            <a:endParaRPr lang="uk-UA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Перший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зареєстрований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кіт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породи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український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левкой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із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кличкою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Levkoy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Primero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народився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21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січня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2004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року.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http://s53.radikal.ru/i142/0904/55/f428425da41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7" r="14320"/>
          <a:stretch/>
        </p:blipFill>
        <p:spPr bwMode="auto">
          <a:xfrm>
            <a:off x="5704113" y="764704"/>
            <a:ext cx="2888343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08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4248590" cy="1609248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Український гірський гончак</a:t>
            </a:r>
            <a:r>
              <a:rPr lang="uk-UA" dirty="0"/>
              <a:t/>
            </a:r>
            <a:br>
              <a:rPr lang="uk-UA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7491" y="1340768"/>
            <a:ext cx="5616624" cy="5256584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err="1" smtClean="0">
                <a:latin typeface="Arial" pitchFamily="34" charset="0"/>
                <a:cs typeface="Arial" pitchFamily="34" charset="0"/>
              </a:rPr>
              <a:t>Універсальний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 собака,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який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поєднує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у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собі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якості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гончака,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звірової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собаки і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сполохувача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. Породу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ще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називають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Карпатський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гірський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гончак, 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Український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гончак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b="1" dirty="0" err="1" smtClean="0">
                <a:latin typeface="Arial" pitchFamily="34" charset="0"/>
                <a:cs typeface="Arial" pitchFamily="34" charset="0"/>
              </a:rPr>
              <a:t>Лють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до 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звіра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сміливість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слухняність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витривалість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дозволяють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успішно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використовувати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його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для 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полювання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 на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різноманітну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мисливську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звірину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, а за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певних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умов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навіть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на 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птахів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.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Ці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собаки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здатні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затримати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на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місці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кабана до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підходу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мисливця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який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, у свою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чергу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може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спокійно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зробити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влучний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постріл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. Собака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гонить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звіра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з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виразним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притаманним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породі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лунким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 голосом.</a:t>
            </a:r>
          </a:p>
          <a:p>
            <a:endParaRPr lang="ru-RU" dirty="0"/>
          </a:p>
        </p:txBody>
      </p:sp>
      <p:pic>
        <p:nvPicPr>
          <p:cNvPr id="2050" name="Picture 2" descr="Український гірський гончак Рек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148" y="692696"/>
            <a:ext cx="2706466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upload.wikimedia.org/wikipedia/commons/thumb/9/93/%D0%A6%D1%83%D1%86%D0%B5%D0%BD%D1%8F%D1%82%D0%B0_%D1%83%D0%BA%D1%80%D0%B0%D1%97%D0%BD%D1%81%D1%8C%D0%BA%D0%BE%D0%B3%D0%BE_%D0%B3%D1%96%D1%80%D1%81%D1%8C%D0%BA%D0%BE%D0%B3%D0%BE_%D0%B3%D0%BE%D0%BD%D1%87%D0%B0%D0%BA%D0%B0.jpg/250px-%D0%A6%D1%83%D1%86%D0%B5%D0%BD%D1%8F%D1%82%D0%B0_%D1%83%D0%BA%D1%80%D0%B0%D1%97%D0%BD%D1%81%D1%8C%D0%BA%D0%BE%D0%B3%D0%BE_%D0%B3%D1%96%D1%80%D1%81%D1%8C%D0%BA%D0%BE%D0%B3%D0%BE_%D0%B3%D0%BE%D0%BD%D1%87%D0%B0%D0%BA%D0%B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148" y="4365104"/>
            <a:ext cx="2700300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79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26480"/>
            <a:ext cx="7776864" cy="782960"/>
          </a:xfrm>
        </p:spPr>
        <p:txBody>
          <a:bodyPr>
            <a:noAutofit/>
          </a:bodyPr>
          <a:lstStyle/>
          <a:p>
            <a:r>
              <a:rPr lang="ru-RU" b="1" dirty="0" err="1">
                <a:latin typeface="Arial" pitchFamily="34" charset="0"/>
                <a:cs typeface="Arial" pitchFamily="34" charset="0"/>
              </a:rPr>
              <a:t>Найдивніші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тварини-гібриди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23728" y="5758092"/>
            <a:ext cx="4919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Зебра + </a:t>
            </a:r>
            <a:r>
              <a:rPr lang="ru-RU" sz="2400" b="1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кінь</a:t>
            </a:r>
            <a:r>
              <a:rPr lang="ru-RU" sz="24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sz="2400" b="1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віслюк</a:t>
            </a:r>
            <a:r>
              <a:rPr lang="ru-RU" sz="24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ru-RU" sz="2400" b="1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ru-RU" sz="2400" b="1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зеброїд</a:t>
            </a:r>
            <a:endParaRPr lang="ru-RU" sz="2400" b="1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http://daypic.ru/wp-content/uploads/2012/01/01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83611"/>
            <a:ext cx="6408712" cy="427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21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7413" y="5668936"/>
            <a:ext cx="3240476" cy="457276"/>
          </a:xfrm>
        </p:spPr>
        <p:txBody>
          <a:bodyPr/>
          <a:lstStyle/>
          <a:p>
            <a:pPr marL="68580" indent="0">
              <a:buNone/>
            </a:pPr>
            <a:r>
              <a:rPr lang="ru-RU" b="1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Лев + тигр = </a:t>
            </a:r>
            <a:r>
              <a:rPr lang="ru-RU" b="1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лигр</a:t>
            </a:r>
            <a:endParaRPr lang="ru-RU" b="1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http://daypic.ru/wp-content/uploads/2012/01/05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09" y="764704"/>
            <a:ext cx="4087885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daypic.ru/wp-content/uploads/2012/01/11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316" y="764704"/>
            <a:ext cx="3240360" cy="485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80203" y="5668936"/>
            <a:ext cx="32661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Сервал </a:t>
            </a:r>
            <a:r>
              <a:rPr lang="ru-RU" sz="2400" b="1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ru-RU" sz="2400" b="1" dirty="0" err="1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домашня</a:t>
            </a:r>
            <a:r>
              <a:rPr lang="ru-RU" sz="2400" b="1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кішка</a:t>
            </a:r>
            <a:r>
              <a:rPr lang="ru-RU" sz="2400" b="1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= Саванна</a:t>
            </a:r>
          </a:p>
        </p:txBody>
      </p:sp>
    </p:spTree>
    <p:extLst>
      <p:ext uri="{BB962C8B-B14F-4D97-AF65-F5344CB8AC3E}">
        <p14:creationId xmlns:p14="http://schemas.microsoft.com/office/powerpoint/2010/main" val="165842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5814457"/>
            <a:ext cx="4220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Як + корова = </a:t>
            </a:r>
            <a:r>
              <a:rPr lang="ru-RU" sz="2400" b="1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Дзо</a:t>
            </a:r>
            <a:r>
              <a:rPr lang="ru-RU" sz="24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2400" b="1" dirty="0" err="1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хайнак</a:t>
            </a:r>
            <a:r>
              <a:rPr lang="ru-RU" sz="24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2400" b="1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http://daypic.ru/wp-content/uploads/2012/01/15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750703"/>
            <a:ext cx="6624736" cy="503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9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dok.znaimo.com.ua/pars_docs/refs/11/10573/img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77"/>
          <a:stretch/>
        </p:blipFill>
        <p:spPr bwMode="auto">
          <a:xfrm>
            <a:off x="251520" y="260648"/>
            <a:ext cx="8496944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308303" y="0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b="1" dirty="0" smtClean="0">
                <a:solidFill>
                  <a:schemeClr val="accent6"/>
                </a:solidFill>
              </a:rPr>
              <a:t>2014</a:t>
            </a:r>
            <a:endParaRPr lang="ru-RU" sz="14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45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8657" y="692696"/>
            <a:ext cx="8208912" cy="4779893"/>
          </a:xfrm>
        </p:spPr>
        <p:txBody>
          <a:bodyPr>
            <a:normAutofit/>
          </a:bodyPr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Селекція</a:t>
            </a:r>
            <a:r>
              <a:rPr lang="ru-RU" dirty="0">
                <a:latin typeface="Arial" pitchFamily="34" charset="0"/>
                <a:cs typeface="Arial" pitchFamily="34" charset="0"/>
              </a:rPr>
              <a:t> (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від</a:t>
            </a:r>
            <a:r>
              <a:rPr lang="ru-RU" dirty="0">
                <a:latin typeface="Arial" pitchFamily="34" charset="0"/>
                <a:cs typeface="Arial" pitchFamily="34" charset="0"/>
              </a:rPr>
              <a:t> 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лат. </a:t>
            </a:r>
            <a:r>
              <a:rPr lang="ru-RU" dirty="0">
                <a:latin typeface="Arial" pitchFamily="34" charset="0"/>
                <a:cs typeface="Arial" pitchFamily="34" charset="0"/>
              </a:rPr>
              <a:t> </a:t>
            </a:r>
            <a:r>
              <a:rPr lang="en-US" i="1" dirty="0" err="1">
                <a:latin typeface="Arial" pitchFamily="34" charset="0"/>
                <a:cs typeface="Arial" pitchFamily="34" charset="0"/>
              </a:rPr>
              <a:t>Selectio</a:t>
            </a:r>
            <a:r>
              <a:rPr lang="en-US" dirty="0">
                <a:latin typeface="Arial" pitchFamily="34" charset="0"/>
                <a:cs typeface="Arial" pitchFamily="34" charset="0"/>
              </a:rPr>
              <a:t> −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вибір</a:t>
            </a:r>
            <a:r>
              <a:rPr lang="ru-RU" dirty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добір</a:t>
            </a:r>
            <a:r>
              <a:rPr lang="ru-RU" dirty="0">
                <a:latin typeface="Arial" pitchFamily="34" charset="0"/>
                <a:cs typeface="Arial" pitchFamily="34" charset="0"/>
              </a:rPr>
              <a:t>) − наука про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методи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створення</a:t>
            </a:r>
            <a:r>
              <a:rPr lang="ru-RU" dirty="0">
                <a:latin typeface="Arial" pitchFamily="34" charset="0"/>
                <a:cs typeface="Arial" pitchFamily="34" charset="0"/>
              </a:rPr>
              <a:t> 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сортів</a:t>
            </a:r>
            <a:r>
              <a:rPr lang="ru-RU" dirty="0">
                <a:latin typeface="Arial" pitchFamily="34" charset="0"/>
                <a:cs typeface="Arial" pitchFamily="34" charset="0"/>
              </a:rPr>
              <a:t>, 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гібридів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рослин</a:t>
            </a:r>
            <a:r>
              <a:rPr lang="ru-RU" dirty="0">
                <a:latin typeface="Arial" pitchFamily="34" charset="0"/>
                <a:cs typeface="Arial" pitchFamily="34" charset="0"/>
              </a:rPr>
              <a:t> та 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порід</a:t>
            </a:r>
            <a:r>
              <a:rPr lang="ru-RU" dirty="0">
                <a:latin typeface="Arial" pitchFamily="34" charset="0"/>
                <a:cs typeface="Arial" pitchFamily="34" charset="0"/>
              </a:rPr>
              <a:t> 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тварин</a:t>
            </a:r>
            <a:r>
              <a:rPr lang="ru-RU" dirty="0">
                <a:latin typeface="Arial" pitchFamily="34" charset="0"/>
                <a:cs typeface="Arial" pitchFamily="34" charset="0"/>
              </a:rPr>
              <a:t>, 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штамів</a:t>
            </a:r>
            <a:r>
              <a:rPr lang="ru-RU" dirty="0">
                <a:latin typeface="Arial" pitchFamily="34" charset="0"/>
                <a:cs typeface="Arial" pitchFamily="34" charset="0"/>
              </a:rPr>
              <a:t> 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мікроорганізмів</a:t>
            </a:r>
            <a:r>
              <a:rPr lang="ru-RU" dirty="0">
                <a:latin typeface="Arial" pitchFamily="34" charset="0"/>
                <a:cs typeface="Arial" pitchFamily="34" charset="0"/>
              </a:rPr>
              <a:t> з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потрібними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людині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якостями</a:t>
            </a:r>
            <a:r>
              <a:rPr lang="ru-RU" dirty="0">
                <a:latin typeface="Arial" pitchFamily="34" charset="0"/>
                <a:cs typeface="Arial" pitchFamily="34" charset="0"/>
              </a:rPr>
              <a:t>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2050" name="Picture 2" descr="http://upload.wikimedia.org/wikipedia/commons/thumb/3/32/Carrots_of_many_colors.jpg/210px-Carrots_of_many_colo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312" y="2515837"/>
            <a:ext cx="2347456" cy="3697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os1.i.ua/3/4/8356568_3ef4b5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50440" y="2989164"/>
            <a:ext cx="3697350" cy="2750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ua.all.biz/img/ua/service_catalog/493014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0457" y="2932143"/>
            <a:ext cx="3692165" cy="285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67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vottext.ru/priroda/1302724455_airena-wallapack-248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65" y="620688"/>
            <a:ext cx="8136905" cy="59046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124138238"/>
              </p:ext>
            </p:extLst>
          </p:nvPr>
        </p:nvGraphicFramePr>
        <p:xfrm>
          <a:off x="719569" y="774664"/>
          <a:ext cx="7776865" cy="5462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773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F5A8C84-4C9A-48A0-898B-922C29479F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FF5A8C84-4C9A-48A0-898B-922C29479F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05878B3-9064-492C-90C0-EC1E53D522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graphicEl>
                                              <a:dgm id="{105878B3-9064-492C-90C0-EC1E53D522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1673889-16AB-4E48-85B6-474D401DA0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F1673889-16AB-4E48-85B6-474D401DA0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BF00156-FCFE-4B54-B58B-81CA5EF07D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graphicEl>
                                              <a:dgm id="{4BF00156-FCFE-4B54-B58B-81CA5EF07D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D401D40-E2DA-41BF-BF03-F7A07E8FE6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6D401D40-E2DA-41BF-BF03-F7A07E8FE6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88D41BE-5069-4A07-82F4-F4ADAA4A10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E88D41BE-5069-4A07-82F4-F4ADAA4A10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809B186-2E03-43CB-95F2-176B69644C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D809B186-2E03-43CB-95F2-176B69644C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A818D18-B3F2-41FE-AA36-B4EEA0C57B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graphicEl>
                                              <a:dgm id="{9A818D18-B3F2-41FE-AA36-B4EEA0C57B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C9C0DA8-441D-4338-84B9-1DE6367555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CC9C0DA8-441D-4338-84B9-1DE6367555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4461" y="620688"/>
            <a:ext cx="7344934" cy="720080"/>
          </a:xfrm>
        </p:spPr>
        <p:txBody>
          <a:bodyPr>
            <a:normAutofit/>
          </a:bodyPr>
          <a:lstStyle/>
          <a:p>
            <a:r>
              <a:rPr lang="ru-RU" b="1" dirty="0" err="1">
                <a:latin typeface="Arial" pitchFamily="34" charset="0"/>
                <a:cs typeface="Arial" pitchFamily="34" charset="0"/>
              </a:rPr>
              <a:t>Завдання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сучасної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селекції 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7544" y="1556792"/>
            <a:ext cx="4968551" cy="4896544"/>
          </a:xfrm>
        </p:spPr>
        <p:txBody>
          <a:bodyPr>
            <a:noAutofit/>
          </a:bodyPr>
          <a:lstStyle/>
          <a:p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Підвищення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продуктивності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існуючих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, а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також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виведення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нових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продуктивніших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сортів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культурних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рослин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порід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свійських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тварин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штамів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мікроорганізмів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Пристосованих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до умов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сучасного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автоматизованого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сільського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господарства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та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промисловості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. 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Забезпечення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максимального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виробництва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харчових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продуктів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за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мінімальних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затрат( у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сільському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господарстві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)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http://floweryvale.ru/images/stories/Flower-Encyclopedia/selection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0"/>
          <a:stretch/>
        </p:blipFill>
        <p:spPr bwMode="auto">
          <a:xfrm>
            <a:off x="5508103" y="1410800"/>
            <a:ext cx="2736303" cy="2377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board.kompass.ua/_bd/351/4559086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7" r="8041"/>
          <a:stretch/>
        </p:blipFill>
        <p:spPr bwMode="auto">
          <a:xfrm flipH="1">
            <a:off x="5508103" y="3857416"/>
            <a:ext cx="2736304" cy="252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634808" cy="673144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3600" b="1" dirty="0" smtClean="0">
                <a:latin typeface="Arial" pitchFamily="34" charset="0"/>
                <a:cs typeface="Arial" pitchFamily="34" charset="0"/>
              </a:rPr>
              <a:t>Селекція мікроорганізмів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3" y="1412776"/>
            <a:ext cx="7634808" cy="138142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uk-UA" b="1" dirty="0" smtClean="0">
                <a:latin typeface="Arial" pitchFamily="34" charset="0"/>
                <a:cs typeface="Arial" pitchFamily="34" charset="0"/>
              </a:rPr>
              <a:t>Штучний мутагенез –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спосіб селекційної роботи з мікроорганізмами</a:t>
            </a:r>
          </a:p>
          <a:p>
            <a:r>
              <a:rPr lang="uk-UA" b="1" dirty="0" smtClean="0">
                <a:latin typeface="Arial" pitchFamily="34" charset="0"/>
                <a:cs typeface="Arial" pitchFamily="34" charset="0"/>
              </a:rPr>
              <a:t>Мутагени: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рентгенівські промені , отрута, радіація.</a:t>
            </a:r>
          </a:p>
          <a:p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1115616" y="2785120"/>
            <a:ext cx="648072" cy="9319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3059832" y="2785120"/>
            <a:ext cx="288032" cy="9319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133306" y="2789312"/>
            <a:ext cx="172938" cy="9319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news.vashmagazin.ua/uploads/pub_1376387615392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29" y="3726847"/>
            <a:ext cx="1722645" cy="171906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inenbiol.com/flab/mb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398" y="3726847"/>
            <a:ext cx="1796931" cy="1719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age.tsn.ua/media/images2/original/Jul2010/24582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" r="13197"/>
          <a:stretch/>
        </p:blipFill>
        <p:spPr bwMode="auto">
          <a:xfrm>
            <a:off x="4377329" y="3704129"/>
            <a:ext cx="1857830" cy="1719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newsmarket.com.ua/wp-content/uploads/2012/03/Untitled-215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" r="6732" b="-625"/>
          <a:stretch/>
        </p:blipFill>
        <p:spPr bwMode="auto">
          <a:xfrm>
            <a:off x="6372200" y="3695372"/>
            <a:ext cx="2162200" cy="173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Прямая со стрелкой 18"/>
          <p:cNvCxnSpPr>
            <a:endCxn id="1032" idx="0"/>
          </p:cNvCxnSpPr>
          <p:nvPr/>
        </p:nvCxnSpPr>
        <p:spPr>
          <a:xfrm>
            <a:off x="6948264" y="2785120"/>
            <a:ext cx="505036" cy="91025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78329" y="5445911"/>
            <a:ext cx="1722646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1600" b="1" dirty="0" smtClean="0">
                <a:latin typeface="Arial" pitchFamily="34" charset="0"/>
                <a:cs typeface="Arial" pitchFamily="34" charset="0"/>
              </a:rPr>
              <a:t>Синтез харчових </a:t>
            </a:r>
          </a:p>
          <a:p>
            <a:r>
              <a:rPr lang="uk-UA" sz="1600" b="1" dirty="0" smtClean="0">
                <a:latin typeface="Arial" pitchFamily="34" charset="0"/>
                <a:cs typeface="Arial" pitchFamily="34" charset="0"/>
              </a:rPr>
              <a:t>добавок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46716" y="5409919"/>
            <a:ext cx="1796931" cy="8002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1600" b="1" dirty="0" smtClean="0">
                <a:latin typeface="Arial" pitchFamily="34" charset="0"/>
                <a:cs typeface="Arial" pitchFamily="34" charset="0"/>
              </a:rPr>
              <a:t>Синтез БАР </a:t>
            </a:r>
            <a:r>
              <a:rPr lang="uk-UA" sz="16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uk-UA" sz="1400" dirty="0" smtClean="0">
                <a:latin typeface="Arial" pitchFamily="34" charset="0"/>
                <a:cs typeface="Arial" pitchFamily="34" charset="0"/>
              </a:rPr>
              <a:t>Біологічно активних речовин)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77329" y="5406009"/>
            <a:ext cx="1857830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1600" b="1" dirty="0" smtClean="0">
                <a:latin typeface="Arial" pitchFamily="34" charset="0"/>
                <a:cs typeface="Arial" pitchFamily="34" charset="0"/>
              </a:rPr>
              <a:t>Виробництво ліків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385453" y="5406008"/>
            <a:ext cx="2162200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1600" b="1" dirty="0" smtClean="0"/>
              <a:t>Виробництво корму для тварин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146726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21" grpId="0" animBg="1"/>
      <p:bldP spid="22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encrypted-tbn2.gstatic.com/images?q=tbn:ANd9GcRo3jGajgSL5LZyhyok_wGyQEIBKXihhHDN5JWG85EQozp1gIi-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" r="6839"/>
          <a:stretch/>
        </p:blipFill>
        <p:spPr bwMode="auto">
          <a:xfrm>
            <a:off x="5087053" y="889781"/>
            <a:ext cx="3600401" cy="555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-99392"/>
            <a:ext cx="3528900" cy="720080"/>
          </a:xfrm>
        </p:spPr>
        <p:txBody>
          <a:bodyPr>
            <a:noAutofit/>
          </a:bodyPr>
          <a:lstStyle/>
          <a:p>
            <a:r>
              <a:rPr lang="uk-UA" sz="2800" b="1" dirty="0" smtClean="0"/>
              <a:t>Селекція рослин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1334" y="1221206"/>
            <a:ext cx="4892678" cy="603247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Сорт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української селекції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 </a:t>
            </a:r>
            <a:br>
              <a:rPr lang="ru-RU" sz="2000" b="1" dirty="0">
                <a:latin typeface="Arial" pitchFamily="34" charset="0"/>
                <a:cs typeface="Arial" pitchFamily="34" charset="0"/>
              </a:rPr>
            </a:b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Одержаний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від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схрещування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сортів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«Бабье лето»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і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«Зева».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 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Кущ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середньорослий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напіврозлогий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Пагони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утворюється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достатній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кількості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Плоди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округлі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або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широко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конічні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середньою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масою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2,6 г,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червоні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і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яскраво-червоні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щільні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. Смак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приємний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кислувато-солодкий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. 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Початок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достигання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осіннього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врожаю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-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кінець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серпня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- початок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вересня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Зимостійкий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посухостійкий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сорт. 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5445" y="566615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36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Вересневі зорі»</a:t>
            </a:r>
            <a:r>
              <a:rPr lang="ru-RU" sz="20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86651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3558" y="1045533"/>
            <a:ext cx="8010890" cy="3168352"/>
          </a:xfrm>
        </p:spPr>
        <p:txBody>
          <a:bodyPr>
            <a:normAutofit fontScale="55000" lnSpcReduction="20000"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Сорт </a:t>
            </a:r>
            <a:r>
              <a:rPr lang="ru-RU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ярого </a:t>
            </a:r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ячменю української селекції (</a:t>
            </a:r>
            <a:r>
              <a:rPr lang="ru-RU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Інститут</a:t>
            </a:r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рослинництва</a:t>
            </a:r>
            <a:r>
              <a:rPr lang="ru-RU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ім</a:t>
            </a:r>
            <a:r>
              <a:rPr lang="ru-RU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В.Я.Юр’єва</a:t>
            </a:r>
            <a:r>
              <a:rPr lang="ru-RU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НААНУ)</a:t>
            </a:r>
          </a:p>
          <a:p>
            <a:r>
              <a:rPr lang="ru-RU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Середньопізній</a:t>
            </a:r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Державному </a:t>
            </a:r>
            <a:r>
              <a:rPr lang="ru-RU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реєстрі</a:t>
            </a:r>
            <a:r>
              <a:rPr lang="ru-RU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сортів</a:t>
            </a:r>
            <a:r>
              <a:rPr lang="ru-RU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рослин</a:t>
            </a:r>
            <a:r>
              <a:rPr lang="ru-RU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України</a:t>
            </a:r>
            <a:r>
              <a:rPr lang="ru-RU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з 2007 р.</a:t>
            </a:r>
          </a:p>
          <a:p>
            <a:pPr fontAlgn="t"/>
            <a:r>
              <a:rPr lang="ru-RU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Зони</a:t>
            </a:r>
            <a:r>
              <a:rPr lang="ru-RU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вирощування</a:t>
            </a:r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Полісся</a:t>
            </a:r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Лісостеп</a:t>
            </a:r>
            <a:endParaRPr lang="ru-RU" sz="3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fontAlgn="t"/>
            <a:r>
              <a:rPr lang="ru-RU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Стебло</a:t>
            </a:r>
            <a:r>
              <a:rPr lang="ru-RU" sz="32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середньої</a:t>
            </a:r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висоти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fontAlgn="t"/>
            <a:r>
              <a:rPr lang="ru-RU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Зернівка</a:t>
            </a:r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велика, </a:t>
            </a:r>
            <a:r>
              <a:rPr lang="ru-RU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жовта</a:t>
            </a:r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маса</a:t>
            </a:r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1000 зерен 46-55 г</a:t>
            </a:r>
          </a:p>
          <a:p>
            <a:pPr fontAlgn="t"/>
            <a:r>
              <a:rPr lang="ru-RU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Остюки</a:t>
            </a:r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довші</a:t>
            </a:r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відносно</a:t>
            </a:r>
            <a:r>
              <a:rPr lang="ru-RU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колосу</a:t>
            </a:r>
          </a:p>
          <a:p>
            <a:pPr fontAlgn="t"/>
            <a:r>
              <a:rPr lang="ru-RU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Стійкий</a:t>
            </a:r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</a:t>
            </a:r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 </a:t>
            </a:r>
            <a:r>
              <a:rPr lang="ru-RU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вилягання</a:t>
            </a:r>
            <a:r>
              <a:rPr lang="ru-RU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посухи</a:t>
            </a:r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збудників</a:t>
            </a:r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хвороб,    </a:t>
            </a:r>
            <a:r>
              <a:rPr lang="ru-RU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проти</a:t>
            </a:r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осипання</a:t>
            </a:r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fontAlgn="t"/>
            <a:r>
              <a:rPr lang="ru-RU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Урожайність</a:t>
            </a:r>
            <a:r>
              <a:rPr lang="ru-RU" sz="32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 </a:t>
            </a:r>
            <a:r>
              <a:rPr lang="ru-RU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виробництві</a:t>
            </a:r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49,5-54,5 </a:t>
            </a:r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ц/га.</a:t>
            </a:r>
            <a:r>
              <a:rPr lang="ru-RU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i="1" dirty="0">
              <a:latin typeface="Arial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87624" y="332656"/>
            <a:ext cx="4320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«Здобуток»</a:t>
            </a:r>
            <a:endParaRPr lang="ru-RU" sz="4000" b="1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 descr="http://donskoezerno.ru/wp-content/uploads/2013/04/yachmen-yarovoi-596x1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00" y="4077862"/>
            <a:ext cx="7625524" cy="226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43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4644008" y="-315416"/>
            <a:ext cx="4164076" cy="908720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latin typeface="Arial" pitchFamily="34" charset="0"/>
                <a:cs typeface="Arial" pitchFamily="34" charset="0"/>
              </a:rPr>
              <a:t>Селекція тварин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12776"/>
            <a:ext cx="5167398" cy="4863769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err="1" smtClean="0">
                <a:latin typeface="Arial" pitchFamily="34" charset="0"/>
                <a:cs typeface="Arial" pitchFamily="34" charset="0"/>
              </a:rPr>
              <a:t>Офіційна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назва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Apis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mellifera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carpathica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.</a:t>
            </a:r>
            <a:endParaRPr lang="uk-UA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Забарвлення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сіре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ru-RU" b="1" dirty="0" err="1" smtClean="0">
                <a:latin typeface="Arial" pitchFamily="34" charset="0"/>
                <a:cs typeface="Arial" pitchFamily="34" charset="0"/>
              </a:rPr>
              <a:t>Продуктивні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миролюбні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відрізняються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гарною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зимостійкістю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слабкою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рійливістю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Мед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друкують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«сухим»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методом,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сама печатка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має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дуже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приємний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білий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колір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.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Головна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перевага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здатність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в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ранньому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віці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починати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збиральні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роботи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.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Також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потрібно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відзначити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що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бджоли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цієї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породи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збирають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нектар з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низьким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вмістом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Цукру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329461"/>
            <a:ext cx="42484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Карпатська</a:t>
            </a:r>
            <a:r>
              <a:rPr lang="ru-RU" sz="32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порода </a:t>
            </a:r>
            <a:r>
              <a:rPr lang="ru-RU" sz="3200" b="1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бджіл</a:t>
            </a:r>
            <a:endParaRPr lang="ru-RU" sz="3200" b="1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http://pasichnyk.ru/uploads/posts/2012-01/1326891828_porody-bdzh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868070"/>
            <a:ext cx="2977222" cy="246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vsem.ru/img3/a/u/auto_1320354591330714278%40132035460_original_watermark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40"/>
          <a:stretch/>
        </p:blipFill>
        <p:spPr bwMode="auto">
          <a:xfrm>
            <a:off x="5508104" y="3573016"/>
            <a:ext cx="2940920" cy="2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49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4104456" cy="1033184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chemeClr val="accent6"/>
                </a:solidFill>
              </a:rPr>
              <a:t>Українські</a:t>
            </a:r>
            <a:r>
              <a:rPr lang="ru-RU" b="1" dirty="0">
                <a:solidFill>
                  <a:schemeClr val="accent6"/>
                </a:solidFill>
              </a:rPr>
              <a:t> качки</a:t>
            </a:r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00808"/>
            <a:ext cx="5140334" cy="4824536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За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кольором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оперення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розрізняють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білих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сірих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і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глинястих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качок. У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білих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качок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тулуб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довгий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, широкий і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глибокий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, горизонтально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поставлений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. Жива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маса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селезнів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3,2- 3,3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кг, качок 2,5-3,0 кг.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Несучість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- 100-130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яєць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на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рік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. Качки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непогано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фуражують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на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водоймах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dirty="0"/>
          </a:p>
        </p:txBody>
      </p:sp>
      <p:pic>
        <p:nvPicPr>
          <p:cNvPr id="3074" name="Picture 2" descr="http://a7d.com.ua/uploads/posts/2012-01/1327314996_geese-on-lake-1-34jtjbwbqv-1280x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887" y="764704"/>
            <a:ext cx="2857500" cy="229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silskinovyny.com/images/snov/foto_nomer/2011/47/owned-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886" y="3356992"/>
            <a:ext cx="2853147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76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381</TotalTime>
  <Words>432</Words>
  <Application>Microsoft Office PowerPoint</Application>
  <PresentationFormat>Экран (4:3)</PresentationFormat>
  <Paragraphs>59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Остин</vt:lpstr>
      <vt:lpstr>Презентация PowerPoint</vt:lpstr>
      <vt:lpstr>Презентация PowerPoint</vt:lpstr>
      <vt:lpstr>Презентация PowerPoint</vt:lpstr>
      <vt:lpstr>Завдання сучасної селекції </vt:lpstr>
      <vt:lpstr>Селекція мікроорганізмів</vt:lpstr>
      <vt:lpstr>Селекція рослин</vt:lpstr>
      <vt:lpstr>Презентация PowerPoint</vt:lpstr>
      <vt:lpstr>Селекція тварин</vt:lpstr>
      <vt:lpstr>Українські качки</vt:lpstr>
      <vt:lpstr>Український левко</vt:lpstr>
      <vt:lpstr>Український гірський гончак </vt:lpstr>
      <vt:lpstr>Найдивніші тварини-гібриди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32</cp:revision>
  <dcterms:created xsi:type="dcterms:W3CDTF">2014-01-28T13:47:12Z</dcterms:created>
  <dcterms:modified xsi:type="dcterms:W3CDTF">2014-06-03T12:58:59Z</dcterms:modified>
</cp:coreProperties>
</file>