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2" r:id="rId8"/>
    <p:sldId id="263" r:id="rId9"/>
    <p:sldId id="264" r:id="rId10"/>
    <p:sldId id="261" r:id="rId11"/>
    <p:sldId id="265" r:id="rId12"/>
    <p:sldId id="267" r:id="rId13"/>
    <p:sldId id="268" r:id="rId14"/>
    <p:sldId id="270" r:id="rId15"/>
    <p:sldId id="271" r:id="rId16"/>
    <p:sldId id="269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42852"/>
            <a:ext cx="8229600" cy="371475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9600" dirty="0" smtClean="0"/>
              <a:t>Курити - чи бути здоровим.</a:t>
            </a:r>
            <a:br>
              <a:rPr lang="uk-UA" sz="9600" dirty="0" smtClean="0"/>
            </a:b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27038" y="3571876"/>
            <a:ext cx="3416962" cy="2714644"/>
          </a:xfrm>
        </p:spPr>
        <p:txBody>
          <a:bodyPr/>
          <a:lstStyle/>
          <a:p>
            <a:r>
              <a:rPr lang="uk-UA" dirty="0" smtClean="0"/>
              <a:t>Підготував:</a:t>
            </a:r>
            <a:br>
              <a:rPr lang="uk-UA" dirty="0" smtClean="0"/>
            </a:br>
            <a:r>
              <a:rPr lang="uk-UA" dirty="0" smtClean="0"/>
              <a:t>учень </a:t>
            </a:r>
            <a:r>
              <a:rPr lang="uk-UA" dirty="0" smtClean="0"/>
              <a:t>10 </a:t>
            </a:r>
            <a:r>
              <a:rPr lang="uk-UA" dirty="0" smtClean="0"/>
              <a:t>класу </a:t>
            </a:r>
            <a:br>
              <a:rPr lang="uk-UA" dirty="0" smtClean="0"/>
            </a:br>
            <a:r>
              <a:rPr lang="uk-UA" dirty="0" smtClean="0"/>
              <a:t>ЛСШ№69 </a:t>
            </a:r>
            <a:br>
              <a:rPr lang="uk-UA" dirty="0" smtClean="0"/>
            </a:br>
            <a:r>
              <a:rPr lang="uk-UA" dirty="0" err="1" smtClean="0"/>
              <a:t>Ферій</a:t>
            </a:r>
            <a:r>
              <a:rPr lang="uk-UA" dirty="0" smtClean="0"/>
              <a:t> </a:t>
            </a:r>
            <a:r>
              <a:rPr lang="uk-UA" dirty="0" smtClean="0"/>
              <a:t>Ярослав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643182"/>
            <a:ext cx="478155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20002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Біохімія</a:t>
            </a:r>
            <a:r>
              <a:rPr lang="ru-RU" dirty="0" smtClean="0"/>
              <a:t> </a:t>
            </a:r>
            <a:r>
              <a:rPr lang="ru-RU" dirty="0" err="1" smtClean="0"/>
              <a:t>тютюнового</a:t>
            </a:r>
            <a:r>
              <a:rPr lang="ru-RU" dirty="0" smtClean="0"/>
              <a:t> </a:t>
            </a:r>
            <a:r>
              <a:rPr lang="ru-RU" dirty="0" err="1" smtClean="0"/>
              <a:t>диму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дія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на </a:t>
            </a:r>
            <a:r>
              <a:rPr lang="ru-RU" dirty="0" err="1" smtClean="0"/>
              <a:t>організм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6280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 err="1" smtClean="0"/>
              <a:t>курінні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суха </a:t>
            </a:r>
            <a:r>
              <a:rPr lang="ru-RU" dirty="0" err="1" smtClean="0"/>
              <a:t>дистиляція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неповне</a:t>
            </a:r>
            <a:r>
              <a:rPr lang="ru-RU" dirty="0" smtClean="0"/>
              <a:t> </a:t>
            </a:r>
            <a:r>
              <a:rPr lang="ru-RU" dirty="0" err="1" smtClean="0"/>
              <a:t>згоряння</a:t>
            </a:r>
            <a:r>
              <a:rPr lang="ru-RU" dirty="0" smtClean="0"/>
              <a:t> </a:t>
            </a:r>
            <a:r>
              <a:rPr lang="ru-RU" dirty="0" err="1" smtClean="0"/>
              <a:t>висушених</a:t>
            </a:r>
            <a:r>
              <a:rPr lang="ru-RU" dirty="0" smtClean="0"/>
              <a:t> </a:t>
            </a:r>
            <a:r>
              <a:rPr lang="ru-RU" dirty="0" err="1" smtClean="0"/>
              <a:t>тютюнових</a:t>
            </a:r>
            <a:r>
              <a:rPr lang="ru-RU" dirty="0" smtClean="0"/>
              <a:t> </a:t>
            </a:r>
            <a:r>
              <a:rPr lang="ru-RU" dirty="0" err="1" smtClean="0"/>
              <a:t>листків</a:t>
            </a:r>
            <a:r>
              <a:rPr lang="ru-RU" dirty="0" smtClean="0"/>
              <a:t> в </a:t>
            </a:r>
            <a:r>
              <a:rPr lang="ru-RU" dirty="0" err="1" smtClean="0"/>
              <a:t>незалежності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того,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вони в натуральному </a:t>
            </a:r>
            <a:r>
              <a:rPr lang="ru-RU" dirty="0" err="1" smtClean="0"/>
              <a:t>вигляді</a:t>
            </a:r>
            <a:r>
              <a:rPr lang="ru-RU" dirty="0" smtClean="0"/>
              <a:t> (скручена в трубочку), в </a:t>
            </a:r>
            <a:r>
              <a:rPr lang="ru-RU" dirty="0" err="1" smtClean="0"/>
              <a:t>сигареті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сигареті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трубці</a:t>
            </a:r>
            <a:r>
              <a:rPr lang="ru-RU" dirty="0" smtClean="0"/>
              <a:t>. При </a:t>
            </a:r>
            <a:r>
              <a:rPr lang="ru-RU" dirty="0" err="1" smtClean="0"/>
              <a:t>повільному</a:t>
            </a:r>
            <a:r>
              <a:rPr lang="ru-RU" dirty="0" smtClean="0"/>
              <a:t> </a:t>
            </a:r>
            <a:r>
              <a:rPr lang="ru-RU" dirty="0" err="1" smtClean="0"/>
              <a:t>згорянні</a:t>
            </a:r>
            <a:r>
              <a:rPr lang="ru-RU" dirty="0" smtClean="0"/>
              <a:t> </a:t>
            </a:r>
            <a:r>
              <a:rPr lang="ru-RU" dirty="0" err="1" smtClean="0"/>
              <a:t>виділяється</a:t>
            </a:r>
            <a:r>
              <a:rPr lang="ru-RU" dirty="0" smtClean="0"/>
              <a:t> </a:t>
            </a:r>
            <a:r>
              <a:rPr lang="ru-RU" dirty="0" err="1" smtClean="0"/>
              <a:t>дим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являє</a:t>
            </a:r>
            <a:r>
              <a:rPr lang="ru-RU" dirty="0" smtClean="0"/>
              <a:t> собою </a:t>
            </a:r>
            <a:r>
              <a:rPr lang="ru-RU" dirty="0" err="1" smtClean="0"/>
              <a:t>неоднорідну</a:t>
            </a:r>
            <a:r>
              <a:rPr lang="ru-RU" dirty="0" smtClean="0"/>
              <a:t> (</a:t>
            </a:r>
            <a:r>
              <a:rPr lang="ru-RU" dirty="0" err="1" smtClean="0"/>
              <a:t>гетерогенну</a:t>
            </a:r>
            <a:r>
              <a:rPr lang="ru-RU" dirty="0" smtClean="0"/>
              <a:t>) </a:t>
            </a:r>
            <a:r>
              <a:rPr lang="ru-RU" dirty="0" err="1" smtClean="0"/>
              <a:t>суміш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в </a:t>
            </a:r>
            <a:r>
              <a:rPr lang="ru-RU" dirty="0" err="1" smtClean="0"/>
              <a:t>середньому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60 %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газів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40 % </a:t>
            </a:r>
            <a:r>
              <a:rPr lang="ru-RU" dirty="0" err="1" smtClean="0"/>
              <a:t>мікроскопічних</a:t>
            </a:r>
            <a:r>
              <a:rPr lang="ru-RU" dirty="0" smtClean="0"/>
              <a:t> </a:t>
            </a:r>
            <a:r>
              <a:rPr lang="ru-RU" dirty="0" err="1" smtClean="0"/>
              <a:t>дьогтевих</a:t>
            </a:r>
            <a:r>
              <a:rPr lang="ru-RU" dirty="0" smtClean="0"/>
              <a:t> </a:t>
            </a:r>
            <a:r>
              <a:rPr lang="ru-RU" dirty="0" err="1" smtClean="0"/>
              <a:t>крапель</a:t>
            </a:r>
            <a:r>
              <a:rPr lang="ru-RU" dirty="0" smtClean="0"/>
              <a:t> (</a:t>
            </a:r>
            <a:r>
              <a:rPr lang="ru-RU" dirty="0" err="1" smtClean="0"/>
              <a:t>аерозолі</a:t>
            </a:r>
            <a:r>
              <a:rPr lang="ru-RU" dirty="0" smtClean="0"/>
              <a:t>).В </a:t>
            </a:r>
            <a:r>
              <a:rPr lang="ru-RU" dirty="0" err="1" smtClean="0"/>
              <a:t>газовій</a:t>
            </a:r>
            <a:r>
              <a:rPr lang="ru-RU" dirty="0" smtClean="0"/>
              <a:t> </a:t>
            </a:r>
            <a:r>
              <a:rPr lang="ru-RU" dirty="0" err="1" smtClean="0"/>
              <a:t>фракції</a:t>
            </a:r>
            <a:r>
              <a:rPr lang="ru-RU" dirty="0" smtClean="0"/>
              <a:t> </a:t>
            </a:r>
            <a:r>
              <a:rPr lang="ru-RU" dirty="0" err="1" smtClean="0"/>
              <a:t>диму</a:t>
            </a:r>
            <a:r>
              <a:rPr lang="ru-RU" dirty="0" smtClean="0"/>
              <a:t> </a:t>
            </a:r>
            <a:r>
              <a:rPr lang="ru-RU" dirty="0" err="1" smtClean="0"/>
              <a:t>міститься</a:t>
            </a:r>
            <a:r>
              <a:rPr lang="ru-RU" dirty="0" smtClean="0"/>
              <a:t>, </a:t>
            </a:r>
            <a:r>
              <a:rPr lang="ru-RU" dirty="0" err="1" smtClean="0"/>
              <a:t>крім</a:t>
            </a:r>
            <a:r>
              <a:rPr lang="ru-RU" dirty="0" smtClean="0"/>
              <a:t> азоту (59 %), </a:t>
            </a:r>
            <a:r>
              <a:rPr lang="ru-RU" dirty="0" err="1" smtClean="0"/>
              <a:t>кисню</a:t>
            </a:r>
            <a:r>
              <a:rPr lang="ru-RU" dirty="0" smtClean="0"/>
              <a:t> (13,4 %),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оксид </a:t>
            </a:r>
            <a:r>
              <a:rPr lang="ru-RU" dirty="0" err="1" smtClean="0"/>
              <a:t>вуглецю</a:t>
            </a:r>
            <a:r>
              <a:rPr lang="ru-RU" dirty="0" smtClean="0"/>
              <a:t> (</a:t>
            </a:r>
            <a:r>
              <a:rPr lang="en-US" dirty="0" smtClean="0"/>
              <a:t>IV) (13,6 %), </a:t>
            </a:r>
            <a:r>
              <a:rPr lang="ru-RU" dirty="0" smtClean="0"/>
              <a:t>оксид </a:t>
            </a:r>
            <a:r>
              <a:rPr lang="ru-RU" dirty="0" err="1" smtClean="0"/>
              <a:t>вуглецю</a:t>
            </a:r>
            <a:r>
              <a:rPr lang="ru-RU" dirty="0" smtClean="0"/>
              <a:t> (</a:t>
            </a:r>
            <a:r>
              <a:rPr lang="en-US" dirty="0" smtClean="0"/>
              <a:t>II) (4 %), </a:t>
            </a:r>
            <a:r>
              <a:rPr lang="ru-RU" dirty="0" err="1" smtClean="0"/>
              <a:t>водяна</a:t>
            </a:r>
            <a:r>
              <a:rPr lang="ru-RU" dirty="0" smtClean="0"/>
              <a:t> пара (1,2 %), </a:t>
            </a:r>
            <a:r>
              <a:rPr lang="ru-RU" dirty="0" err="1" smtClean="0"/>
              <a:t>ціаністий</a:t>
            </a:r>
            <a:r>
              <a:rPr lang="ru-RU" dirty="0" smtClean="0"/>
              <a:t> </a:t>
            </a:r>
            <a:r>
              <a:rPr lang="ru-RU" dirty="0" err="1" smtClean="0"/>
              <a:t>водень</a:t>
            </a:r>
            <a:r>
              <a:rPr lang="ru-RU" dirty="0" smtClean="0"/>
              <a:t> (0,1 %), </a:t>
            </a:r>
            <a:r>
              <a:rPr lang="ru-RU" dirty="0" err="1" smtClean="0"/>
              <a:t>оксиди</a:t>
            </a:r>
            <a:r>
              <a:rPr lang="ru-RU" dirty="0" smtClean="0"/>
              <a:t> азоту, </a:t>
            </a:r>
            <a:r>
              <a:rPr lang="ru-RU" dirty="0" err="1" smtClean="0"/>
              <a:t>акролеїн</a:t>
            </a:r>
            <a:r>
              <a:rPr lang="ru-RU" dirty="0" smtClean="0"/>
              <a:t> та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. </a:t>
            </a:r>
            <a:r>
              <a:rPr lang="ru-RU" dirty="0" err="1" smtClean="0"/>
              <a:t>Аерозольна</a:t>
            </a:r>
            <a:r>
              <a:rPr lang="ru-RU" dirty="0" smtClean="0"/>
              <a:t> </a:t>
            </a:r>
            <a:r>
              <a:rPr lang="ru-RU" dirty="0" err="1" smtClean="0"/>
              <a:t>фракція</a:t>
            </a:r>
            <a:r>
              <a:rPr lang="ru-RU" dirty="0" smtClean="0"/>
              <a:t> </a:t>
            </a:r>
            <a:r>
              <a:rPr lang="ru-RU" dirty="0" err="1" smtClean="0"/>
              <a:t>диму</a:t>
            </a:r>
            <a:r>
              <a:rPr lang="ru-RU" dirty="0" smtClean="0"/>
              <a:t> </a:t>
            </a:r>
            <a:r>
              <a:rPr lang="ru-RU" dirty="0" err="1" smtClean="0"/>
              <a:t>включає</a:t>
            </a:r>
            <a:r>
              <a:rPr lang="ru-RU" dirty="0" smtClean="0"/>
              <a:t> воду (1,4 %), </a:t>
            </a:r>
            <a:r>
              <a:rPr lang="ru-RU" dirty="0" err="1" smtClean="0"/>
              <a:t>гліцерин</a:t>
            </a:r>
            <a:r>
              <a:rPr lang="ru-RU" dirty="0" smtClean="0"/>
              <a:t> та </a:t>
            </a:r>
            <a:r>
              <a:rPr lang="ru-RU" dirty="0" err="1" smtClean="0"/>
              <a:t>спирти</a:t>
            </a:r>
            <a:r>
              <a:rPr lang="ru-RU" dirty="0" smtClean="0"/>
              <a:t> (0,1 %), </a:t>
            </a:r>
            <a:r>
              <a:rPr lang="ru-RU" dirty="0" err="1" smtClean="0"/>
              <a:t>альдегіди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кетони</a:t>
            </a:r>
            <a:r>
              <a:rPr lang="ru-RU" dirty="0" smtClean="0"/>
              <a:t> (0,1 %), </a:t>
            </a:r>
            <a:r>
              <a:rPr lang="ru-RU" dirty="0" err="1" smtClean="0"/>
              <a:t>вуглеводні</a:t>
            </a:r>
            <a:r>
              <a:rPr lang="ru-RU" dirty="0" smtClean="0"/>
              <a:t> (0,1 %), </a:t>
            </a:r>
            <a:r>
              <a:rPr lang="ru-RU" dirty="0" err="1" smtClean="0"/>
              <a:t>феноли</a:t>
            </a:r>
            <a:r>
              <a:rPr lang="ru-RU" dirty="0" smtClean="0"/>
              <a:t> (0,003 %), </a:t>
            </a:r>
            <a:r>
              <a:rPr lang="ru-RU" dirty="0" err="1" smtClean="0"/>
              <a:t>нікотин</a:t>
            </a:r>
            <a:r>
              <a:rPr lang="ru-RU" dirty="0" smtClean="0"/>
              <a:t>  (0,002 %) та </a:t>
            </a:r>
            <a:r>
              <a:rPr lang="ru-RU" dirty="0" err="1" smtClean="0"/>
              <a:t>ін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47621"/>
            <a:ext cx="9144000" cy="690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Куріння</a:t>
            </a:r>
            <a:r>
              <a:rPr lang="ru-RU" dirty="0" smtClean="0"/>
              <a:t>, стать та </a:t>
            </a:r>
            <a:r>
              <a:rPr lang="ru-RU" dirty="0" err="1" smtClean="0"/>
              <a:t>покоління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214973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ru-RU" dirty="0" err="1" smtClean="0"/>
              <a:t>Боротьба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курінням</a:t>
            </a:r>
            <a:r>
              <a:rPr lang="ru-RU" dirty="0" smtClean="0"/>
              <a:t> в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країнах</a:t>
            </a:r>
            <a:r>
              <a:rPr lang="ru-RU" dirty="0" smtClean="0"/>
              <a:t> </a:t>
            </a:r>
            <a:r>
              <a:rPr lang="ru-RU" dirty="0" err="1" smtClean="0"/>
              <a:t>призвела</a:t>
            </a:r>
            <a:r>
              <a:rPr lang="ru-RU" dirty="0" smtClean="0"/>
              <a:t> до </a:t>
            </a:r>
            <a:r>
              <a:rPr lang="ru-RU" dirty="0" err="1" smtClean="0"/>
              <a:t>зменшення</a:t>
            </a:r>
            <a:r>
              <a:rPr lang="ru-RU" dirty="0" smtClean="0"/>
              <a:t> </a:t>
            </a:r>
            <a:r>
              <a:rPr lang="ru-RU" dirty="0" err="1" smtClean="0"/>
              <a:t>курців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незалежно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велика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курців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молоді</a:t>
            </a:r>
            <a:r>
              <a:rPr lang="ru-RU" dirty="0" smtClean="0"/>
              <a:t> та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жінок</a:t>
            </a:r>
            <a:r>
              <a:rPr lang="ru-RU" dirty="0" smtClean="0"/>
              <a:t> </a:t>
            </a:r>
            <a:r>
              <a:rPr lang="ru-RU" dirty="0" err="1" smtClean="0"/>
              <a:t>продовжує</a:t>
            </a:r>
            <a:r>
              <a:rPr lang="ru-RU" dirty="0" smtClean="0"/>
              <a:t> </a:t>
            </a:r>
            <a:r>
              <a:rPr lang="ru-RU" dirty="0" err="1" smtClean="0"/>
              <a:t>збільшуватись</a:t>
            </a:r>
            <a:r>
              <a:rPr lang="ru-RU" dirty="0" smtClean="0"/>
              <a:t>. Разом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цим</a:t>
            </a:r>
            <a:r>
              <a:rPr lang="ru-RU" dirty="0" smtClean="0"/>
              <a:t> </a:t>
            </a:r>
            <a:r>
              <a:rPr lang="ru-RU" dirty="0" err="1" smtClean="0"/>
              <a:t>підвищується</a:t>
            </a:r>
            <a:r>
              <a:rPr lang="ru-RU" dirty="0" smtClean="0"/>
              <a:t> </a:t>
            </a:r>
            <a:r>
              <a:rPr lang="ru-RU" dirty="0" err="1" smtClean="0"/>
              <a:t>ризик</a:t>
            </a:r>
            <a:r>
              <a:rPr lang="ru-RU" dirty="0" smtClean="0"/>
              <a:t> </a:t>
            </a:r>
            <a:r>
              <a:rPr lang="ru-RU" dirty="0" err="1" smtClean="0"/>
              <a:t>виникнення</a:t>
            </a:r>
            <a:r>
              <a:rPr lang="ru-RU" dirty="0" smtClean="0"/>
              <a:t> </a:t>
            </a:r>
            <a:r>
              <a:rPr lang="ru-RU" dirty="0" err="1" smtClean="0"/>
              <a:t>хвороби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у самих </a:t>
            </a:r>
            <a:r>
              <a:rPr lang="ru-RU" dirty="0" err="1" smtClean="0"/>
              <a:t>курців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в </a:t>
            </a:r>
            <a:r>
              <a:rPr lang="ru-RU" dirty="0" err="1" smtClean="0"/>
              <a:t>майбутнього</a:t>
            </a:r>
            <a:r>
              <a:rPr lang="ru-RU" dirty="0" smtClean="0"/>
              <a:t> </a:t>
            </a:r>
            <a:r>
              <a:rPr lang="ru-RU" dirty="0" err="1" smtClean="0"/>
              <a:t>покоління</a:t>
            </a:r>
            <a:r>
              <a:rPr lang="ru-RU" dirty="0" smtClean="0"/>
              <a:t>. </a:t>
            </a:r>
            <a:r>
              <a:rPr lang="ru-RU" dirty="0" err="1" smtClean="0"/>
              <a:t>Куріння</a:t>
            </a:r>
            <a:r>
              <a:rPr lang="ru-RU" dirty="0" smtClean="0"/>
              <a:t> наносить </a:t>
            </a:r>
            <a:r>
              <a:rPr lang="ru-RU" dirty="0" err="1" smtClean="0"/>
              <a:t>велику</a:t>
            </a:r>
            <a:r>
              <a:rPr lang="ru-RU" dirty="0" smtClean="0"/>
              <a:t> шкоду </a:t>
            </a:r>
            <a:r>
              <a:rPr lang="ru-RU" dirty="0" err="1" smtClean="0"/>
              <a:t>всім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особливо молодому </a:t>
            </a:r>
            <a:r>
              <a:rPr lang="ru-RU" dirty="0" err="1" smtClean="0"/>
              <a:t>поколінню</a:t>
            </a:r>
            <a:r>
              <a:rPr lang="ru-RU" dirty="0" smtClean="0"/>
              <a:t>, </a:t>
            </a:r>
            <a:r>
              <a:rPr lang="ru-RU" dirty="0" err="1" smtClean="0"/>
              <a:t>організм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знаходиться</a:t>
            </a:r>
            <a:r>
              <a:rPr lang="ru-RU" dirty="0" smtClean="0"/>
              <a:t> в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  <a:r>
              <a:rPr lang="ru-RU" dirty="0" err="1" smtClean="0"/>
              <a:t>статевого</a:t>
            </a:r>
            <a:r>
              <a:rPr lang="ru-RU" dirty="0" smtClean="0"/>
              <a:t> </a:t>
            </a:r>
            <a:r>
              <a:rPr lang="ru-RU" dirty="0" err="1" smtClean="0"/>
              <a:t>дозрівання</a:t>
            </a:r>
            <a:r>
              <a:rPr lang="ru-RU" dirty="0" smtClean="0"/>
              <a:t>, тому </a:t>
            </a:r>
            <a:r>
              <a:rPr lang="ru-RU" dirty="0" err="1" smtClean="0"/>
              <a:t>куріння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негативно </a:t>
            </a:r>
            <a:r>
              <a:rPr lang="ru-RU" dirty="0" err="1" smtClean="0"/>
              <a:t>вплинути</a:t>
            </a:r>
            <a:r>
              <a:rPr lang="ru-RU" dirty="0" smtClean="0"/>
              <a:t> на </a:t>
            </a:r>
            <a:r>
              <a:rPr lang="ru-RU" dirty="0" err="1" smtClean="0"/>
              <a:t>їх</a:t>
            </a:r>
            <a:r>
              <a:rPr lang="ru-RU" dirty="0" smtClean="0"/>
              <a:t> потомство. </a:t>
            </a:r>
            <a:r>
              <a:rPr lang="ru-RU" dirty="0" err="1" smtClean="0"/>
              <a:t>Куріння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не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особистою</a:t>
            </a:r>
            <a:r>
              <a:rPr lang="ru-RU" dirty="0" smtClean="0"/>
              <a:t> проблемою </a:t>
            </a:r>
            <a:r>
              <a:rPr lang="ru-RU" dirty="0" err="1" smtClean="0"/>
              <a:t>кожної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окремо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гострою</a:t>
            </a:r>
            <a:r>
              <a:rPr lang="ru-RU" dirty="0" smtClean="0"/>
              <a:t> </a:t>
            </a:r>
            <a:r>
              <a:rPr lang="ru-RU" dirty="0" err="1" smtClean="0"/>
              <a:t>соціальною</a:t>
            </a:r>
            <a:r>
              <a:rPr lang="ru-RU" dirty="0" smtClean="0"/>
              <a:t> </a:t>
            </a:r>
            <a:r>
              <a:rPr lang="ru-RU" dirty="0" err="1" smtClean="0"/>
              <a:t>проблемою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якою</a:t>
            </a:r>
            <a:r>
              <a:rPr lang="ru-RU" dirty="0" smtClean="0"/>
              <a:t> </a:t>
            </a:r>
            <a:r>
              <a:rPr lang="ru-RU" dirty="0" err="1" smtClean="0"/>
              <a:t>пов'язане</a:t>
            </a:r>
            <a:r>
              <a:rPr lang="ru-RU" dirty="0" smtClean="0"/>
              <a:t> </a:t>
            </a:r>
            <a:r>
              <a:rPr lang="ru-RU" dirty="0" err="1" smtClean="0"/>
              <a:t>майбутнє</a:t>
            </a:r>
            <a:r>
              <a:rPr lang="ru-RU" dirty="0" smtClean="0"/>
              <a:t> </a:t>
            </a:r>
            <a:r>
              <a:rPr lang="ru-RU" dirty="0" err="1" smtClean="0"/>
              <a:t>всього</a:t>
            </a:r>
            <a:r>
              <a:rPr lang="ru-RU" dirty="0" smtClean="0"/>
              <a:t> </a:t>
            </a:r>
            <a:r>
              <a:rPr lang="ru-RU" dirty="0" err="1" smtClean="0"/>
              <a:t>людства</a:t>
            </a:r>
            <a:r>
              <a:rPr lang="ru-RU" dirty="0" smtClean="0"/>
              <a:t> .</a:t>
            </a: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4"/>
            <a:ext cx="9144000" cy="6858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Боротьба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палінням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 err="1" smtClean="0"/>
              <a:t>допетровській</a:t>
            </a:r>
            <a:r>
              <a:rPr lang="ru-RU" dirty="0" smtClean="0"/>
              <a:t> </a:t>
            </a:r>
            <a:r>
              <a:rPr lang="ru-RU" dirty="0" err="1" smtClean="0"/>
              <a:t>Росії</a:t>
            </a:r>
            <a:r>
              <a:rPr lang="ru-RU" dirty="0" smtClean="0"/>
              <a:t> тютюн </a:t>
            </a:r>
            <a:r>
              <a:rPr lang="ru-RU" dirty="0" err="1" smtClean="0"/>
              <a:t>вважався</a:t>
            </a:r>
            <a:r>
              <a:rPr lang="ru-RU" dirty="0" smtClean="0"/>
              <a:t> «</a:t>
            </a:r>
            <a:r>
              <a:rPr lang="ru-RU" dirty="0" err="1" smtClean="0"/>
              <a:t>диявольським</a:t>
            </a:r>
            <a:r>
              <a:rPr lang="ru-RU" dirty="0" smtClean="0"/>
              <a:t> </a:t>
            </a:r>
            <a:r>
              <a:rPr lang="ru-RU" dirty="0" err="1" smtClean="0"/>
              <a:t>зіллям</a:t>
            </a:r>
            <a:r>
              <a:rPr lang="ru-RU" dirty="0" smtClean="0"/>
              <a:t>», а </a:t>
            </a:r>
            <a:r>
              <a:rPr lang="ru-RU" dirty="0" err="1" smtClean="0"/>
              <a:t>куріння</a:t>
            </a:r>
            <a:r>
              <a:rPr lang="ru-RU" dirty="0" smtClean="0"/>
              <a:t> </a:t>
            </a:r>
            <a:r>
              <a:rPr lang="ru-RU" dirty="0" err="1" smtClean="0"/>
              <a:t>каралося</a:t>
            </a:r>
            <a:r>
              <a:rPr lang="ru-RU" dirty="0" smtClean="0"/>
              <a:t> </a:t>
            </a:r>
            <a:r>
              <a:rPr lang="ru-RU" dirty="0" err="1" smtClean="0"/>
              <a:t>вириванням</a:t>
            </a:r>
            <a:r>
              <a:rPr lang="ru-RU" dirty="0" smtClean="0"/>
              <a:t> </a:t>
            </a:r>
            <a:r>
              <a:rPr lang="ru-RU" dirty="0" err="1" smtClean="0"/>
              <a:t>ніздрів</a:t>
            </a:r>
            <a:r>
              <a:rPr lang="ru-RU" dirty="0" smtClean="0"/>
              <a:t>. У </a:t>
            </a:r>
            <a:r>
              <a:rPr lang="ru-RU" dirty="0" err="1" smtClean="0"/>
              <a:t>новий</a:t>
            </a:r>
            <a:r>
              <a:rPr lang="ru-RU" dirty="0" smtClean="0"/>
              <a:t> час перше </a:t>
            </a:r>
            <a:r>
              <a:rPr lang="ru-RU" dirty="0" err="1" smtClean="0"/>
              <a:t>систематичне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 тютюну на </a:t>
            </a:r>
            <a:r>
              <a:rPr lang="ru-RU" dirty="0" err="1" smtClean="0"/>
              <a:t>здоров'я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проведене</a:t>
            </a:r>
            <a:r>
              <a:rPr lang="ru-RU" dirty="0" smtClean="0"/>
              <a:t> в </a:t>
            </a:r>
            <a:r>
              <a:rPr lang="ru-RU" dirty="0" err="1" smtClean="0"/>
              <a:t>Третьому</a:t>
            </a:r>
            <a:r>
              <a:rPr lang="ru-RU" dirty="0" smtClean="0"/>
              <a:t> Рейху. Там же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вперше</a:t>
            </a:r>
            <a:r>
              <a:rPr lang="ru-RU" dirty="0" smtClean="0"/>
              <a:t> </a:t>
            </a:r>
            <a:r>
              <a:rPr lang="ru-RU" dirty="0" err="1" smtClean="0"/>
              <a:t>розгорнена</a:t>
            </a:r>
            <a:r>
              <a:rPr lang="ru-RU" dirty="0" smtClean="0"/>
              <a:t> </a:t>
            </a:r>
            <a:r>
              <a:rPr lang="ru-RU" dirty="0" err="1" smtClean="0"/>
              <a:t>державна</a:t>
            </a:r>
            <a:r>
              <a:rPr lang="ru-RU" dirty="0" smtClean="0"/>
              <a:t> </a:t>
            </a:r>
            <a:r>
              <a:rPr lang="ru-RU" dirty="0" err="1" smtClean="0"/>
              <a:t>програма</a:t>
            </a:r>
            <a:r>
              <a:rPr lang="ru-RU" dirty="0" smtClean="0"/>
              <a:t> </a:t>
            </a:r>
            <a:r>
              <a:rPr lang="ru-RU" dirty="0" err="1" smtClean="0"/>
              <a:t>боротьби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курінням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214338"/>
            <a:ext cx="8229600" cy="1143000"/>
          </a:xfrm>
        </p:spPr>
        <p:txBody>
          <a:bodyPr/>
          <a:lstStyle/>
          <a:p>
            <a:pPr algn="ctr"/>
            <a:r>
              <a:rPr lang="ru-RU" dirty="0" err="1" smtClean="0"/>
              <a:t>Зіркові</a:t>
            </a:r>
            <a:r>
              <a:rPr lang="ru-RU" dirty="0" smtClean="0"/>
              <a:t> </a:t>
            </a:r>
            <a:r>
              <a:rPr lang="ru-RU" dirty="0" err="1" smtClean="0"/>
              <a:t>жертви</a:t>
            </a:r>
            <a:r>
              <a:rPr lang="ru-RU" dirty="0" smtClean="0"/>
              <a:t> </a:t>
            </a:r>
            <a:r>
              <a:rPr lang="ru-RU" dirty="0" err="1" smtClean="0"/>
              <a:t>куріння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3643338" cy="507209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Армстронг</a:t>
            </a:r>
            <a:r>
              <a:rPr lang="ru-RU" dirty="0" smtClean="0"/>
              <a:t> — один </a:t>
            </a:r>
            <a:r>
              <a:rPr lang="ru-RU" dirty="0" err="1" smtClean="0"/>
              <a:t>з</a:t>
            </a:r>
            <a:r>
              <a:rPr lang="ru-RU" dirty="0" smtClean="0"/>
              <a:t> великих </a:t>
            </a:r>
            <a:r>
              <a:rPr lang="ru-RU" dirty="0" err="1" smtClean="0"/>
              <a:t>джазових</a:t>
            </a:r>
            <a:r>
              <a:rPr lang="ru-RU" dirty="0" smtClean="0"/>
              <a:t> </a:t>
            </a:r>
            <a:r>
              <a:rPr lang="ru-RU" dirty="0" err="1" smtClean="0"/>
              <a:t>віртуозів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 smtClean="0"/>
              <a:t>вплинув</a:t>
            </a:r>
            <a:r>
              <a:rPr lang="ru-RU" dirty="0" smtClean="0"/>
              <a:t> на весь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джазової</a:t>
            </a:r>
            <a:r>
              <a:rPr lang="ru-RU" dirty="0" smtClean="0"/>
              <a:t> </a:t>
            </a:r>
            <a:r>
              <a:rPr lang="ru-RU" dirty="0" err="1" smtClean="0"/>
              <a:t>музики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8254" y="1428736"/>
            <a:ext cx="467094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86248" y="52149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Луї</a:t>
            </a:r>
            <a:r>
              <a:rPr lang="ru-RU" dirty="0" smtClean="0"/>
              <a:t> </a:t>
            </a:r>
            <a:r>
              <a:rPr lang="ru-RU" dirty="0" err="1" smtClean="0"/>
              <a:t>Армстронг</a:t>
            </a:r>
            <a:r>
              <a:rPr lang="ru-RU" dirty="0" smtClean="0"/>
              <a:t> помер в 1971 </a:t>
            </a:r>
            <a:r>
              <a:rPr lang="ru-RU" dirty="0" err="1" smtClean="0"/>
              <a:t>році</a:t>
            </a:r>
            <a:r>
              <a:rPr lang="ru-RU" dirty="0" smtClean="0"/>
              <a:t>. Помер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куріння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00430" y="857232"/>
            <a:ext cx="32335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3600" dirty="0" err="1" smtClean="0"/>
              <a:t>Луї</a:t>
            </a:r>
            <a:r>
              <a:rPr lang="ru-RU" sz="3600" dirty="0" smtClean="0"/>
              <a:t> </a:t>
            </a:r>
            <a:r>
              <a:rPr lang="ru-RU" sz="3600" dirty="0" err="1" smtClean="0"/>
              <a:t>Армстронг</a:t>
            </a:r>
            <a:endParaRPr lang="ru-RU" sz="3600" dirty="0" smtClean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4546" y="214290"/>
            <a:ext cx="4500594" cy="135732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Лев </a:t>
            </a:r>
            <a:r>
              <a:rPr lang="ru-RU" dirty="0" err="1" smtClean="0"/>
              <a:t>Іванович</a:t>
            </a:r>
            <a:r>
              <a:rPr lang="ru-RU" dirty="0" smtClean="0"/>
              <a:t> Яшин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86380" y="733246"/>
            <a:ext cx="34290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Яшин — </a:t>
            </a:r>
            <a:r>
              <a:rPr lang="ru-RU" sz="2800" dirty="0" err="1" smtClean="0"/>
              <a:t>єдиний</a:t>
            </a:r>
            <a:r>
              <a:rPr lang="ru-RU" sz="2800" dirty="0" smtClean="0"/>
              <a:t> у </a:t>
            </a:r>
            <a:r>
              <a:rPr lang="ru-RU" sz="2800" dirty="0" err="1" smtClean="0"/>
              <a:t>світі</a:t>
            </a:r>
            <a:r>
              <a:rPr lang="ru-RU" sz="2800" dirty="0" smtClean="0"/>
              <a:t> </a:t>
            </a:r>
            <a:r>
              <a:rPr lang="ru-RU" sz="2800" dirty="0" err="1" smtClean="0"/>
              <a:t>футбольний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воротар</a:t>
            </a:r>
            <a:r>
              <a:rPr lang="ru-RU" sz="2800" dirty="0" smtClean="0"/>
              <a:t> </a:t>
            </a:r>
            <a:r>
              <a:rPr lang="ru-RU" sz="2800" dirty="0" err="1" smtClean="0"/>
              <a:t>нагороджений</a:t>
            </a:r>
            <a:r>
              <a:rPr lang="ru-RU" sz="2800" dirty="0" smtClean="0"/>
              <a:t> </a:t>
            </a:r>
            <a:r>
              <a:rPr lang="ru-RU" sz="2800" dirty="0" err="1" smtClean="0"/>
              <a:t>спеціальним</a:t>
            </a:r>
            <a:r>
              <a:rPr lang="ru-RU" sz="2800" dirty="0" smtClean="0"/>
              <a:t> призом «</a:t>
            </a:r>
            <a:r>
              <a:rPr lang="ru-RU" sz="2800" dirty="0" err="1" smtClean="0"/>
              <a:t>Золотий</a:t>
            </a:r>
            <a:r>
              <a:rPr lang="ru-RU" sz="2800" dirty="0" smtClean="0"/>
              <a:t> </a:t>
            </a:r>
            <a:r>
              <a:rPr lang="ru-RU" sz="2800" dirty="0" err="1" smtClean="0"/>
              <a:t>м'яч</a:t>
            </a:r>
            <a:r>
              <a:rPr lang="ru-RU" sz="2800" dirty="0" smtClean="0"/>
              <a:t>». За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незрівнянну</a:t>
            </a:r>
            <a:r>
              <a:rPr lang="ru-RU" sz="2800" dirty="0" smtClean="0"/>
              <a:t> </a:t>
            </a:r>
            <a:r>
              <a:rPr lang="ru-RU" sz="2800" dirty="0" err="1" smtClean="0"/>
              <a:t>гру</a:t>
            </a:r>
            <a:r>
              <a:rPr lang="ru-RU" sz="2800" dirty="0" smtClean="0"/>
              <a:t> </a:t>
            </a:r>
            <a:r>
              <a:rPr lang="ru-RU" sz="2800" dirty="0" err="1" smtClean="0"/>
              <a:t>він</a:t>
            </a:r>
            <a:r>
              <a:rPr lang="ru-RU" sz="2800" dirty="0" smtClean="0"/>
              <a:t> </a:t>
            </a:r>
            <a:r>
              <a:rPr lang="ru-RU" sz="2800" dirty="0" err="1" smtClean="0"/>
              <a:t>отримав</a:t>
            </a:r>
            <a:r>
              <a:rPr lang="ru-RU" sz="2800" dirty="0" smtClean="0"/>
              <a:t> </a:t>
            </a:r>
            <a:r>
              <a:rPr lang="ru-RU" sz="2800" dirty="0" err="1" smtClean="0"/>
              <a:t>ім'я</a:t>
            </a:r>
            <a:r>
              <a:rPr lang="ru-RU" sz="2800" dirty="0" smtClean="0"/>
              <a:t> «</a:t>
            </a:r>
            <a:r>
              <a:rPr lang="ru-RU" sz="2800" dirty="0" err="1" smtClean="0"/>
              <a:t>Чорна</a:t>
            </a:r>
            <a:r>
              <a:rPr lang="ru-RU" sz="2800" dirty="0" smtClean="0"/>
              <a:t> пантера».</a:t>
            </a:r>
            <a:endParaRPr lang="ru-RU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14356"/>
            <a:ext cx="3810010" cy="4358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642910" y="5103674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Коли Льву Яшину </a:t>
            </a:r>
            <a:r>
              <a:rPr lang="ru-RU" dirty="0" err="1" smtClean="0"/>
              <a:t>виповнився</a:t>
            </a:r>
            <a:r>
              <a:rPr lang="ru-RU" dirty="0" smtClean="0"/>
              <a:t> 61 </a:t>
            </a:r>
            <a:r>
              <a:rPr lang="ru-RU" dirty="0" err="1" smtClean="0"/>
              <a:t>рік</a:t>
            </a:r>
            <a:r>
              <a:rPr lang="ru-RU" dirty="0" smtClean="0"/>
              <a:t>, в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почалася</a:t>
            </a:r>
            <a:r>
              <a:rPr lang="ru-RU" dirty="0" smtClean="0"/>
              <a:t> гангрена </a:t>
            </a:r>
            <a:r>
              <a:rPr lang="ru-RU" dirty="0" err="1" smtClean="0"/>
              <a:t>ніг</a:t>
            </a:r>
            <a:r>
              <a:rPr lang="ru-RU" dirty="0" smtClean="0"/>
              <a:t>. </a:t>
            </a:r>
            <a:r>
              <a:rPr lang="ru-RU" dirty="0" err="1" smtClean="0"/>
              <a:t>Потрібна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ампутація</a:t>
            </a:r>
            <a:r>
              <a:rPr lang="ru-RU" dirty="0" smtClean="0"/>
              <a:t>. Але до </a:t>
            </a:r>
            <a:r>
              <a:rPr lang="ru-RU" dirty="0" err="1" smtClean="0"/>
              <a:t>лікарні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не довезли.</a:t>
            </a:r>
          </a:p>
          <a:p>
            <a:r>
              <a:rPr lang="ru-RU" dirty="0" smtClean="0"/>
              <a:t>Яшин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затятим</a:t>
            </a:r>
            <a:r>
              <a:rPr lang="ru-RU" dirty="0" smtClean="0"/>
              <a:t> </a:t>
            </a:r>
            <a:r>
              <a:rPr lang="ru-RU" dirty="0" err="1" smtClean="0"/>
              <a:t>курцем</a:t>
            </a:r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3900486" cy="4526280"/>
          </a:xfrm>
        </p:spPr>
        <p:txBody>
          <a:bodyPr/>
          <a:lstStyle/>
          <a:p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відомої</a:t>
            </a:r>
            <a:r>
              <a:rPr lang="ru-RU" dirty="0" smtClean="0"/>
              <a:t> </a:t>
            </a:r>
            <a:r>
              <a:rPr lang="ru-RU" dirty="0" err="1" smtClean="0"/>
              <a:t>актриси</a:t>
            </a:r>
            <a:r>
              <a:rPr lang="ru-RU" dirty="0" smtClean="0"/>
              <a:t> </a:t>
            </a:r>
            <a:r>
              <a:rPr lang="ru-RU" dirty="0" err="1" smtClean="0"/>
              <a:t>Наталі</a:t>
            </a:r>
            <a:r>
              <a:rPr lang="ru-RU" dirty="0" smtClean="0"/>
              <a:t> </a:t>
            </a:r>
            <a:r>
              <a:rPr lang="ru-RU" dirty="0" err="1" smtClean="0"/>
              <a:t>Гундаревої</a:t>
            </a:r>
            <a:r>
              <a:rPr lang="ru-RU" dirty="0" smtClean="0"/>
              <a:t> </a:t>
            </a:r>
            <a:r>
              <a:rPr lang="ru-RU" dirty="0" err="1" smtClean="0"/>
              <a:t>згасло</a:t>
            </a:r>
            <a:r>
              <a:rPr lang="ru-RU" dirty="0" smtClean="0"/>
              <a:t> 15 </a:t>
            </a:r>
            <a:r>
              <a:rPr lang="ru-RU" dirty="0" err="1" smtClean="0"/>
              <a:t>травня</a:t>
            </a:r>
            <a:r>
              <a:rPr lang="ru-RU" dirty="0" smtClean="0"/>
              <a:t> 2005 року </a:t>
            </a:r>
            <a:r>
              <a:rPr lang="ru-RU" dirty="0" err="1" smtClean="0"/>
              <a:t>внаслідок</a:t>
            </a:r>
            <a:r>
              <a:rPr lang="ru-RU" dirty="0" smtClean="0"/>
              <a:t> страшного </a:t>
            </a:r>
            <a:r>
              <a:rPr lang="ru-RU" dirty="0" err="1" smtClean="0"/>
              <a:t>інсульту</a:t>
            </a:r>
            <a:r>
              <a:rPr lang="ru-RU" dirty="0" smtClean="0"/>
              <a:t> 2001 року.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357166"/>
            <a:ext cx="43861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 smtClean="0"/>
              <a:t>Наталя </a:t>
            </a:r>
            <a:r>
              <a:rPr lang="ru-RU" sz="4000" dirty="0" err="1" smtClean="0"/>
              <a:t>Гундарєва</a:t>
            </a:r>
            <a:endParaRPr lang="ru-RU" sz="4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285860"/>
            <a:ext cx="445770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214810" y="5429264"/>
            <a:ext cx="4377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Актриса так </a:t>
            </a:r>
            <a:r>
              <a:rPr lang="ru-RU" dirty="0" err="1" smtClean="0"/>
              <a:t>і</a:t>
            </a:r>
            <a:r>
              <a:rPr lang="ru-RU" dirty="0" smtClean="0"/>
              <a:t> не </a:t>
            </a:r>
            <a:r>
              <a:rPr lang="ru-RU" dirty="0" err="1" smtClean="0"/>
              <a:t>змогла</a:t>
            </a:r>
            <a:r>
              <a:rPr lang="ru-RU" dirty="0" smtClean="0"/>
              <a:t> </a:t>
            </a:r>
            <a:r>
              <a:rPr lang="ru-RU" dirty="0" err="1" smtClean="0"/>
              <a:t>кинути</a:t>
            </a:r>
            <a:r>
              <a:rPr lang="ru-RU" dirty="0" smtClean="0"/>
              <a:t> </a:t>
            </a:r>
            <a:r>
              <a:rPr lang="ru-RU" dirty="0" err="1" smtClean="0"/>
              <a:t>палити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2428884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FF00"/>
                </a:solidFill>
              </a:rPr>
              <a:t>Куріння</a:t>
            </a:r>
            <a:r>
              <a:rPr lang="ru-RU" dirty="0" smtClean="0">
                <a:solidFill>
                  <a:srgbClr val="FFFF00"/>
                </a:solidFill>
              </a:rPr>
              <a:t> – </a:t>
            </a:r>
            <a:r>
              <a:rPr lang="ru-RU" dirty="0" err="1" smtClean="0">
                <a:solidFill>
                  <a:srgbClr val="FFFF00"/>
                </a:solidFill>
              </a:rPr>
              <a:t>це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звичка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огидна</a:t>
            </a:r>
            <a:r>
              <a:rPr lang="ru-RU" dirty="0" smtClean="0">
                <a:solidFill>
                  <a:srgbClr val="FFFF00"/>
                </a:solidFill>
              </a:rPr>
              <a:t> для </a:t>
            </a:r>
            <a:r>
              <a:rPr lang="ru-RU" dirty="0" err="1" smtClean="0">
                <a:solidFill>
                  <a:srgbClr val="FFFF00"/>
                </a:solidFill>
              </a:rPr>
              <a:t>зору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нестерпна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для</a:t>
            </a:r>
            <a:r>
              <a:rPr lang="ru-RU" dirty="0" smtClean="0">
                <a:solidFill>
                  <a:srgbClr val="FFFF00"/>
                </a:solidFill>
              </a:rPr>
              <a:t> нюху, </a:t>
            </a:r>
            <a:r>
              <a:rPr lang="ru-RU" dirty="0" err="1" smtClean="0">
                <a:solidFill>
                  <a:srgbClr val="FFFF00"/>
                </a:solidFill>
              </a:rPr>
              <a:t>шкідлива</a:t>
            </a:r>
            <a:r>
              <a:rPr lang="ru-RU" dirty="0" smtClean="0">
                <a:solidFill>
                  <a:srgbClr val="FFFF00"/>
                </a:solidFill>
              </a:rPr>
              <a:t> для </a:t>
            </a:r>
            <a:r>
              <a:rPr lang="ru-RU" dirty="0" err="1" smtClean="0">
                <a:solidFill>
                  <a:srgbClr val="FFFF00"/>
                </a:solidFill>
              </a:rPr>
              <a:t>мозку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небезпечна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для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легенів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b="27505"/>
          <a:stretch>
            <a:fillRect/>
          </a:stretch>
        </p:blipFill>
        <p:spPr bwMode="auto">
          <a:xfrm>
            <a:off x="1500166" y="2500306"/>
            <a:ext cx="6143668" cy="395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1071546"/>
            <a:ext cx="3614734" cy="452628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На початку 1969 року на </a:t>
            </a:r>
            <a:r>
              <a:rPr lang="ru-RU" dirty="0" err="1" smtClean="0"/>
              <a:t>екранах</a:t>
            </a:r>
            <a:r>
              <a:rPr lang="ru-RU" dirty="0" smtClean="0"/>
              <a:t> </a:t>
            </a:r>
            <a:r>
              <a:rPr lang="ru-RU" dirty="0" err="1" smtClean="0"/>
              <a:t>радянських</a:t>
            </a:r>
            <a:r>
              <a:rPr lang="ru-RU" dirty="0" smtClean="0"/>
              <a:t> </a:t>
            </a:r>
            <a:r>
              <a:rPr lang="ru-RU" dirty="0" err="1" smtClean="0"/>
              <a:t>кінотеатрів</a:t>
            </a:r>
            <a:r>
              <a:rPr lang="ru-RU" dirty="0" smtClean="0"/>
              <a:t> </a:t>
            </a:r>
            <a:r>
              <a:rPr lang="ru-RU" dirty="0" err="1" smtClean="0"/>
              <a:t>з'явився</a:t>
            </a:r>
            <a:r>
              <a:rPr lang="ru-RU" dirty="0" smtClean="0"/>
              <a:t> </a:t>
            </a:r>
            <a:r>
              <a:rPr lang="ru-RU" dirty="0" err="1" smtClean="0"/>
              <a:t>фільм</a:t>
            </a:r>
            <a:r>
              <a:rPr lang="ru-RU" dirty="0" smtClean="0"/>
              <a:t> «</a:t>
            </a:r>
            <a:r>
              <a:rPr lang="ru-RU" dirty="0" err="1" smtClean="0"/>
              <a:t>Біле</a:t>
            </a:r>
            <a:r>
              <a:rPr lang="ru-RU" dirty="0" smtClean="0"/>
              <a:t> </a:t>
            </a:r>
            <a:r>
              <a:rPr lang="ru-RU" dirty="0" err="1" smtClean="0"/>
              <a:t>сонце</a:t>
            </a:r>
            <a:r>
              <a:rPr lang="ru-RU" dirty="0" smtClean="0"/>
              <a:t> </a:t>
            </a:r>
            <a:r>
              <a:rPr lang="ru-RU" dirty="0" err="1" smtClean="0"/>
              <a:t>пустелі</a:t>
            </a:r>
            <a:r>
              <a:rPr lang="ru-RU" dirty="0" smtClean="0"/>
              <a:t>»,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надовго</a:t>
            </a:r>
            <a:r>
              <a:rPr lang="ru-RU" dirty="0" smtClean="0"/>
              <a:t> </a:t>
            </a:r>
            <a:r>
              <a:rPr lang="ru-RU" dirty="0" err="1" smtClean="0"/>
              <a:t>завоював</a:t>
            </a:r>
            <a:r>
              <a:rPr lang="ru-RU" dirty="0" smtClean="0"/>
              <a:t> </a:t>
            </a:r>
            <a:r>
              <a:rPr lang="ru-RU" dirty="0" err="1" smtClean="0"/>
              <a:t>симпатії</a:t>
            </a:r>
            <a:r>
              <a:rPr lang="ru-RU" dirty="0" smtClean="0"/>
              <a:t> </a:t>
            </a:r>
            <a:r>
              <a:rPr lang="ru-RU" dirty="0" err="1" smtClean="0"/>
              <a:t>глядачів</a:t>
            </a:r>
            <a:r>
              <a:rPr lang="ru-RU" dirty="0" smtClean="0"/>
              <a:t>. Одним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особливих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трагічних</a:t>
            </a:r>
            <a:r>
              <a:rPr lang="ru-RU" dirty="0" smtClean="0"/>
              <a:t> </a:t>
            </a:r>
            <a:r>
              <a:rPr lang="ru-RU" dirty="0" err="1" smtClean="0"/>
              <a:t>образів</a:t>
            </a:r>
            <a:r>
              <a:rPr lang="ru-RU" dirty="0" smtClean="0"/>
              <a:t> </a:t>
            </a:r>
            <a:r>
              <a:rPr lang="ru-RU" dirty="0" err="1" smtClean="0"/>
              <a:t>фільму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роль </a:t>
            </a:r>
            <a:r>
              <a:rPr lang="ru-RU" dirty="0" err="1" smtClean="0"/>
              <a:t>митника</a:t>
            </a:r>
            <a:r>
              <a:rPr lang="ru-RU" dirty="0" smtClean="0"/>
              <a:t> </a:t>
            </a:r>
            <a:r>
              <a:rPr lang="ru-RU" dirty="0" err="1" smtClean="0"/>
              <a:t>Верещагіна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428860" y="428604"/>
            <a:ext cx="41081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 err="1" smtClean="0"/>
              <a:t>Павло</a:t>
            </a:r>
            <a:r>
              <a:rPr lang="ru-RU" sz="4000" dirty="0" smtClean="0"/>
              <a:t> </a:t>
            </a:r>
            <a:r>
              <a:rPr lang="ru-RU" sz="4000" dirty="0" err="1" smtClean="0"/>
              <a:t>Луспєкаєв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4929198"/>
            <a:ext cx="69294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Піч</a:t>
            </a:r>
            <a:r>
              <a:rPr lang="ru-RU" dirty="0" smtClean="0"/>
              <a:t> час </a:t>
            </a:r>
            <a:r>
              <a:rPr lang="ru-RU" dirty="0" err="1" smtClean="0"/>
              <a:t>зйомок</a:t>
            </a:r>
            <a:r>
              <a:rPr lang="ru-RU" dirty="0" smtClean="0"/>
              <a:t> </a:t>
            </a:r>
            <a:r>
              <a:rPr lang="ru-RU" dirty="0" err="1" smtClean="0"/>
              <a:t>Павло</a:t>
            </a:r>
            <a:r>
              <a:rPr lang="ru-RU" dirty="0" smtClean="0"/>
              <a:t> </a:t>
            </a:r>
            <a:r>
              <a:rPr lang="ru-RU" dirty="0" err="1" smtClean="0"/>
              <a:t>Луспєкаєв</a:t>
            </a:r>
            <a:r>
              <a:rPr lang="ru-RU" dirty="0" smtClean="0"/>
              <a:t> </a:t>
            </a:r>
            <a:r>
              <a:rPr lang="ru-RU" dirty="0" err="1" smtClean="0"/>
              <a:t>терпів</a:t>
            </a:r>
            <a:r>
              <a:rPr lang="ru-RU" dirty="0" smtClean="0"/>
              <a:t> </a:t>
            </a:r>
            <a:r>
              <a:rPr lang="ru-RU" dirty="0" err="1" smtClean="0"/>
              <a:t>нелюдські</a:t>
            </a:r>
            <a:r>
              <a:rPr lang="ru-RU" dirty="0" smtClean="0"/>
              <a:t> </a:t>
            </a:r>
            <a:r>
              <a:rPr lang="ru-RU" dirty="0" err="1" smtClean="0"/>
              <a:t>страждання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постійно</a:t>
            </a:r>
            <a:r>
              <a:rPr lang="ru-RU" dirty="0" smtClean="0"/>
              <a:t> </a:t>
            </a:r>
            <a:r>
              <a:rPr lang="ru-RU" dirty="0" err="1" smtClean="0"/>
              <a:t>продовжував</a:t>
            </a:r>
            <a:r>
              <a:rPr lang="ru-RU" dirty="0" smtClean="0"/>
              <a:t> </a:t>
            </a:r>
            <a:r>
              <a:rPr lang="ru-RU" dirty="0" err="1" smtClean="0"/>
              <a:t>курити</a:t>
            </a:r>
            <a:r>
              <a:rPr lang="ru-RU" dirty="0" smtClean="0"/>
              <a:t>.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причини </a:t>
            </a:r>
            <a:r>
              <a:rPr lang="ru-RU" dirty="0" err="1" smtClean="0"/>
              <a:t>паління</a:t>
            </a:r>
            <a:r>
              <a:rPr lang="ru-RU" dirty="0" smtClean="0"/>
              <a:t> </a:t>
            </a:r>
            <a:r>
              <a:rPr lang="ru-RU" dirty="0" err="1" smtClean="0"/>
              <a:t>жодні</a:t>
            </a:r>
            <a:r>
              <a:rPr lang="ru-RU" dirty="0" smtClean="0"/>
              <a:t> </a:t>
            </a:r>
            <a:r>
              <a:rPr lang="ru-RU" dirty="0" err="1" smtClean="0"/>
              <a:t>ліки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 не </a:t>
            </a:r>
            <a:r>
              <a:rPr lang="ru-RU" dirty="0" err="1" smtClean="0"/>
              <a:t>допомагали</a:t>
            </a:r>
            <a:r>
              <a:rPr lang="ru-RU" dirty="0" smtClean="0"/>
              <a:t>. </a:t>
            </a:r>
            <a:r>
              <a:rPr lang="ru-RU" dirty="0" err="1" smtClean="0"/>
              <a:t>Менш</a:t>
            </a:r>
            <a:r>
              <a:rPr lang="ru-RU" dirty="0" smtClean="0"/>
              <a:t> </a:t>
            </a:r>
            <a:r>
              <a:rPr lang="ru-RU" dirty="0" err="1" smtClean="0"/>
              <a:t>ніж</a:t>
            </a:r>
            <a:r>
              <a:rPr lang="ru-RU" dirty="0" smtClean="0"/>
              <a:t> через </a:t>
            </a:r>
            <a:r>
              <a:rPr lang="ru-RU" dirty="0" err="1" smtClean="0"/>
              <a:t>рік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виходу</a:t>
            </a:r>
            <a:r>
              <a:rPr lang="ru-RU" dirty="0" smtClean="0"/>
              <a:t> </a:t>
            </a:r>
            <a:r>
              <a:rPr lang="ru-RU" dirty="0" err="1" smtClean="0"/>
              <a:t>фільму</a:t>
            </a:r>
            <a:r>
              <a:rPr lang="ru-RU" dirty="0" smtClean="0"/>
              <a:t> «</a:t>
            </a:r>
            <a:r>
              <a:rPr lang="ru-RU" dirty="0" err="1" smtClean="0"/>
              <a:t>Біле</a:t>
            </a:r>
            <a:r>
              <a:rPr lang="ru-RU" dirty="0" smtClean="0"/>
              <a:t> </a:t>
            </a:r>
            <a:r>
              <a:rPr lang="ru-RU" dirty="0" err="1" smtClean="0"/>
              <a:t>сонце</a:t>
            </a:r>
            <a:r>
              <a:rPr lang="ru-RU" dirty="0" smtClean="0"/>
              <a:t> </a:t>
            </a:r>
            <a:r>
              <a:rPr lang="ru-RU" dirty="0" err="1" smtClean="0"/>
              <a:t>пустелі</a:t>
            </a:r>
            <a:r>
              <a:rPr lang="ru-RU" dirty="0" smtClean="0"/>
              <a:t>» на </a:t>
            </a:r>
            <a:r>
              <a:rPr lang="ru-RU" dirty="0" err="1" smtClean="0"/>
              <a:t>екрани</a:t>
            </a:r>
            <a:r>
              <a:rPr lang="ru-RU" dirty="0" smtClean="0"/>
              <a:t>, </a:t>
            </a:r>
            <a:r>
              <a:rPr lang="ru-RU" dirty="0" err="1" smtClean="0"/>
              <a:t>Павло</a:t>
            </a:r>
            <a:r>
              <a:rPr lang="ru-RU" dirty="0" smtClean="0"/>
              <a:t> Борисович </a:t>
            </a:r>
            <a:r>
              <a:rPr lang="ru-RU" dirty="0" err="1" smtClean="0"/>
              <a:t>Луспєкаєв</a:t>
            </a:r>
            <a:r>
              <a:rPr lang="ru-RU" dirty="0" smtClean="0"/>
              <a:t> помер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розриву</a:t>
            </a:r>
            <a:r>
              <a:rPr lang="ru-RU" dirty="0" smtClean="0"/>
              <a:t> </a:t>
            </a:r>
            <a:r>
              <a:rPr lang="ru-RU" dirty="0" err="1" smtClean="0"/>
              <a:t>серцевої</a:t>
            </a:r>
            <a:r>
              <a:rPr lang="ru-RU" dirty="0" smtClean="0"/>
              <a:t> </a:t>
            </a:r>
            <a:r>
              <a:rPr lang="ru-RU" dirty="0" err="1" smtClean="0"/>
              <a:t>аорти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«</a:t>
            </a:r>
            <a:r>
              <a:rPr lang="ru-RU" dirty="0" err="1" smtClean="0">
                <a:solidFill>
                  <a:srgbClr val="FFFF00"/>
                </a:solidFill>
              </a:rPr>
              <a:t>Тютюнова</a:t>
            </a:r>
            <a:r>
              <a:rPr lang="ru-RU" dirty="0" smtClean="0">
                <a:solidFill>
                  <a:srgbClr val="FFFF00"/>
                </a:solidFill>
              </a:rPr>
              <a:t>» статистика </a:t>
            </a:r>
            <a:r>
              <a:rPr lang="ru-RU" dirty="0" err="1" smtClean="0">
                <a:solidFill>
                  <a:srgbClr val="FFFF00"/>
                </a:solidFill>
              </a:rPr>
              <a:t>Європи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5214974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Згідно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дослідженнями</a:t>
            </a:r>
            <a:r>
              <a:rPr lang="ru-RU" dirty="0" smtClean="0"/>
              <a:t> </a:t>
            </a:r>
            <a:r>
              <a:rPr lang="ru-RU" dirty="0" err="1" smtClean="0"/>
              <a:t>соціологічного</a:t>
            </a:r>
            <a:r>
              <a:rPr lang="ru-RU" dirty="0" smtClean="0"/>
              <a:t> центру </a:t>
            </a:r>
            <a:r>
              <a:rPr lang="ru-RU" dirty="0" err="1" smtClean="0"/>
              <a:t>Єврокомісії</a:t>
            </a:r>
            <a:r>
              <a:rPr lang="ru-RU" dirty="0" smtClean="0"/>
              <a:t> «</a:t>
            </a:r>
            <a:r>
              <a:rPr lang="ru-RU" dirty="0" err="1" smtClean="0"/>
              <a:t>Євробарометра</a:t>
            </a:r>
            <a:r>
              <a:rPr lang="ru-RU" dirty="0" smtClean="0"/>
              <a:t>», </a:t>
            </a:r>
            <a:r>
              <a:rPr lang="ru-RU" dirty="0" err="1" smtClean="0"/>
              <a:t>опублікованого</a:t>
            </a:r>
            <a:r>
              <a:rPr lang="ru-RU" dirty="0" smtClean="0"/>
              <a:t> </a:t>
            </a:r>
            <a:r>
              <a:rPr lang="ru-RU" dirty="0" err="1" smtClean="0"/>
              <a:t>напередодні</a:t>
            </a:r>
            <a:r>
              <a:rPr lang="ru-RU" dirty="0" smtClean="0"/>
              <a:t> </a:t>
            </a:r>
            <a:r>
              <a:rPr lang="ru-RU" dirty="0" err="1" smtClean="0"/>
              <a:t>Всесвітнього</a:t>
            </a:r>
            <a:r>
              <a:rPr lang="ru-RU" dirty="0" smtClean="0"/>
              <a:t> дня без тютюну 2010 року, </a:t>
            </a:r>
            <a:r>
              <a:rPr lang="ru-RU" dirty="0" err="1" smtClean="0"/>
              <a:t>найзавзятіші</a:t>
            </a:r>
            <a:r>
              <a:rPr lang="ru-RU" dirty="0" smtClean="0"/>
              <a:t> </a:t>
            </a:r>
            <a:r>
              <a:rPr lang="ru-RU" dirty="0" err="1" smtClean="0"/>
              <a:t>курці</a:t>
            </a:r>
            <a:r>
              <a:rPr lang="ru-RU" dirty="0" smtClean="0"/>
              <a:t> в </a:t>
            </a:r>
            <a:r>
              <a:rPr lang="ru-RU" dirty="0" err="1" smtClean="0"/>
              <a:t>Європі</a:t>
            </a:r>
            <a:r>
              <a:rPr lang="ru-RU" dirty="0" smtClean="0"/>
              <a:t> — греки та </a:t>
            </a:r>
            <a:r>
              <a:rPr lang="ru-RU" dirty="0" err="1" smtClean="0"/>
              <a:t>кіпріоти</a:t>
            </a:r>
            <a:r>
              <a:rPr lang="ru-RU" dirty="0" smtClean="0"/>
              <a:t>. Так, в </a:t>
            </a:r>
            <a:r>
              <a:rPr lang="ru-RU" dirty="0" err="1" smtClean="0"/>
              <a:t>середньому</a:t>
            </a:r>
            <a:r>
              <a:rPr lang="ru-RU" dirty="0" smtClean="0"/>
              <a:t> </a:t>
            </a:r>
            <a:r>
              <a:rPr lang="ru-RU" dirty="0" err="1" smtClean="0"/>
              <a:t>кіпріоти</a:t>
            </a:r>
            <a:r>
              <a:rPr lang="ru-RU" dirty="0" smtClean="0"/>
              <a:t> </a:t>
            </a:r>
            <a:r>
              <a:rPr lang="ru-RU" dirty="0" err="1" smtClean="0"/>
              <a:t>викурюють</a:t>
            </a:r>
            <a:r>
              <a:rPr lang="ru-RU" dirty="0" smtClean="0"/>
              <a:t> по 21,7 </a:t>
            </a:r>
            <a:r>
              <a:rPr lang="ru-RU" dirty="0" err="1" smtClean="0"/>
              <a:t>сигарети</a:t>
            </a:r>
            <a:r>
              <a:rPr lang="ru-RU" dirty="0" smtClean="0"/>
              <a:t> на день. Греки </a:t>
            </a:r>
            <a:r>
              <a:rPr lang="ru-RU" dirty="0" err="1" smtClean="0"/>
              <a:t>посідають</a:t>
            </a:r>
            <a:r>
              <a:rPr lang="ru-RU" dirty="0" smtClean="0"/>
              <a:t> перше </a:t>
            </a:r>
            <a:r>
              <a:rPr lang="ru-RU" dirty="0" err="1" smtClean="0"/>
              <a:t>місце</a:t>
            </a:r>
            <a:r>
              <a:rPr lang="ru-RU" dirty="0" smtClean="0"/>
              <a:t> в </a:t>
            </a:r>
            <a:r>
              <a:rPr lang="ru-RU" dirty="0" err="1" smtClean="0"/>
              <a:t>Європі</a:t>
            </a:r>
            <a:r>
              <a:rPr lang="ru-RU" dirty="0" smtClean="0"/>
              <a:t> за </a:t>
            </a:r>
            <a:r>
              <a:rPr lang="ru-RU" dirty="0" err="1" smtClean="0"/>
              <a:t>процентним</a:t>
            </a:r>
            <a:r>
              <a:rPr lang="ru-RU" dirty="0" smtClean="0"/>
              <a:t> </a:t>
            </a:r>
            <a:r>
              <a:rPr lang="ru-RU" dirty="0" err="1" smtClean="0"/>
              <a:t>відношенням</a:t>
            </a:r>
            <a:r>
              <a:rPr lang="ru-RU" dirty="0" smtClean="0"/>
              <a:t> </a:t>
            </a:r>
            <a:r>
              <a:rPr lang="ru-RU" dirty="0" err="1" smtClean="0"/>
              <a:t>курців</a:t>
            </a:r>
            <a:r>
              <a:rPr lang="ru-RU" dirty="0" smtClean="0"/>
              <a:t> до </a:t>
            </a:r>
            <a:r>
              <a:rPr lang="ru-RU" dirty="0" err="1" smtClean="0"/>
              <a:t>загальної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громадян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— 42%, при тому, </a:t>
            </a:r>
            <a:r>
              <a:rPr lang="ru-RU" dirty="0" err="1" smtClean="0"/>
              <a:t>що</a:t>
            </a:r>
            <a:r>
              <a:rPr lang="ru-RU" dirty="0" smtClean="0"/>
              <a:t> для </a:t>
            </a:r>
            <a:r>
              <a:rPr lang="ru-RU" dirty="0" err="1" smtClean="0"/>
              <a:t>Євросоюзу</a:t>
            </a:r>
            <a:r>
              <a:rPr lang="ru-RU" dirty="0" smtClean="0"/>
              <a:t>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показник</a:t>
            </a:r>
            <a:r>
              <a:rPr lang="ru-RU" dirty="0" smtClean="0"/>
              <a:t> в </a:t>
            </a:r>
            <a:r>
              <a:rPr lang="ru-RU" dirty="0" err="1" smtClean="0"/>
              <a:t>середньому</a:t>
            </a:r>
            <a:r>
              <a:rPr lang="ru-RU" dirty="0" smtClean="0"/>
              <a:t> становить 29%. </a:t>
            </a:r>
            <a:r>
              <a:rPr lang="ru-RU" dirty="0" err="1" smtClean="0"/>
              <a:t>Встановлено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середньостатистичний</a:t>
            </a:r>
            <a:r>
              <a:rPr lang="ru-RU" dirty="0" smtClean="0"/>
              <a:t> </a:t>
            </a:r>
            <a:r>
              <a:rPr lang="ru-RU" dirty="0" err="1" smtClean="0"/>
              <a:t>курець</a:t>
            </a:r>
            <a:r>
              <a:rPr lang="ru-RU" dirty="0" smtClean="0"/>
              <a:t> в ЄС </a:t>
            </a:r>
            <a:r>
              <a:rPr lang="ru-RU" dirty="0" err="1" smtClean="0"/>
              <a:t>викурює</a:t>
            </a:r>
            <a:r>
              <a:rPr lang="ru-RU" dirty="0" smtClean="0"/>
              <a:t> 14 цигарок на день. При </a:t>
            </a:r>
            <a:r>
              <a:rPr lang="ru-RU" dirty="0" err="1" smtClean="0"/>
              <a:t>цьому</a:t>
            </a:r>
            <a:r>
              <a:rPr lang="ru-RU" dirty="0" smtClean="0"/>
              <a:t> тютюн </a:t>
            </a:r>
            <a:r>
              <a:rPr lang="ru-RU" dirty="0" err="1" smtClean="0"/>
              <a:t>стає</a:t>
            </a:r>
            <a:r>
              <a:rPr lang="ru-RU" dirty="0" smtClean="0"/>
              <a:t> причиною </a:t>
            </a:r>
            <a:r>
              <a:rPr lang="ru-RU" dirty="0" err="1" smtClean="0"/>
              <a:t>смерті</a:t>
            </a:r>
            <a:r>
              <a:rPr lang="ru-RU" dirty="0" smtClean="0"/>
              <a:t> </a:t>
            </a:r>
            <a:r>
              <a:rPr lang="ru-RU" dirty="0" err="1" smtClean="0"/>
              <a:t>половини</a:t>
            </a:r>
            <a:r>
              <a:rPr lang="ru-RU" dirty="0" smtClean="0"/>
              <a:t> </a:t>
            </a:r>
            <a:r>
              <a:rPr lang="ru-RU" dirty="0" err="1" smtClean="0"/>
              <a:t>курців</a:t>
            </a:r>
            <a:r>
              <a:rPr lang="ru-RU" dirty="0" smtClean="0"/>
              <a:t>. За словами </a:t>
            </a:r>
            <a:r>
              <a:rPr lang="ru-RU" dirty="0" err="1" smtClean="0"/>
              <a:t>єврокомісара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охорони</a:t>
            </a:r>
            <a:r>
              <a:rPr lang="ru-RU" dirty="0" smtClean="0"/>
              <a:t> </a:t>
            </a:r>
            <a:r>
              <a:rPr lang="ru-RU" dirty="0" err="1" smtClean="0"/>
              <a:t>здоров'я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захисту</a:t>
            </a:r>
            <a:r>
              <a:rPr lang="ru-RU" dirty="0" smtClean="0"/>
              <a:t> прав </a:t>
            </a:r>
            <a:r>
              <a:rPr lang="ru-RU" dirty="0" err="1" smtClean="0"/>
              <a:t>споживачів</a:t>
            </a:r>
            <a:r>
              <a:rPr lang="ru-RU" dirty="0" smtClean="0"/>
              <a:t> Джона </a:t>
            </a:r>
            <a:r>
              <a:rPr lang="ru-RU" dirty="0" err="1" smtClean="0"/>
              <a:t>Даллі</a:t>
            </a:r>
            <a:r>
              <a:rPr lang="ru-RU" dirty="0" smtClean="0"/>
              <a:t>, тютюн </a:t>
            </a:r>
            <a:r>
              <a:rPr lang="ru-RU" dirty="0" err="1" smtClean="0"/>
              <a:t>вбиває</a:t>
            </a:r>
            <a:r>
              <a:rPr lang="ru-RU" dirty="0" smtClean="0"/>
              <a:t> 650 </a:t>
            </a:r>
            <a:r>
              <a:rPr lang="ru-RU" dirty="0" err="1" smtClean="0"/>
              <a:t>тисяч</a:t>
            </a:r>
            <a:r>
              <a:rPr lang="ru-RU" dirty="0" smtClean="0"/>
              <a:t> </a:t>
            </a:r>
            <a:r>
              <a:rPr lang="ru-RU" dirty="0" err="1" smtClean="0"/>
              <a:t>європейців</a:t>
            </a:r>
            <a:r>
              <a:rPr lang="ru-RU" dirty="0" smtClean="0"/>
              <a:t> </a:t>
            </a:r>
            <a:r>
              <a:rPr lang="ru-RU" dirty="0" err="1" smtClean="0"/>
              <a:t>щороку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91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71602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FF00"/>
                </a:solidFill>
              </a:rPr>
              <a:t>Факти</a:t>
            </a:r>
            <a:r>
              <a:rPr lang="ru-RU" dirty="0" smtClean="0">
                <a:solidFill>
                  <a:srgbClr val="FFFF00"/>
                </a:solidFill>
              </a:rPr>
              <a:t> про </a:t>
            </a:r>
            <a:r>
              <a:rPr lang="ru-RU" dirty="0" err="1" smtClean="0">
                <a:solidFill>
                  <a:srgbClr val="FFFF00"/>
                </a:solidFill>
              </a:rPr>
              <a:t>куріння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142984"/>
            <a:ext cx="8229600" cy="452628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На </a:t>
            </a:r>
            <a:r>
              <a:rPr lang="ru-RU" dirty="0" err="1" smtClean="0"/>
              <a:t>нашій</a:t>
            </a:r>
            <a:r>
              <a:rPr lang="ru-RU" dirty="0" smtClean="0"/>
              <a:t> </a:t>
            </a:r>
            <a:r>
              <a:rPr lang="ru-RU" dirty="0" err="1" smtClean="0"/>
              <a:t>планеті</a:t>
            </a:r>
            <a:r>
              <a:rPr lang="ru-RU" dirty="0" smtClean="0"/>
              <a:t> </a:t>
            </a:r>
            <a:r>
              <a:rPr lang="ru-RU" dirty="0" err="1" smtClean="0"/>
              <a:t>палять</a:t>
            </a:r>
            <a:r>
              <a:rPr lang="ru-RU" dirty="0" smtClean="0"/>
              <a:t> </a:t>
            </a:r>
            <a:r>
              <a:rPr lang="ru-RU" dirty="0" err="1" smtClean="0"/>
              <a:t>приблизно</a:t>
            </a:r>
            <a:r>
              <a:rPr lang="ru-RU" dirty="0" smtClean="0"/>
              <a:t> 1,3 </a:t>
            </a:r>
            <a:r>
              <a:rPr lang="ru-RU" dirty="0" err="1" smtClean="0"/>
              <a:t>мільярди</a:t>
            </a:r>
            <a:r>
              <a:rPr lang="ru-RU" dirty="0" smtClean="0"/>
              <a:t> людей</a:t>
            </a:r>
          </a:p>
          <a:p>
            <a:r>
              <a:rPr lang="ru-RU" dirty="0" smtClean="0"/>
              <a:t>За 1 секунду на </a:t>
            </a:r>
            <a:r>
              <a:rPr lang="ru-RU" dirty="0" err="1" smtClean="0"/>
              <a:t>Землі</a:t>
            </a:r>
            <a:r>
              <a:rPr lang="ru-RU" dirty="0" smtClean="0"/>
              <a:t> </a:t>
            </a:r>
            <a:r>
              <a:rPr lang="ru-RU" dirty="0" err="1" smtClean="0"/>
              <a:t>викурюється</a:t>
            </a:r>
            <a:r>
              <a:rPr lang="ru-RU" dirty="0" smtClean="0"/>
              <a:t> 300 000 цигарок</a:t>
            </a:r>
          </a:p>
          <a:p>
            <a:r>
              <a:rPr lang="ru-RU" dirty="0" err="1" smtClean="0"/>
              <a:t>Куріння</a:t>
            </a:r>
            <a:r>
              <a:rPr lang="ru-RU" dirty="0" smtClean="0"/>
              <a:t> </a:t>
            </a:r>
            <a:r>
              <a:rPr lang="ru-RU" dirty="0" err="1" smtClean="0"/>
              <a:t>викликає</a:t>
            </a:r>
            <a:r>
              <a:rPr lang="ru-RU" dirty="0" smtClean="0"/>
              <a:t> 6 % смертей в </a:t>
            </a:r>
            <a:r>
              <a:rPr lang="ru-RU" dirty="0" err="1" smtClean="0"/>
              <a:t>усьому</a:t>
            </a:r>
            <a:r>
              <a:rPr lang="ru-RU" dirty="0" smtClean="0"/>
              <a:t> </a:t>
            </a:r>
            <a:r>
              <a:rPr lang="ru-RU" dirty="0" err="1" smtClean="0"/>
              <a:t>світі</a:t>
            </a:r>
            <a:endParaRPr lang="ru-RU" dirty="0" smtClean="0"/>
          </a:p>
          <a:p>
            <a:r>
              <a:rPr lang="ru-RU" dirty="0" err="1" smtClean="0"/>
              <a:t>Щорічно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паління</a:t>
            </a:r>
            <a:r>
              <a:rPr lang="ru-RU" dirty="0" smtClean="0"/>
              <a:t> </a:t>
            </a:r>
            <a:r>
              <a:rPr lang="ru-RU" dirty="0" err="1" smtClean="0"/>
              <a:t>вмирає</a:t>
            </a:r>
            <a:r>
              <a:rPr lang="ru-RU" dirty="0" smtClean="0"/>
              <a:t> 3 </a:t>
            </a:r>
            <a:r>
              <a:rPr lang="ru-RU" dirty="0" err="1" smtClean="0"/>
              <a:t>мільйони</a:t>
            </a:r>
            <a:r>
              <a:rPr lang="ru-RU" dirty="0" smtClean="0"/>
              <a:t> людей</a:t>
            </a:r>
          </a:p>
          <a:p>
            <a:r>
              <a:rPr lang="ru-RU" dirty="0" err="1" smtClean="0"/>
              <a:t>Загальна</a:t>
            </a:r>
            <a:r>
              <a:rPr lang="ru-RU" dirty="0" smtClean="0"/>
              <a:t> </a:t>
            </a:r>
            <a:r>
              <a:rPr lang="ru-RU" dirty="0" err="1" smtClean="0"/>
              <a:t>маса</a:t>
            </a:r>
            <a:r>
              <a:rPr lang="ru-RU" dirty="0" smtClean="0"/>
              <a:t> </a:t>
            </a:r>
            <a:r>
              <a:rPr lang="ru-RU" dirty="0" err="1" smtClean="0"/>
              <a:t>недопалків</a:t>
            </a:r>
            <a:r>
              <a:rPr lang="ru-RU" dirty="0" smtClean="0"/>
              <a:t> на </a:t>
            </a:r>
            <a:r>
              <a:rPr lang="ru-RU" dirty="0" err="1" smtClean="0"/>
              <a:t>планеті</a:t>
            </a:r>
            <a:r>
              <a:rPr lang="ru-RU" dirty="0" smtClean="0"/>
              <a:t> за 1 </a:t>
            </a:r>
            <a:r>
              <a:rPr lang="ru-RU" dirty="0" err="1" smtClean="0"/>
              <a:t>рік</a:t>
            </a:r>
            <a:r>
              <a:rPr lang="ru-RU" dirty="0" smtClean="0"/>
              <a:t> становить 2 520 000 тонн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5784" y="214290"/>
            <a:ext cx="8229600" cy="1143000"/>
          </a:xfrm>
        </p:spPr>
        <p:txBody>
          <a:bodyPr/>
          <a:lstStyle/>
          <a:p>
            <a:r>
              <a:rPr lang="ru-RU" dirty="0" err="1" smtClean="0">
                <a:solidFill>
                  <a:srgbClr val="FFFF00"/>
                </a:solidFill>
              </a:rPr>
              <a:t>Чому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курці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кашляють</a:t>
            </a:r>
            <a:r>
              <a:rPr lang="ru-RU" dirty="0" smtClean="0">
                <a:solidFill>
                  <a:srgbClr val="FFFF00"/>
                </a:solidFill>
              </a:rPr>
              <a:t>?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85860"/>
            <a:ext cx="8229600" cy="452628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Головною причиною </a:t>
            </a:r>
            <a:r>
              <a:rPr lang="ru-RU" dirty="0" err="1" smtClean="0"/>
              <a:t>виникнення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«</a:t>
            </a:r>
            <a:r>
              <a:rPr lang="ru-RU" dirty="0" err="1" smtClean="0"/>
              <a:t>тютюнового</a:t>
            </a:r>
            <a:r>
              <a:rPr lang="ru-RU" dirty="0" smtClean="0"/>
              <a:t>» кашлю </a:t>
            </a:r>
            <a:r>
              <a:rPr lang="ru-RU" dirty="0" err="1" smtClean="0"/>
              <a:t>стають</a:t>
            </a:r>
            <a:r>
              <a:rPr lang="ru-RU" dirty="0" smtClean="0"/>
              <a:t> </a:t>
            </a:r>
            <a:r>
              <a:rPr lang="ru-RU" dirty="0" err="1" smtClean="0"/>
              <a:t>краплі</a:t>
            </a:r>
            <a:r>
              <a:rPr lang="ru-RU" dirty="0" smtClean="0"/>
              <a:t> </a:t>
            </a:r>
            <a:r>
              <a:rPr lang="ru-RU" dirty="0" err="1" smtClean="0"/>
              <a:t>дьогтю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осіли</a:t>
            </a:r>
            <a:r>
              <a:rPr lang="ru-RU" dirty="0" smtClean="0"/>
              <a:t> в </a:t>
            </a:r>
            <a:r>
              <a:rPr lang="ru-RU" dirty="0" err="1" smtClean="0"/>
              <a:t>легенях</a:t>
            </a:r>
            <a:r>
              <a:rPr lang="ru-RU" dirty="0" smtClean="0"/>
              <a:t>. </a:t>
            </a:r>
            <a:r>
              <a:rPr lang="ru-RU" dirty="0" err="1" smtClean="0"/>
              <a:t>Речовини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містяться</a:t>
            </a:r>
            <a:r>
              <a:rPr lang="ru-RU" dirty="0" smtClean="0"/>
              <a:t> в </a:t>
            </a:r>
            <a:r>
              <a:rPr lang="ru-RU" dirty="0" err="1" smtClean="0"/>
              <a:t>тютюновому</a:t>
            </a:r>
            <a:r>
              <a:rPr lang="ru-RU" dirty="0" smtClean="0"/>
              <a:t> </a:t>
            </a:r>
            <a:r>
              <a:rPr lang="ru-RU" dirty="0" err="1" smtClean="0"/>
              <a:t>димі</a:t>
            </a:r>
            <a:r>
              <a:rPr lang="ru-RU" dirty="0" smtClean="0"/>
              <a:t> </a:t>
            </a:r>
            <a:r>
              <a:rPr lang="ru-RU" dirty="0" err="1" smtClean="0"/>
              <a:t>викликають</a:t>
            </a:r>
            <a:r>
              <a:rPr lang="ru-RU" dirty="0" smtClean="0"/>
              <a:t> </a:t>
            </a:r>
            <a:r>
              <a:rPr lang="ru-RU" dirty="0" err="1" smtClean="0"/>
              <a:t>запалення</a:t>
            </a:r>
            <a:r>
              <a:rPr lang="ru-RU" dirty="0" smtClean="0"/>
              <a:t> </a:t>
            </a:r>
            <a:r>
              <a:rPr lang="ru-RU" dirty="0" err="1" smtClean="0"/>
              <a:t>епітелію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покривають</a:t>
            </a:r>
            <a:r>
              <a:rPr lang="ru-RU" dirty="0" smtClean="0"/>
              <a:t> </a:t>
            </a:r>
            <a:r>
              <a:rPr lang="ru-RU" dirty="0" err="1" smtClean="0"/>
              <a:t>дихальні</a:t>
            </a:r>
            <a:r>
              <a:rPr lang="ru-RU" dirty="0" smtClean="0"/>
              <a:t> шляхи,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призводить</a:t>
            </a:r>
            <a:r>
              <a:rPr lang="ru-RU" dirty="0" smtClean="0"/>
              <a:t> до </a:t>
            </a:r>
            <a:r>
              <a:rPr lang="ru-RU" dirty="0" err="1" smtClean="0"/>
              <a:t>підвищеного</a:t>
            </a:r>
            <a:r>
              <a:rPr lang="ru-RU" dirty="0" smtClean="0"/>
              <a:t> </a:t>
            </a:r>
            <a:r>
              <a:rPr lang="ru-RU" dirty="0" err="1" smtClean="0"/>
              <a:t>виділення</a:t>
            </a:r>
            <a:r>
              <a:rPr lang="ru-RU" dirty="0" smtClean="0"/>
              <a:t> </a:t>
            </a:r>
            <a:r>
              <a:rPr lang="ru-RU" dirty="0" err="1" smtClean="0"/>
              <a:t>секреції</a:t>
            </a:r>
            <a:r>
              <a:rPr lang="ru-RU" dirty="0" smtClean="0"/>
              <a:t> та </a:t>
            </a:r>
            <a:r>
              <a:rPr lang="ru-RU" dirty="0" err="1" smtClean="0"/>
              <a:t>слизу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зв'язаний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виділенням</a:t>
            </a:r>
            <a:r>
              <a:rPr lang="ru-RU" dirty="0" smtClean="0"/>
              <a:t> </a:t>
            </a:r>
            <a:r>
              <a:rPr lang="ru-RU" dirty="0" err="1" smtClean="0"/>
              <a:t>мокроти</a:t>
            </a:r>
            <a:r>
              <a:rPr lang="ru-RU" dirty="0" smtClean="0"/>
              <a:t> при </a:t>
            </a:r>
            <a:r>
              <a:rPr lang="ru-RU" dirty="0" err="1" smtClean="0"/>
              <a:t>кашлі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910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14412" y="428604"/>
            <a:ext cx="8229600" cy="1785926"/>
          </a:xfrm>
        </p:spPr>
        <p:txBody>
          <a:bodyPr>
            <a:normAutofit fontScale="90000"/>
          </a:bodyPr>
          <a:lstStyle/>
          <a:p>
            <a:r>
              <a:rPr lang="ru-RU" sz="5300" dirty="0" err="1" smtClean="0"/>
              <a:t>Чому</a:t>
            </a:r>
            <a:r>
              <a:rPr lang="ru-RU" sz="5300" dirty="0" smtClean="0"/>
              <a:t> </a:t>
            </a:r>
            <a:r>
              <a:rPr lang="ru-RU" sz="5300" dirty="0" err="1" smtClean="0"/>
              <a:t>виразка</a:t>
            </a:r>
            <a:r>
              <a:rPr lang="ru-RU" sz="5300" dirty="0" smtClean="0"/>
              <a:t> </a:t>
            </a:r>
            <a:r>
              <a:rPr lang="ru-RU" sz="5300" dirty="0" err="1" smtClean="0"/>
              <a:t>віддає</a:t>
            </a:r>
            <a:r>
              <a:rPr lang="ru-RU" sz="5300" dirty="0" smtClean="0"/>
              <a:t> </a:t>
            </a:r>
            <a:r>
              <a:rPr lang="ru-RU" sz="5300" dirty="0" err="1" smtClean="0"/>
              <a:t>перевагу</a:t>
            </a:r>
            <a:r>
              <a:rPr lang="ru-RU" sz="5300" dirty="0" smtClean="0"/>
              <a:t> </a:t>
            </a:r>
            <a:r>
              <a:rPr lang="ru-RU" sz="5300" dirty="0" err="1" smtClean="0"/>
              <a:t>курцям</a:t>
            </a:r>
            <a:r>
              <a:rPr lang="ru-RU" sz="5300" dirty="0" smtClean="0"/>
              <a:t>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err="1" smtClean="0"/>
              <a:t>Більше</a:t>
            </a:r>
            <a:r>
              <a:rPr lang="ru-RU" dirty="0" smtClean="0"/>
              <a:t> 80 % </a:t>
            </a:r>
            <a:r>
              <a:rPr lang="ru-RU" dirty="0" err="1" smtClean="0"/>
              <a:t>хворих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страждають</a:t>
            </a:r>
            <a:r>
              <a:rPr lang="ru-RU" dirty="0" smtClean="0"/>
              <a:t> </a:t>
            </a:r>
            <a:r>
              <a:rPr lang="ru-RU" dirty="0" err="1" smtClean="0"/>
              <a:t>хронічним</a:t>
            </a:r>
            <a:r>
              <a:rPr lang="ru-RU" dirty="0" smtClean="0"/>
              <a:t> </a:t>
            </a:r>
            <a:r>
              <a:rPr lang="ru-RU" dirty="0" err="1" smtClean="0"/>
              <a:t>захворюванням</a:t>
            </a:r>
            <a:r>
              <a:rPr lang="ru-RU" dirty="0" smtClean="0"/>
              <a:t> </a:t>
            </a:r>
            <a:r>
              <a:rPr lang="ru-RU" dirty="0" err="1" smtClean="0"/>
              <a:t>шлунку</a:t>
            </a:r>
            <a:r>
              <a:rPr lang="ru-RU" dirty="0" smtClean="0"/>
              <a:t> та </a:t>
            </a:r>
            <a:r>
              <a:rPr lang="ru-RU" dirty="0" err="1" smtClean="0"/>
              <a:t>дванадцятипалої</a:t>
            </a:r>
            <a:r>
              <a:rPr lang="ru-RU" dirty="0" smtClean="0"/>
              <a:t> кишки,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курцями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захворювання</a:t>
            </a:r>
            <a:r>
              <a:rPr lang="ru-RU" dirty="0" smtClean="0"/>
              <a:t> </a:t>
            </a:r>
            <a:r>
              <a:rPr lang="ru-RU" dirty="0" err="1" smtClean="0"/>
              <a:t>найчастіше</a:t>
            </a:r>
            <a:r>
              <a:rPr lang="ru-RU" dirty="0" smtClean="0"/>
              <a:t> </a:t>
            </a:r>
            <a:r>
              <a:rPr lang="ru-RU" dirty="0" err="1" smtClean="0"/>
              <a:t>зустрічається</a:t>
            </a:r>
            <a:r>
              <a:rPr lang="ru-RU" dirty="0" smtClean="0"/>
              <a:t> у </a:t>
            </a:r>
            <a:r>
              <a:rPr lang="ru-RU" dirty="0" err="1" smtClean="0"/>
              <a:t>запеклих</a:t>
            </a:r>
            <a:r>
              <a:rPr lang="ru-RU" dirty="0" smtClean="0"/>
              <a:t> </a:t>
            </a:r>
            <a:r>
              <a:rPr lang="ru-RU" dirty="0" err="1" smtClean="0"/>
              <a:t>курців</a:t>
            </a:r>
            <a:r>
              <a:rPr lang="ru-RU" dirty="0" smtClean="0"/>
              <a:t>. Доведено,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куріння</a:t>
            </a:r>
            <a:r>
              <a:rPr lang="ru-RU" dirty="0" smtClean="0"/>
              <a:t> негативно </a:t>
            </a:r>
            <a:r>
              <a:rPr lang="ru-RU" dirty="0" err="1" smtClean="0"/>
              <a:t>впливає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на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лікування</a:t>
            </a:r>
            <a:r>
              <a:rPr lang="ru-RU" dirty="0" smtClean="0"/>
              <a:t> </a:t>
            </a:r>
            <a:r>
              <a:rPr lang="ru-RU" dirty="0" err="1" smtClean="0"/>
              <a:t>виразки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Другая 2">
      <a:dk1>
        <a:srgbClr val="FFFFFF"/>
      </a:dk1>
      <a:lt1>
        <a:srgbClr val="FFFF00"/>
      </a:lt1>
      <a:dk2>
        <a:srgbClr val="92D050"/>
      </a:dk2>
      <a:lt2>
        <a:srgbClr val="00B050"/>
      </a:lt2>
      <a:accent1>
        <a:srgbClr val="FFFF00"/>
      </a:accent1>
      <a:accent2>
        <a:srgbClr val="758C5A"/>
      </a:accent2>
      <a:accent3>
        <a:srgbClr val="92D050"/>
      </a:accent3>
      <a:accent4>
        <a:srgbClr val="00B050"/>
      </a:accent4>
      <a:accent5>
        <a:srgbClr val="758C5A"/>
      </a:accent5>
      <a:accent6>
        <a:srgbClr val="00B050"/>
      </a:accent6>
      <a:hlink>
        <a:srgbClr val="C3CFB5"/>
      </a:hlink>
      <a:folHlink>
        <a:srgbClr val="92D05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44</TotalTime>
  <Words>797</Words>
  <PresentationFormat>Экран (4:3)</PresentationFormat>
  <Paragraphs>42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Литейная</vt:lpstr>
      <vt:lpstr>Курити - чи бути здоровим. </vt:lpstr>
      <vt:lpstr>Куріння – це звичка, огидна для зору, нестерпна для нюху, шкідлива для мозку, небезпечна для легенів.</vt:lpstr>
      <vt:lpstr>«Тютюнова» статистика Європи</vt:lpstr>
      <vt:lpstr>Слайд 4</vt:lpstr>
      <vt:lpstr>Факти про куріння </vt:lpstr>
      <vt:lpstr>Слайд 6</vt:lpstr>
      <vt:lpstr>Чому курці кашляють?</vt:lpstr>
      <vt:lpstr>Слайд 8</vt:lpstr>
      <vt:lpstr>Чому виразка віддає перевагу курцям? </vt:lpstr>
      <vt:lpstr>Слайд 10</vt:lpstr>
      <vt:lpstr>Біохімія тютюнового диму і дія його на організм </vt:lpstr>
      <vt:lpstr>Слайд 12</vt:lpstr>
      <vt:lpstr>Куріння, стать та покоління </vt:lpstr>
      <vt:lpstr>Слайд 14</vt:lpstr>
      <vt:lpstr>Боротьба з палінням</vt:lpstr>
      <vt:lpstr>Слайд 16</vt:lpstr>
      <vt:lpstr>Зіркові жертви куріння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Курити - чи бути здоровим. </dc:title>
  <cp:lastModifiedBy>Admin</cp:lastModifiedBy>
  <cp:revision>8</cp:revision>
  <dcterms:modified xsi:type="dcterms:W3CDTF">2011-12-23T05:58:47Z</dcterms:modified>
</cp:coreProperties>
</file>