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38" d="100"/>
          <a:sy n="38" d="100"/>
        </p:scale>
        <p:origin x="-1410"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F115F478-0AF8-4F1B-A7FB-FAC4B42982AC}" type="datetimeFigureOut">
              <a:rPr lang="uk-UA" smtClean="0"/>
              <a:t>28.11.2013</a:t>
            </a:fld>
            <a:endParaRPr lang="uk-UA"/>
          </a:p>
        </p:txBody>
      </p:sp>
      <p:sp>
        <p:nvSpPr>
          <p:cNvPr id="2" name="Нижний колонтитул 1"/>
          <p:cNvSpPr>
            <a:spLocks noGrp="1"/>
          </p:cNvSpPr>
          <p:nvPr>
            <p:ph type="ftr" sz="quarter" idx="11"/>
          </p:nvPr>
        </p:nvSpPr>
        <p:spPr/>
        <p:txBody>
          <a:bodyPr/>
          <a:lstStyle/>
          <a:p>
            <a:endParaRPr lang="uk-UA"/>
          </a:p>
        </p:txBody>
      </p:sp>
      <p:sp>
        <p:nvSpPr>
          <p:cNvPr id="15" name="Номер слайда 14"/>
          <p:cNvSpPr>
            <a:spLocks noGrp="1"/>
          </p:cNvSpPr>
          <p:nvPr>
            <p:ph type="sldNum" sz="quarter" idx="12"/>
          </p:nvPr>
        </p:nvSpPr>
        <p:spPr>
          <a:xfrm>
            <a:off x="8229600" y="6473952"/>
            <a:ext cx="758952" cy="246888"/>
          </a:xfrm>
        </p:spPr>
        <p:txBody>
          <a:bodyPr/>
          <a:lstStyle/>
          <a:p>
            <a:fld id="{9C44FF97-717C-4C0C-AA26-987B45A6D292}" type="slidenum">
              <a:rPr lang="uk-UA" smtClean="0"/>
              <a:t>‹#›</a:t>
            </a:fld>
            <a:endParaRPr 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115F478-0AF8-4F1B-A7FB-FAC4B42982AC}" type="datetimeFigureOut">
              <a:rPr lang="uk-UA" smtClean="0"/>
              <a:t>28.11.2013</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9C44FF97-717C-4C0C-AA26-987B45A6D292}" type="slidenum">
              <a:rPr lang="uk-UA" smtClean="0"/>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115F478-0AF8-4F1B-A7FB-FAC4B42982AC}" type="datetimeFigureOut">
              <a:rPr lang="uk-UA" smtClean="0"/>
              <a:t>28.11.2013</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9C44FF97-717C-4C0C-AA26-987B45A6D292}" type="slidenum">
              <a:rPr lang="uk-UA" smtClean="0"/>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F115F478-0AF8-4F1B-A7FB-FAC4B42982AC}" type="datetimeFigureOut">
              <a:rPr lang="uk-UA" smtClean="0"/>
              <a:t>28.11.2013</a:t>
            </a:fld>
            <a:endParaRPr lang="uk-UA"/>
          </a:p>
        </p:txBody>
      </p:sp>
      <p:sp>
        <p:nvSpPr>
          <p:cNvPr id="19" name="Нижний колонтитул 18"/>
          <p:cNvSpPr>
            <a:spLocks noGrp="1"/>
          </p:cNvSpPr>
          <p:nvPr>
            <p:ph type="ftr" sz="quarter" idx="11"/>
          </p:nvPr>
        </p:nvSpPr>
        <p:spPr>
          <a:xfrm>
            <a:off x="3581400" y="76200"/>
            <a:ext cx="2895600" cy="288925"/>
          </a:xfrm>
        </p:spPr>
        <p:txBody>
          <a:bodyPr/>
          <a:lstStyle/>
          <a:p>
            <a:endParaRPr lang="uk-UA"/>
          </a:p>
        </p:txBody>
      </p:sp>
      <p:sp>
        <p:nvSpPr>
          <p:cNvPr id="16" name="Номер слайда 15"/>
          <p:cNvSpPr>
            <a:spLocks noGrp="1"/>
          </p:cNvSpPr>
          <p:nvPr>
            <p:ph type="sldNum" sz="quarter" idx="12"/>
          </p:nvPr>
        </p:nvSpPr>
        <p:spPr>
          <a:xfrm>
            <a:off x="8229600" y="6473952"/>
            <a:ext cx="758952" cy="246888"/>
          </a:xfrm>
        </p:spPr>
        <p:txBody>
          <a:bodyPr/>
          <a:lstStyle/>
          <a:p>
            <a:fld id="{9C44FF97-717C-4C0C-AA26-987B45A6D292}" type="slidenum">
              <a:rPr lang="uk-UA" smtClean="0"/>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F115F478-0AF8-4F1B-A7FB-FAC4B42982AC}" type="datetimeFigureOut">
              <a:rPr lang="uk-UA" smtClean="0"/>
              <a:t>28.11.2013</a:t>
            </a:fld>
            <a:endParaRPr lang="uk-UA"/>
          </a:p>
        </p:txBody>
      </p:sp>
      <p:sp>
        <p:nvSpPr>
          <p:cNvPr id="11" name="Нижний колонтитул 10"/>
          <p:cNvSpPr>
            <a:spLocks noGrp="1"/>
          </p:cNvSpPr>
          <p:nvPr>
            <p:ph type="ftr" sz="quarter" idx="11"/>
          </p:nvPr>
        </p:nvSpPr>
        <p:spPr/>
        <p:txBody>
          <a:bodyPr/>
          <a:lstStyle/>
          <a:p>
            <a:endParaRPr lang="uk-UA"/>
          </a:p>
        </p:txBody>
      </p:sp>
      <p:sp>
        <p:nvSpPr>
          <p:cNvPr id="16" name="Номер слайда 15"/>
          <p:cNvSpPr>
            <a:spLocks noGrp="1"/>
          </p:cNvSpPr>
          <p:nvPr>
            <p:ph type="sldNum" sz="quarter" idx="12"/>
          </p:nvPr>
        </p:nvSpPr>
        <p:spPr/>
        <p:txBody>
          <a:bodyPr/>
          <a:lstStyle/>
          <a:p>
            <a:fld id="{9C44FF97-717C-4C0C-AA26-987B45A6D292}" type="slidenum">
              <a:rPr lang="uk-UA" smtClean="0"/>
              <a:t>‹#›</a:t>
            </a:fld>
            <a:endParaRPr lang="uk-UA"/>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F115F478-0AF8-4F1B-A7FB-FAC4B42982AC}" type="datetimeFigureOut">
              <a:rPr lang="uk-UA" smtClean="0"/>
              <a:t>28.11.2013</a:t>
            </a:fld>
            <a:endParaRPr lang="uk-UA"/>
          </a:p>
        </p:txBody>
      </p:sp>
      <p:sp>
        <p:nvSpPr>
          <p:cNvPr id="10" name="Нижний колонтитул 9"/>
          <p:cNvSpPr>
            <a:spLocks noGrp="1"/>
          </p:cNvSpPr>
          <p:nvPr>
            <p:ph type="ftr" sz="quarter" idx="11"/>
          </p:nvPr>
        </p:nvSpPr>
        <p:spPr/>
        <p:txBody>
          <a:bodyPr/>
          <a:lstStyle/>
          <a:p>
            <a:endParaRPr lang="uk-UA"/>
          </a:p>
        </p:txBody>
      </p:sp>
      <p:sp>
        <p:nvSpPr>
          <p:cNvPr id="31" name="Номер слайда 30"/>
          <p:cNvSpPr>
            <a:spLocks noGrp="1"/>
          </p:cNvSpPr>
          <p:nvPr>
            <p:ph type="sldNum" sz="quarter" idx="12"/>
          </p:nvPr>
        </p:nvSpPr>
        <p:spPr/>
        <p:txBody>
          <a:bodyPr/>
          <a:lstStyle/>
          <a:p>
            <a:fld id="{9C44FF97-717C-4C0C-AA26-987B45A6D292}" type="slidenum">
              <a:rPr lang="uk-UA" smtClean="0"/>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F115F478-0AF8-4F1B-A7FB-FAC4B42982AC}" type="datetimeFigureOut">
              <a:rPr lang="uk-UA" smtClean="0"/>
              <a:t>28.11.2013</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a:xfrm>
            <a:off x="8229600" y="6477000"/>
            <a:ext cx="762000" cy="246888"/>
          </a:xfrm>
        </p:spPr>
        <p:txBody>
          <a:bodyPr/>
          <a:lstStyle/>
          <a:p>
            <a:fld id="{9C44FF97-717C-4C0C-AA26-987B45A6D292}" type="slidenum">
              <a:rPr lang="uk-UA" smtClean="0"/>
              <a:t>‹#›</a:t>
            </a:fld>
            <a:endParaRPr lang="uk-UA"/>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F115F478-0AF8-4F1B-A7FB-FAC4B42982AC}" type="datetimeFigureOut">
              <a:rPr lang="uk-UA" smtClean="0"/>
              <a:t>28.11.2013</a:t>
            </a:fld>
            <a:endParaRPr lang="uk-UA"/>
          </a:p>
        </p:txBody>
      </p:sp>
      <p:sp>
        <p:nvSpPr>
          <p:cNvPr id="21" name="Нижний колонтитул 20"/>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9C44FF97-717C-4C0C-AA26-987B45A6D292}" type="slidenum">
              <a:rPr lang="uk-UA" smtClean="0"/>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F115F478-0AF8-4F1B-A7FB-FAC4B42982AC}" type="datetimeFigureOut">
              <a:rPr lang="uk-UA" smtClean="0"/>
              <a:t>28.11.2013</a:t>
            </a:fld>
            <a:endParaRPr lang="uk-UA"/>
          </a:p>
        </p:txBody>
      </p:sp>
      <p:sp>
        <p:nvSpPr>
          <p:cNvPr id="24" name="Нижний колонтитул 23"/>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9C44FF97-717C-4C0C-AA26-987B45A6D292}" type="slidenum">
              <a:rPr lang="uk-UA" smtClean="0"/>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F115F478-0AF8-4F1B-A7FB-FAC4B42982AC}" type="datetimeFigureOut">
              <a:rPr lang="uk-UA" smtClean="0"/>
              <a:t>28.11.2013</a:t>
            </a:fld>
            <a:endParaRPr lang="uk-UA"/>
          </a:p>
        </p:txBody>
      </p:sp>
      <p:sp>
        <p:nvSpPr>
          <p:cNvPr id="29" name="Нижний колонтитул 28"/>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9C44FF97-717C-4C0C-AA26-987B45A6D292}" type="slidenum">
              <a:rPr lang="uk-UA" smtClean="0"/>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F115F478-0AF8-4F1B-A7FB-FAC4B42982AC}" type="datetimeFigureOut">
              <a:rPr lang="uk-UA" smtClean="0"/>
              <a:t>28.11.2013</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31" name="Номер слайда 30"/>
          <p:cNvSpPr>
            <a:spLocks noGrp="1"/>
          </p:cNvSpPr>
          <p:nvPr>
            <p:ph type="sldNum" sz="quarter" idx="12"/>
          </p:nvPr>
        </p:nvSpPr>
        <p:spPr/>
        <p:txBody>
          <a:bodyPr/>
          <a:lstStyle/>
          <a:p>
            <a:fld id="{9C44FF97-717C-4C0C-AA26-987B45A6D292}" type="slidenum">
              <a:rPr lang="uk-UA" smtClean="0"/>
              <a:t>‹#›</a:t>
            </a:fld>
            <a:endParaRPr lang="uk-UA"/>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F115F478-0AF8-4F1B-A7FB-FAC4B42982AC}" type="datetimeFigureOut">
              <a:rPr lang="uk-UA" smtClean="0"/>
              <a:t>28.11.2013</a:t>
            </a:fld>
            <a:endParaRPr lang="uk-UA"/>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uk-UA"/>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9C44FF97-717C-4C0C-AA26-987B45A6D292}" type="slidenum">
              <a:rPr lang="uk-UA" smtClean="0"/>
              <a:t>‹#›</a:t>
            </a:fld>
            <a:endParaRPr lang="uk-UA"/>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ua-referat.com/%D0%95%D0%BA%D0%BE%D0%BB%D0%BE%D0%B3%D1%96%D1%8F" TargetMode="External"/><Relationship Id="rId7" Type="http://schemas.openxmlformats.org/officeDocument/2006/relationships/hyperlink" Target="http://ua-referat.com/%D0%A4%D0%B0%D0%BA%D1%83%D0%BB%D1%8C%D1%82%D0%B0%D1%82%D0%B8%D0%B2" TargetMode="External"/><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hyperlink" Target="http://ua-referat.com/%D0%9E%D1%81%D0%B2%D1%96%D1%82%D0%BB%D0%B5%D0%BD%D0%BD%D1%8F" TargetMode="External"/><Relationship Id="rId5" Type="http://schemas.openxmlformats.org/officeDocument/2006/relationships/hyperlink" Target="http://ua-referat.com/%D0%A1%D1%83%D0%BA%D1%83%D0%BB%D0%B5%D0%BD%D1%82%D0%B8" TargetMode="External"/><Relationship Id="rId4" Type="http://schemas.openxmlformats.org/officeDocument/2006/relationships/hyperlink" Target="http://ua-referat.com/%D0%9A%D0%B0%D0%BA%D1%82%D1%83%D1%81%D0%B8"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ua-referat.com/%D0%A1%D0%B2%D1%96%D1%82%D0%BB%D0%BE" TargetMode="External"/><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hyperlink" Target="http://ua-referat.com/%D0%9A%D1%83%D0%BB%D1%8C%D1%82%D1%83%D1%80%D0%B0"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ua-referat.com/%D0%9A%D0%B8%D1%81%D0%BB%D0%B8%D1%86%D1%8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ua-referat.com/%D0%91%D1%96%D0%BE%D0%BB%D0%BE%D0%B3%D1%96%D1%8F" TargetMode="External"/><Relationship Id="rId2" Type="http://schemas.openxmlformats.org/officeDocument/2006/relationships/hyperlink" Target="http://ua-referat.com/%D0%91%D0%B5%D1%80%D0%B5%D0%B7%D0%B0"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hyperlink" Target="http://ua-referat.com/%D0%A2%D1%80%D0%BE%D0%BF%D1%96%D1%87%D0%BD%D1%96_%D1%80%D0%BE%D1%81%D0%BB%D0%B8%D0%BD%D0%B8" TargetMode="External"/><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ua-referat.com/%D0%A1%D0%B2%D1%96%D1%82%D0%BB%D0%BE" TargetMode="External"/><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ideo" Target="file:///C:\Users\&#1040;&#1076;&#1084;&#1110;&#1085;\Downloads\Kak%20rascvetayut%20cvety.480.mp4"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ua-referat.com/%D0%95%D0%BD%D0%B5%D1%80%D0%B3%D1%96%D1%8F_%D0%A1%D0%BE%D0%BD%D1%86%D1%8F" TargetMode="Externa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hyperlink" Target="http://ua-referat.com/%D0%A1%D0%B2%D1%96%D1%82%D0%BB%D0%BE" TargetMode="External"/><Relationship Id="rId5" Type="http://schemas.openxmlformats.org/officeDocument/2006/relationships/hyperlink" Target="http://ua-referat.com/%D0%9C%D0%BE%D0%B2%D0%B0" TargetMode="External"/><Relationship Id="rId4" Type="http://schemas.openxmlformats.org/officeDocument/2006/relationships/hyperlink" Target="http://ua-referat.com/%D0%A4%D0%BE%D1%82%D0%BE%D1%81%D0%B8%D0%BD%D1%82%D0%B5%D0%B7"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ua-referat.com/%D0%96%D0%B8%D1%82%D1%82%D1%8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ua-referat.com/%D0%A1%D0%B2%D1%96%D1%82%D0%BB%D0%BE" TargetMode="External"/><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hyperlink" Target="http://ua-referat.com/%D0%A2%D0%BE%D0%B3%D0%BE"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ua-referat.com/%D0%9F%D0%BE%D0%B2%D0%B5%D1%80%D1%85%D0%BD%D1%96" TargetMode="External"/><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hyperlink" Target="http://ua-referat.com/%D0%9C%D0%B0%D0%BD%D0%B4%D1%80%D1%96%D0%B2%D0%BD%D0%B8%D1%86%D1%8F" TargetMode="External"/><Relationship Id="rId4" Type="http://schemas.openxmlformats.org/officeDocument/2006/relationships/hyperlink" Target="http://ua-referat.com/%D0%9A%D1%80%D0%B0%D1%97%D0%BD%D0%B0"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ua-referat.com/%D0%97%D0%B4%D1%96%D0%B9%D1%81%D0%BD%D0%B5%D0%BD%D0%BD%D1%8F" TargetMode="External"/><Relationship Id="rId2" Type="http://schemas.openxmlformats.org/officeDocument/2006/relationships/hyperlink" Target="http://ua-referat.com/%D0%9C%D0%BE%D0%B2%D0%B0" TargetMode="Externa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ua-referat.com/%D0%A1%D0%B2%D1%96%D1%82%D0%BB%D0%BE"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57290" y="285728"/>
            <a:ext cx="8458200" cy="1222375"/>
          </a:xfrm>
        </p:spPr>
        <p:txBody>
          <a:bodyPr/>
          <a:lstStyle/>
          <a:p>
            <a:r>
              <a:rPr lang="uk-UA" dirty="0" smtClean="0"/>
              <a:t>Вплив </a:t>
            </a:r>
            <a:r>
              <a:rPr lang="uk-UA" dirty="0" err="1" smtClean="0"/>
              <a:t>свіТла</a:t>
            </a:r>
            <a:r>
              <a:rPr lang="uk-UA" dirty="0" smtClean="0"/>
              <a:t> на рослини.</a:t>
            </a:r>
            <a:endParaRPr lang="uk-UA" dirty="0"/>
          </a:p>
        </p:txBody>
      </p:sp>
      <p:pic>
        <p:nvPicPr>
          <p:cNvPr id="1027" name="Picture 3" descr="C:\Users\Адмін\Desktop\презентація\0a1fc8bbcd7b8974075a4709f8e46088.jpg"/>
          <p:cNvPicPr>
            <a:picLocks noChangeAspect="1" noChangeArrowheads="1"/>
          </p:cNvPicPr>
          <p:nvPr/>
        </p:nvPicPr>
        <p:blipFill>
          <a:blip r:embed="rId2"/>
          <a:srcRect/>
          <a:stretch>
            <a:fillRect/>
          </a:stretch>
        </p:blipFill>
        <p:spPr bwMode="auto">
          <a:xfrm>
            <a:off x="571472" y="1071546"/>
            <a:ext cx="7715304" cy="5284886"/>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Адмін\Desktop\презентація\flowers_489-crop.jpg"/>
          <p:cNvPicPr>
            <a:picLocks noChangeAspect="1" noChangeArrowheads="1"/>
          </p:cNvPicPr>
          <p:nvPr/>
        </p:nvPicPr>
        <p:blipFill>
          <a:blip r:embed="rId2"/>
          <a:srcRect/>
          <a:stretch>
            <a:fillRect/>
          </a:stretch>
        </p:blipFill>
        <p:spPr bwMode="auto">
          <a:xfrm>
            <a:off x="0" y="0"/>
            <a:ext cx="9144000" cy="6854572"/>
          </a:xfrm>
          <a:prstGeom prst="rect">
            <a:avLst/>
          </a:prstGeom>
          <a:noFill/>
        </p:spPr>
      </p:pic>
      <p:sp>
        <p:nvSpPr>
          <p:cNvPr id="3" name="Содержимое 2"/>
          <p:cNvSpPr>
            <a:spLocks noGrp="1"/>
          </p:cNvSpPr>
          <p:nvPr>
            <p:ph idx="1"/>
          </p:nvPr>
        </p:nvSpPr>
        <p:spPr>
          <a:xfrm>
            <a:off x="357158" y="357166"/>
            <a:ext cx="8634442" cy="5722959"/>
          </a:xfrm>
        </p:spPr>
        <p:txBody>
          <a:bodyPr>
            <a:normAutofit fontScale="92500" lnSpcReduction="10000"/>
          </a:bodyPr>
          <a:lstStyle/>
          <a:p>
            <a:r>
              <a:rPr lang="uk-UA" i="1" dirty="0" smtClean="0">
                <a:solidFill>
                  <a:schemeClr val="bg1">
                    <a:lumMod val="95000"/>
                  </a:schemeClr>
                </a:solidFill>
                <a:latin typeface="Times New Roman" pitchFamily="18" charset="0"/>
                <a:cs typeface="Times New Roman" pitchFamily="18" charset="0"/>
              </a:rPr>
              <a:t>Вільно зростаюча сосна має конічну форму і зверху до низу покрита зеленими гілками, між тим як така ж сосна в лісовій гущавині, завдяки різниці в освітленні, має лише маленьку зелену крону, внизу ж вона зовсім позбавлена ​​гілок або ж покрита сухими, позбавленими листя суками. Вільно зростаючі листяні дерева напр., Буки, дуби та інші мають цілком яйцевидну крону, тоді як зростаючі в густих заростях лише маленьку крону з піднятими вгору гілками. </a:t>
            </a:r>
            <a:br>
              <a:rPr lang="uk-UA" i="1" dirty="0" smtClean="0">
                <a:solidFill>
                  <a:schemeClr val="bg1">
                    <a:lumMod val="95000"/>
                  </a:schemeClr>
                </a:solidFill>
                <a:latin typeface="Times New Roman" pitchFamily="18" charset="0"/>
                <a:cs typeface="Times New Roman" pitchFamily="18" charset="0"/>
              </a:rPr>
            </a:br>
            <a:r>
              <a:rPr lang="uk-UA" i="1" dirty="0" smtClean="0">
                <a:solidFill>
                  <a:schemeClr val="bg1">
                    <a:lumMod val="95000"/>
                  </a:schemeClr>
                </a:solidFill>
                <a:latin typeface="Times New Roman" pitchFamily="18" charset="0"/>
                <a:cs typeface="Times New Roman" pitchFamily="18" charset="0"/>
              </a:rPr>
              <a:t>Далі, відношення рослин до світла відіграє важливу роль у змаганні, яке ведуть один з одним дерева, що утворюють спільноти. </a:t>
            </a:r>
            <a:endParaRPr lang="uk-UA" i="1" dirty="0">
              <a:solidFill>
                <a:schemeClr val="bg1">
                  <a:lumMod val="95000"/>
                </a:schemeClr>
              </a:solidFill>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Адмін\Desktop\презентація\0a1f5328f1aec0552ecd5feffa70d3b5.jpg"/>
          <p:cNvPicPr>
            <a:picLocks noChangeAspect="1" noChangeArrowheads="1"/>
          </p:cNvPicPr>
          <p:nvPr/>
        </p:nvPicPr>
        <p:blipFill>
          <a:blip r:embed="rId2">
            <a:lum bright="16000" contrast="-26000"/>
          </a:blip>
          <a:srcRect/>
          <a:stretch>
            <a:fillRect/>
          </a:stretch>
        </p:blipFill>
        <p:spPr bwMode="auto">
          <a:xfrm>
            <a:off x="-1" y="0"/>
            <a:ext cx="9134242" cy="6858000"/>
          </a:xfrm>
          <a:prstGeom prst="rect">
            <a:avLst/>
          </a:prstGeom>
          <a:noFill/>
        </p:spPr>
      </p:pic>
      <p:sp>
        <p:nvSpPr>
          <p:cNvPr id="2" name="Заголовок 1"/>
          <p:cNvSpPr>
            <a:spLocks noGrp="1"/>
          </p:cNvSpPr>
          <p:nvPr>
            <p:ph type="title"/>
          </p:nvPr>
        </p:nvSpPr>
        <p:spPr>
          <a:xfrm>
            <a:off x="285720" y="285728"/>
            <a:ext cx="8705880" cy="1009672"/>
          </a:xfrm>
        </p:spPr>
        <p:txBody>
          <a:bodyPr>
            <a:normAutofit fontScale="90000"/>
          </a:bodyPr>
          <a:lstStyle/>
          <a:p>
            <a:r>
              <a:rPr lang="ru-RU" b="1" dirty="0" smtClean="0"/>
              <a:t>                               </a:t>
            </a:r>
            <a:r>
              <a:rPr lang="ru-RU" b="1" dirty="0" err="1" smtClean="0"/>
              <a:t>Класифікація</a:t>
            </a:r>
            <a:r>
              <a:rPr lang="ru-RU" b="1" dirty="0" smtClean="0"/>
              <a:t> </a:t>
            </a:r>
            <a:r>
              <a:rPr lang="ru-RU" b="1" dirty="0" err="1" smtClean="0"/>
              <a:t>рослин</a:t>
            </a:r>
            <a:r>
              <a:rPr lang="ru-RU" b="1" dirty="0" smtClean="0"/>
              <a:t> по </a:t>
            </a:r>
            <a:r>
              <a:rPr lang="ru-RU" b="1" dirty="0" err="1" smtClean="0"/>
              <a:t>відношенню</a:t>
            </a:r>
            <a:r>
              <a:rPr lang="ru-RU" b="1" dirty="0" smtClean="0"/>
              <a:t> до </a:t>
            </a:r>
            <a:r>
              <a:rPr lang="ru-RU" b="1" dirty="0" err="1" smtClean="0"/>
              <a:t>світла</a:t>
            </a:r>
            <a:endParaRPr lang="uk-UA" dirty="0"/>
          </a:p>
        </p:txBody>
      </p:sp>
      <p:sp>
        <p:nvSpPr>
          <p:cNvPr id="3" name="Содержимое 2"/>
          <p:cNvSpPr>
            <a:spLocks noGrp="1"/>
          </p:cNvSpPr>
          <p:nvPr>
            <p:ph idx="1"/>
          </p:nvPr>
        </p:nvSpPr>
        <p:spPr/>
        <p:txBody>
          <a:bodyPr>
            <a:normAutofit fontScale="85000" lnSpcReduction="20000"/>
          </a:bodyPr>
          <a:lstStyle/>
          <a:p>
            <a:r>
              <a:rPr lang="uk-UA" dirty="0" smtClean="0"/>
              <a:t>По відношенню до світла всі рослини, в тому числі і лісові дерева поділяються такі </a:t>
            </a:r>
            <a:r>
              <a:rPr lang="uk-UA" dirty="0" smtClean="0">
                <a:hlinkClick r:id="rId3" tooltip="Екологія"/>
              </a:rPr>
              <a:t>екологічні</a:t>
            </a:r>
            <a:r>
              <a:rPr lang="uk-UA" dirty="0" smtClean="0"/>
              <a:t> групи: </a:t>
            </a:r>
            <a:br>
              <a:rPr lang="uk-UA" dirty="0" smtClean="0"/>
            </a:br>
            <a:r>
              <a:rPr lang="uk-UA" dirty="0" smtClean="0"/>
              <a:t>· Геліофітів (світлолюбні), що </a:t>
            </a:r>
            <a:r>
              <a:rPr lang="uk-UA" i="1" dirty="0" smtClean="0"/>
              <a:t>потребують багато світла і здатні переносити лише незначне затінення (до світлолюбні ставляться майже всі </a:t>
            </a:r>
            <a:r>
              <a:rPr lang="uk-UA" i="1" dirty="0" smtClean="0">
                <a:hlinkClick r:id="rId4" tooltip="Кактуси"/>
              </a:rPr>
              <a:t>кактуси</a:t>
            </a:r>
            <a:r>
              <a:rPr lang="uk-UA" i="1" dirty="0" smtClean="0"/>
              <a:t> і інші </a:t>
            </a:r>
            <a:r>
              <a:rPr lang="uk-UA" i="1" dirty="0" smtClean="0">
                <a:hlinkClick r:id="rId5" tooltip="Сукуленти"/>
              </a:rPr>
              <a:t>сукуленти</a:t>
            </a:r>
            <a:r>
              <a:rPr lang="uk-UA" i="1" dirty="0" smtClean="0"/>
              <a:t>, багато представників тропічного походження, деякі субтропічні чагарники);</a:t>
            </a:r>
            <a:r>
              <a:rPr lang="uk-UA" dirty="0" smtClean="0"/>
              <a:t> </a:t>
            </a:r>
            <a:br>
              <a:rPr lang="uk-UA" dirty="0" smtClean="0"/>
            </a:br>
            <a:r>
              <a:rPr lang="uk-UA" dirty="0" smtClean="0"/>
              <a:t>· </a:t>
            </a:r>
            <a:r>
              <a:rPr lang="uk-UA" dirty="0" err="1" smtClean="0"/>
              <a:t>Сціофіти</a:t>
            </a:r>
            <a:r>
              <a:rPr lang="uk-UA" dirty="0" smtClean="0"/>
              <a:t> (тіньолюбні) - </a:t>
            </a:r>
            <a:r>
              <a:rPr lang="uk-UA" i="1" dirty="0" smtClean="0"/>
              <a:t>задовольняються навпаки незначним </a:t>
            </a:r>
            <a:r>
              <a:rPr lang="uk-UA" i="1" dirty="0" smtClean="0">
                <a:hlinkClick r:id="rId6" tooltip="Освітлення"/>
              </a:rPr>
              <a:t>освітленням</a:t>
            </a:r>
            <a:r>
              <a:rPr lang="uk-UA" i="1" dirty="0" smtClean="0"/>
              <a:t> і що можуть існувати в тіні (до тіньовитривалим відносяться різні хвойні рослини, багато папороті, деякі декоративно-листяні рослини);</a:t>
            </a:r>
            <a:r>
              <a:rPr lang="uk-UA" dirty="0" smtClean="0"/>
              <a:t> </a:t>
            </a:r>
            <a:br>
              <a:rPr lang="uk-UA" dirty="0" smtClean="0"/>
            </a:br>
            <a:r>
              <a:rPr lang="uk-UA" dirty="0" smtClean="0"/>
              <a:t>· Тіньовитривалі (</a:t>
            </a:r>
            <a:r>
              <a:rPr lang="uk-UA" dirty="0" smtClean="0">
                <a:hlinkClick r:id="rId7" tooltip="Факультатив"/>
              </a:rPr>
              <a:t>факультативні</a:t>
            </a:r>
            <a:r>
              <a:rPr lang="uk-UA" dirty="0" smtClean="0"/>
              <a:t> геліофітів).</a:t>
            </a:r>
            <a:endParaRPr lang="uk-UA"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Адмін\Desktop\презентація\459d1cb316db.jpg"/>
          <p:cNvPicPr>
            <a:picLocks noChangeAspect="1" noChangeArrowheads="1"/>
          </p:cNvPicPr>
          <p:nvPr/>
        </p:nvPicPr>
        <p:blipFill>
          <a:blip r:embed="rId2"/>
          <a:srcRect/>
          <a:stretch>
            <a:fillRect/>
          </a:stretch>
        </p:blipFill>
        <p:spPr bwMode="auto">
          <a:xfrm>
            <a:off x="3048000" y="2286000"/>
            <a:ext cx="6096000" cy="4572000"/>
          </a:xfrm>
          <a:prstGeom prst="rect">
            <a:avLst/>
          </a:prstGeom>
          <a:noFill/>
        </p:spPr>
      </p:pic>
      <p:sp>
        <p:nvSpPr>
          <p:cNvPr id="2" name="Заголовок 1"/>
          <p:cNvSpPr>
            <a:spLocks noGrp="1"/>
          </p:cNvSpPr>
          <p:nvPr>
            <p:ph type="title"/>
          </p:nvPr>
        </p:nvSpPr>
        <p:spPr/>
        <p:txBody>
          <a:bodyPr/>
          <a:lstStyle/>
          <a:p>
            <a:r>
              <a:rPr lang="uk-UA" b="1" u="sng" dirty="0" smtClean="0"/>
              <a:t>Геліофітів.</a:t>
            </a:r>
            <a:r>
              <a:rPr lang="uk-UA" dirty="0" smtClean="0"/>
              <a:t> </a:t>
            </a:r>
            <a:r>
              <a:rPr lang="uk-UA" dirty="0" smtClean="0">
                <a:hlinkClick r:id="rId3" tooltip="Світло"/>
              </a:rPr>
              <a:t>Світлові</a:t>
            </a:r>
            <a:r>
              <a:rPr lang="uk-UA" dirty="0" smtClean="0"/>
              <a:t> </a:t>
            </a:r>
            <a:r>
              <a:rPr lang="uk-UA" dirty="0" smtClean="0"/>
              <a:t>рослини.</a:t>
            </a:r>
            <a:endParaRPr lang="uk-UA" dirty="0"/>
          </a:p>
        </p:txBody>
      </p:sp>
      <p:sp>
        <p:nvSpPr>
          <p:cNvPr id="3" name="Содержимое 2"/>
          <p:cNvSpPr>
            <a:spLocks noGrp="1"/>
          </p:cNvSpPr>
          <p:nvPr>
            <p:ph idx="1"/>
          </p:nvPr>
        </p:nvSpPr>
        <p:spPr>
          <a:xfrm>
            <a:off x="0" y="1142984"/>
            <a:ext cx="5929322" cy="5715016"/>
          </a:xfrm>
        </p:spPr>
        <p:txBody>
          <a:bodyPr>
            <a:normAutofit fontScale="85000" lnSpcReduction="10000"/>
          </a:bodyPr>
          <a:lstStyle/>
          <a:p>
            <a:r>
              <a:rPr lang="uk-UA" dirty="0" smtClean="0"/>
              <a:t>Мешканці відкритих місць проживання: лук, степів, верхніх ярусів лісів, ранньовесняні рослини, багато </a:t>
            </a:r>
            <a:r>
              <a:rPr lang="uk-UA" dirty="0" smtClean="0">
                <a:hlinkClick r:id="rId4" tooltip="Культура"/>
              </a:rPr>
              <a:t>культурні</a:t>
            </a:r>
            <a:r>
              <a:rPr lang="uk-UA" dirty="0" smtClean="0"/>
              <a:t> рослини. </a:t>
            </a:r>
            <a:br>
              <a:rPr lang="uk-UA" dirty="0" smtClean="0"/>
            </a:br>
            <a:r>
              <a:rPr lang="uk-UA" dirty="0" smtClean="0"/>
              <a:t>Характеризуються такими ознаками: </a:t>
            </a:r>
            <a:br>
              <a:rPr lang="uk-UA" dirty="0" smtClean="0"/>
            </a:br>
            <a:r>
              <a:rPr lang="uk-UA" dirty="0" smtClean="0"/>
              <a:t>· Дрібні розміри листя; зустрічається сезонний диморфізм: навесні лестощі дрібні, влітку - більше; </a:t>
            </a:r>
            <a:br>
              <a:rPr lang="uk-UA" dirty="0" smtClean="0"/>
            </a:br>
            <a:r>
              <a:rPr lang="uk-UA" dirty="0" smtClean="0"/>
              <a:t>· Листя розташовується під великим кутом, іноді майже вертикально; </a:t>
            </a:r>
            <a:br>
              <a:rPr lang="uk-UA" dirty="0" smtClean="0"/>
            </a:br>
            <a:r>
              <a:rPr lang="uk-UA" dirty="0" smtClean="0"/>
              <a:t>· Листова пластинка блискуча або густо опушена; </a:t>
            </a:r>
            <a:br>
              <a:rPr lang="uk-UA" dirty="0" smtClean="0"/>
            </a:br>
            <a:r>
              <a:rPr lang="uk-UA" dirty="0" smtClean="0"/>
              <a:t>· Утворюють виряджені насадження.</a:t>
            </a:r>
            <a:endParaRPr lang="uk-UA"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u="sng" dirty="0" err="1" smtClean="0"/>
              <a:t>Сціофіти</a:t>
            </a:r>
            <a:r>
              <a:rPr lang="ru-RU" b="1" u="sng" dirty="0" smtClean="0"/>
              <a:t>.</a:t>
            </a:r>
            <a:r>
              <a:rPr lang="ru-RU" dirty="0" smtClean="0"/>
              <a:t> Не </a:t>
            </a:r>
            <a:r>
              <a:rPr lang="ru-RU" dirty="0" err="1" smtClean="0"/>
              <a:t>виносять</a:t>
            </a:r>
            <a:r>
              <a:rPr lang="ru-RU" dirty="0" smtClean="0"/>
              <a:t> сильного </a:t>
            </a:r>
            <a:r>
              <a:rPr lang="ru-RU" dirty="0" err="1" smtClean="0"/>
              <a:t>світла</a:t>
            </a:r>
            <a:r>
              <a:rPr lang="ru-RU" dirty="0" smtClean="0"/>
              <a:t>.</a:t>
            </a:r>
            <a:endParaRPr lang="uk-UA" dirty="0"/>
          </a:p>
        </p:txBody>
      </p:sp>
      <p:sp>
        <p:nvSpPr>
          <p:cNvPr id="3" name="Содержимое 2"/>
          <p:cNvSpPr>
            <a:spLocks noGrp="1"/>
          </p:cNvSpPr>
          <p:nvPr>
            <p:ph idx="1"/>
          </p:nvPr>
        </p:nvSpPr>
        <p:spPr>
          <a:xfrm>
            <a:off x="304800" y="1554162"/>
            <a:ext cx="4195762" cy="5303838"/>
          </a:xfrm>
        </p:spPr>
        <p:txBody>
          <a:bodyPr>
            <a:normAutofit fontScale="85000" lnSpcReduction="10000"/>
          </a:bodyPr>
          <a:lstStyle/>
          <a:p>
            <a:r>
              <a:rPr lang="uk-UA" dirty="0" smtClean="0"/>
              <a:t>Місця проживання: нижні затемнені яруси; мешканці глибоких шарів водойм. Перш за все, це рослини, що ростуть під наметом лісу (</a:t>
            </a:r>
            <a:r>
              <a:rPr lang="uk-UA" dirty="0" smtClean="0">
                <a:hlinkClick r:id="rId2" tooltip="Кислиця"/>
              </a:rPr>
              <a:t>кислиця</a:t>
            </a:r>
            <a:r>
              <a:rPr lang="uk-UA" dirty="0" smtClean="0"/>
              <a:t>, </a:t>
            </a:r>
            <a:r>
              <a:rPr lang="uk-UA" dirty="0" err="1" smtClean="0"/>
              <a:t>Костина</a:t>
            </a:r>
            <a:r>
              <a:rPr lang="uk-UA" dirty="0" smtClean="0"/>
              <a:t>, снить). </a:t>
            </a:r>
            <a:br>
              <a:rPr lang="uk-UA" dirty="0" smtClean="0"/>
            </a:br>
            <a:r>
              <a:rPr lang="uk-UA" dirty="0" smtClean="0"/>
              <a:t>Характеризуються такими ознаками: </a:t>
            </a:r>
            <a:br>
              <a:rPr lang="uk-UA" dirty="0" smtClean="0"/>
            </a:br>
            <a:r>
              <a:rPr lang="uk-UA" dirty="0" smtClean="0"/>
              <a:t>· Листи великі, ніжні; </a:t>
            </a:r>
            <a:br>
              <a:rPr lang="uk-UA" dirty="0" smtClean="0"/>
            </a:br>
            <a:r>
              <a:rPr lang="uk-UA" dirty="0" smtClean="0"/>
              <a:t>· Листя темно-зеленого кольору; </a:t>
            </a:r>
            <a:br>
              <a:rPr lang="uk-UA" dirty="0" smtClean="0"/>
            </a:br>
            <a:r>
              <a:rPr lang="uk-UA" dirty="0" smtClean="0"/>
              <a:t>· Листя рухливі;</a:t>
            </a:r>
            <a:endParaRPr lang="uk-UA" dirty="0"/>
          </a:p>
        </p:txBody>
      </p:sp>
      <p:pic>
        <p:nvPicPr>
          <p:cNvPr id="12290" name="Picture 2" descr="C:\Users\Адмін\Desktop\презентація\1275818103_peony-arrangement.jpg"/>
          <p:cNvPicPr>
            <a:picLocks noChangeAspect="1" noChangeArrowheads="1"/>
          </p:cNvPicPr>
          <p:nvPr/>
        </p:nvPicPr>
        <p:blipFill>
          <a:blip r:embed="rId3"/>
          <a:srcRect/>
          <a:stretch>
            <a:fillRect/>
          </a:stretch>
        </p:blipFill>
        <p:spPr bwMode="auto">
          <a:xfrm>
            <a:off x="3857620" y="2000240"/>
            <a:ext cx="5053282" cy="378619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Адмін\Desktop\презентація\0b1d7baab83ebe3031d1b028e07d0872.jpg"/>
          <p:cNvPicPr>
            <a:picLocks noChangeAspect="1" noChangeArrowheads="1"/>
          </p:cNvPicPr>
          <p:nvPr/>
        </p:nvPicPr>
        <p:blipFill>
          <a:blip r:embed="rId2"/>
          <a:srcRect/>
          <a:stretch>
            <a:fillRect/>
          </a:stretch>
        </p:blipFill>
        <p:spPr bwMode="auto">
          <a:xfrm>
            <a:off x="285720" y="2143116"/>
            <a:ext cx="4403684" cy="330615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2" name="Заголовок 1"/>
          <p:cNvSpPr>
            <a:spLocks noGrp="1"/>
          </p:cNvSpPr>
          <p:nvPr>
            <p:ph type="title"/>
          </p:nvPr>
        </p:nvSpPr>
        <p:spPr/>
        <p:txBody>
          <a:bodyPr/>
          <a:lstStyle/>
          <a:p>
            <a:r>
              <a:rPr lang="uk-UA" b="1" u="sng" dirty="0" smtClean="0"/>
              <a:t>Тіньовитривалі.</a:t>
            </a:r>
            <a:endParaRPr lang="uk-UA" dirty="0"/>
          </a:p>
        </p:txBody>
      </p:sp>
      <p:sp>
        <p:nvSpPr>
          <p:cNvPr id="3" name="Содержимое 2"/>
          <p:cNvSpPr>
            <a:spLocks noGrp="1"/>
          </p:cNvSpPr>
          <p:nvPr>
            <p:ph idx="1"/>
          </p:nvPr>
        </p:nvSpPr>
        <p:spPr>
          <a:xfrm>
            <a:off x="3214678" y="1357298"/>
            <a:ext cx="5776922" cy="5286412"/>
          </a:xfrm>
        </p:spPr>
        <p:txBody>
          <a:bodyPr>
            <a:normAutofit fontScale="77500" lnSpcReduction="20000"/>
          </a:bodyPr>
          <a:lstStyle/>
          <a:p>
            <a:r>
              <a:rPr lang="uk-UA" dirty="0" smtClean="0"/>
              <a:t>Займають проміжне положення. Часто добре розвиваються в умовах нормального освітлення, але можуть при цьому переносити і затемнення. За своїми ознаками займають проміжне положення. </a:t>
            </a:r>
            <a:br>
              <a:rPr lang="uk-UA" dirty="0" smtClean="0"/>
            </a:br>
            <a:r>
              <a:rPr lang="uk-UA" dirty="0" smtClean="0"/>
              <a:t>Причини цієї відмінності потрібно шукати, перш за все, в специфічних особливостях хлорофілу, потім в різній архітектоніці видів (в будові пагонів, розташуванні та формі листя). Розподіливши лісові дерева згідно з їх потребою в світі, що виявляється в їх змаганні, коли вони ростуть разом, і, ставлячи найбільш світлолюбні вперед, ми отримаємо приблизно наступні ряди.</a:t>
            </a:r>
            <a:endParaRPr lang="uk-UA"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Содержимое 2"/>
          <p:cNvSpPr>
            <a:spLocks noGrp="1"/>
          </p:cNvSpPr>
          <p:nvPr>
            <p:ph idx="1"/>
          </p:nvPr>
        </p:nvSpPr>
        <p:spPr/>
        <p:txBody>
          <a:bodyPr>
            <a:normAutofit fontScale="92500" lnSpcReduction="20000"/>
          </a:bodyPr>
          <a:lstStyle/>
          <a:p>
            <a:r>
              <a:rPr lang="uk-UA" dirty="0" smtClean="0"/>
              <a:t>1) Модрина, </a:t>
            </a:r>
            <a:r>
              <a:rPr lang="uk-UA" dirty="0" smtClean="0">
                <a:hlinkClick r:id="rId2" tooltip="Береза"/>
              </a:rPr>
              <a:t>береза</a:t>
            </a:r>
            <a:r>
              <a:rPr lang="uk-UA" dirty="0" smtClean="0"/>
              <a:t>, осика, вільха. </a:t>
            </a:r>
            <a:br>
              <a:rPr lang="uk-UA" dirty="0" smtClean="0"/>
            </a:br>
            <a:r>
              <a:rPr lang="uk-UA" dirty="0" smtClean="0"/>
              <a:t>2) </a:t>
            </a:r>
            <a:r>
              <a:rPr lang="en-US" dirty="0" err="1" smtClean="0"/>
              <a:t>Pinus</a:t>
            </a:r>
            <a:r>
              <a:rPr lang="en-US" dirty="0" smtClean="0"/>
              <a:t> </a:t>
            </a:r>
            <a:r>
              <a:rPr lang="en-US" dirty="0" err="1" smtClean="0"/>
              <a:t>silvestris</a:t>
            </a:r>
            <a:r>
              <a:rPr lang="en-US" dirty="0" smtClean="0"/>
              <a:t>, P. </a:t>
            </a:r>
            <a:r>
              <a:rPr lang="en-US" dirty="0" err="1" smtClean="0"/>
              <a:t>strobus</a:t>
            </a:r>
            <a:r>
              <a:rPr lang="en-US" dirty="0" smtClean="0"/>
              <a:t>, </a:t>
            </a:r>
            <a:r>
              <a:rPr lang="uk-UA" dirty="0" smtClean="0"/>
              <a:t>ясен, дуб, в'яз, </a:t>
            </a:r>
            <a:r>
              <a:rPr lang="en-US" dirty="0" smtClean="0"/>
              <a:t>Acer </a:t>
            </a:r>
            <a:r>
              <a:rPr lang="en-US" dirty="0" err="1" smtClean="0"/>
              <a:t>Pseudoplatanus</a:t>
            </a:r>
            <a:r>
              <a:rPr lang="en-US" dirty="0" smtClean="0"/>
              <a:t>. </a:t>
            </a:r>
            <a:br>
              <a:rPr lang="en-US" dirty="0" smtClean="0"/>
            </a:br>
            <a:r>
              <a:rPr lang="en-US" dirty="0" smtClean="0"/>
              <a:t>3) </a:t>
            </a:r>
            <a:r>
              <a:rPr lang="en-US" dirty="0" err="1" smtClean="0"/>
              <a:t>Pinus</a:t>
            </a:r>
            <a:r>
              <a:rPr lang="en-US" dirty="0" smtClean="0"/>
              <a:t> </a:t>
            </a:r>
            <a:r>
              <a:rPr lang="en-US" dirty="0" err="1" smtClean="0"/>
              <a:t>montana</a:t>
            </a:r>
            <a:r>
              <a:rPr lang="en-US" dirty="0" smtClean="0"/>
              <a:t> Mill, </a:t>
            </a:r>
            <a:r>
              <a:rPr lang="uk-UA" dirty="0" smtClean="0"/>
              <a:t>ялина, липа, граб, бук, ялиця. </a:t>
            </a:r>
            <a:br>
              <a:rPr lang="uk-UA" dirty="0" smtClean="0"/>
            </a:br>
            <a:r>
              <a:rPr lang="uk-UA" dirty="0" smtClean="0"/>
              <a:t>Чудово й </a:t>
            </a:r>
            <a:r>
              <a:rPr lang="uk-UA" dirty="0" smtClean="0">
                <a:hlinkClick r:id="rId3" tooltip="Біологія"/>
              </a:rPr>
              <a:t>біологічно</a:t>
            </a:r>
            <a:r>
              <a:rPr lang="uk-UA" dirty="0" smtClean="0"/>
              <a:t> важливо обставина, що </a:t>
            </a:r>
            <a:r>
              <a:rPr lang="uk-UA" i="1" dirty="0" smtClean="0"/>
              <a:t>майже всі дерева в молодості можуть переносити великого затінення</a:t>
            </a:r>
            <a:r>
              <a:rPr lang="uk-UA" dirty="0" smtClean="0"/>
              <a:t> е, ніж у більш зрілому віці. Далі слід зауважити, що здатність переносити затінення знаходиться у відомій залежності від родючості </a:t>
            </a:r>
            <a:r>
              <a:rPr lang="uk-UA" dirty="0" err="1" smtClean="0"/>
              <a:t>грунту</a:t>
            </a:r>
            <a:r>
              <a:rPr lang="uk-UA" dirty="0" smtClean="0"/>
              <a:t>. </a:t>
            </a:r>
            <a:br>
              <a:rPr lang="uk-UA" dirty="0" smtClean="0"/>
            </a:br>
            <a:r>
              <a:rPr lang="uk-UA" b="1" dirty="0" smtClean="0"/>
              <a:t> </a:t>
            </a:r>
            <a:endParaRPr lang="uk-UA"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Адмін\Desktop\презентація\88060478_86175127_81530385_1284592042.jpg"/>
          <p:cNvPicPr>
            <a:picLocks noChangeAspect="1" noChangeArrowheads="1"/>
          </p:cNvPicPr>
          <p:nvPr/>
        </p:nvPicPr>
        <p:blipFill>
          <a:blip r:embed="rId2"/>
          <a:srcRect/>
          <a:stretch>
            <a:fillRect/>
          </a:stretch>
        </p:blipFill>
        <p:spPr bwMode="auto">
          <a:xfrm>
            <a:off x="500034" y="357166"/>
            <a:ext cx="3728024" cy="307183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4339" name="Picture 3" descr="C:\Users\Адмін\Desktop\презентація\103333378_85430822_1259869_imagick_1be010e3593c37d62f7092443eff4a41fc5478f9.jpg"/>
          <p:cNvPicPr>
            <a:picLocks noChangeAspect="1" noChangeArrowheads="1"/>
          </p:cNvPicPr>
          <p:nvPr/>
        </p:nvPicPr>
        <p:blipFill>
          <a:blip r:embed="rId3"/>
          <a:srcRect/>
          <a:stretch>
            <a:fillRect/>
          </a:stretch>
        </p:blipFill>
        <p:spPr bwMode="auto">
          <a:xfrm>
            <a:off x="4643438" y="500042"/>
            <a:ext cx="3924283" cy="2941741"/>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14340" name="Picture 4" descr="C:\Users\Адмін\Desktop\презентація\а4.jpg"/>
          <p:cNvPicPr>
            <a:picLocks noChangeAspect="1" noChangeArrowheads="1"/>
          </p:cNvPicPr>
          <p:nvPr/>
        </p:nvPicPr>
        <p:blipFill>
          <a:blip r:embed="rId4"/>
          <a:srcRect/>
          <a:stretch>
            <a:fillRect/>
          </a:stretch>
        </p:blipFill>
        <p:spPr bwMode="auto">
          <a:xfrm>
            <a:off x="2285983" y="3420653"/>
            <a:ext cx="4487879" cy="3365909"/>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Адмін\Desktop\презентація\лес.jpg"/>
          <p:cNvPicPr>
            <a:picLocks noChangeAspect="1" noChangeArrowheads="1"/>
          </p:cNvPicPr>
          <p:nvPr/>
        </p:nvPicPr>
        <p:blipFill>
          <a:blip r:embed="rId2"/>
          <a:srcRect/>
          <a:stretch>
            <a:fillRect/>
          </a:stretch>
        </p:blipFill>
        <p:spPr bwMode="auto">
          <a:xfrm>
            <a:off x="3429000" y="2357430"/>
            <a:ext cx="5715000" cy="4286250"/>
          </a:xfrm>
          <a:prstGeom prst="rect">
            <a:avLst/>
          </a:prstGeom>
          <a:noFill/>
        </p:spPr>
      </p:pic>
      <p:sp>
        <p:nvSpPr>
          <p:cNvPr id="2" name="Заголовок 1"/>
          <p:cNvSpPr>
            <a:spLocks noGrp="1"/>
          </p:cNvSpPr>
          <p:nvPr>
            <p:ph type="title"/>
          </p:nvPr>
        </p:nvSpPr>
        <p:spPr/>
        <p:txBody>
          <a:bodyPr/>
          <a:lstStyle/>
          <a:p>
            <a:r>
              <a:rPr lang="uk-UA" b="1" dirty="0" smtClean="0"/>
              <a:t>Напрямок листя та освітлення.</a:t>
            </a:r>
            <a:r>
              <a:rPr lang="uk-UA" dirty="0" smtClean="0"/>
              <a:t> </a:t>
            </a:r>
            <a:endParaRPr lang="uk-UA" dirty="0"/>
          </a:p>
        </p:txBody>
      </p:sp>
      <p:sp>
        <p:nvSpPr>
          <p:cNvPr id="3" name="Содержимое 2"/>
          <p:cNvSpPr>
            <a:spLocks noGrp="1"/>
          </p:cNvSpPr>
          <p:nvPr>
            <p:ph idx="1"/>
          </p:nvPr>
        </p:nvSpPr>
        <p:spPr>
          <a:xfrm>
            <a:off x="304800" y="1554162"/>
            <a:ext cx="5553084" cy="5089548"/>
          </a:xfrm>
        </p:spPr>
        <p:txBody>
          <a:bodyPr>
            <a:normAutofit fontScale="85000" lnSpcReduction="20000"/>
          </a:bodyPr>
          <a:lstStyle/>
          <a:p>
            <a:r>
              <a:rPr lang="uk-UA" dirty="0" smtClean="0"/>
              <a:t>На листя впливає сама незначна різниця у висвітленні, по відношенню до якого вони беруть найбільш вигідне для себе положення. Листя світлолюбних рослин часто стирчать прямо вгору, направлені майже вертикально (напр. </a:t>
            </a:r>
            <a:r>
              <a:rPr lang="en-US" dirty="0" err="1" smtClean="0"/>
              <a:t>Lactuca</a:t>
            </a:r>
            <a:r>
              <a:rPr lang="en-US" dirty="0" smtClean="0"/>
              <a:t> </a:t>
            </a:r>
            <a:r>
              <a:rPr lang="en-US" dirty="0" err="1" smtClean="0"/>
              <a:t>Scariola</a:t>
            </a:r>
            <a:r>
              <a:rPr lang="en-US" dirty="0" smtClean="0"/>
              <a:t> </a:t>
            </a:r>
            <a:r>
              <a:rPr lang="uk-UA" dirty="0" smtClean="0"/>
              <a:t>в сонячних місцях та інші, так звані компасні рослини (</a:t>
            </a:r>
            <a:r>
              <a:rPr lang="en-US" dirty="0" smtClean="0"/>
              <a:t>Stahl IV), </a:t>
            </a:r>
            <a:r>
              <a:rPr lang="uk-UA" dirty="0" smtClean="0"/>
              <a:t>або вони звисають вниз, що особливо часто буває у молодих рослин (</a:t>
            </a:r>
            <a:r>
              <a:rPr lang="en-US" dirty="0" err="1" smtClean="0"/>
              <a:t>Mangifera</a:t>
            </a:r>
            <a:r>
              <a:rPr lang="en-US" dirty="0" smtClean="0"/>
              <a:t> </a:t>
            </a:r>
            <a:r>
              <a:rPr lang="en-US" dirty="0" err="1" smtClean="0"/>
              <a:t>Jndica</a:t>
            </a:r>
            <a:r>
              <a:rPr lang="en-US" dirty="0" smtClean="0"/>
              <a:t> </a:t>
            </a:r>
            <a:r>
              <a:rPr lang="uk-UA" dirty="0" smtClean="0"/>
              <a:t>і інші </a:t>
            </a:r>
            <a:r>
              <a:rPr lang="uk-UA" dirty="0" smtClean="0">
                <a:hlinkClick r:id="rId3" tooltip="Тропічні рослини"/>
              </a:rPr>
              <a:t>тропічні рослини</a:t>
            </a:r>
            <a:r>
              <a:rPr lang="uk-UA" dirty="0" smtClean="0"/>
              <a:t> ). </a:t>
            </a:r>
            <a:endParaRPr lang="uk-UA"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Адмін\Desktop\презентація\059c32453099.jpg"/>
          <p:cNvPicPr>
            <a:picLocks noChangeAspect="1" noChangeArrowheads="1"/>
          </p:cNvPicPr>
          <p:nvPr/>
        </p:nvPicPr>
        <p:blipFill>
          <a:blip r:embed="rId2"/>
          <a:srcRect/>
          <a:stretch>
            <a:fillRect/>
          </a:stretch>
        </p:blipFill>
        <p:spPr bwMode="auto">
          <a:xfrm>
            <a:off x="0" y="2286000"/>
            <a:ext cx="6096001" cy="4572000"/>
          </a:xfrm>
          <a:prstGeom prst="rect">
            <a:avLst/>
          </a:prstGeom>
          <a:noFill/>
        </p:spPr>
      </p:pic>
      <p:sp>
        <p:nvSpPr>
          <p:cNvPr id="3" name="Содержимое 2"/>
          <p:cNvSpPr>
            <a:spLocks noGrp="1"/>
          </p:cNvSpPr>
          <p:nvPr>
            <p:ph idx="1"/>
          </p:nvPr>
        </p:nvSpPr>
        <p:spPr>
          <a:xfrm>
            <a:off x="214282" y="357166"/>
            <a:ext cx="8929718" cy="6286544"/>
          </a:xfrm>
        </p:spPr>
        <p:txBody>
          <a:bodyPr>
            <a:normAutofit fontScale="85000" lnSpcReduction="10000"/>
          </a:bodyPr>
          <a:lstStyle/>
          <a:p>
            <a:r>
              <a:rPr lang="uk-UA" dirty="0" smtClean="0"/>
              <a:t>Листя ж тіньолюбних рослин завжди розпростерті горизонтально, що легко спостерігати на дводольних рослинах, наприклад, букових лісів. На листя світлолюбних рослин сонячні промені падають під гострим кутом, і, отже, не можуть провести повного дії, тоді як у лісах ослаблений </a:t>
            </a:r>
            <a:r>
              <a:rPr lang="uk-UA" dirty="0" smtClean="0">
                <a:hlinkClick r:id="rId3" tooltip="Світло"/>
              </a:rPr>
              <a:t>світло</a:t>
            </a:r>
            <a:r>
              <a:rPr lang="uk-UA" dirty="0" smtClean="0"/>
              <a:t> падає на листя тіньолюбних рослин під прямим кутом. </a:t>
            </a:r>
            <a:br>
              <a:rPr lang="uk-UA" dirty="0" smtClean="0"/>
            </a:br>
            <a:r>
              <a:rPr lang="uk-UA" dirty="0" smtClean="0"/>
              <a:t>У дводольних світлолюбних рослин часто спостерігається утворення так званої листової мозаїки (</a:t>
            </a:r>
            <a:r>
              <a:rPr lang="en-US" dirty="0" err="1" smtClean="0"/>
              <a:t>Kerner</a:t>
            </a:r>
            <a:r>
              <a:rPr lang="en-US" dirty="0" smtClean="0"/>
              <a:t>) </a:t>
            </a:r>
            <a:r>
              <a:rPr lang="uk-UA" dirty="0" smtClean="0"/>
              <a:t>складається в тому, що маленькі й великі листя стикаються своїми краями і використовують всю </a:t>
            </a:r>
            <a:r>
              <a:rPr lang="uk-UA" dirty="0" err="1" smtClean="0"/>
              <a:t>висвітлювану</a:t>
            </a:r>
            <a:r>
              <a:rPr lang="uk-UA" dirty="0" smtClean="0"/>
              <a:t> поверхню (</a:t>
            </a:r>
            <a:r>
              <a:rPr lang="en-US" dirty="0" err="1" smtClean="0"/>
              <a:t>Fagus</a:t>
            </a:r>
            <a:r>
              <a:rPr lang="en-US" dirty="0" smtClean="0"/>
              <a:t>, </a:t>
            </a:r>
            <a:r>
              <a:rPr lang="en-US" dirty="0" err="1" smtClean="0"/>
              <a:t>Tnentalis</a:t>
            </a:r>
            <a:r>
              <a:rPr lang="en-US" dirty="0" smtClean="0"/>
              <a:t>, </a:t>
            </a:r>
            <a:r>
              <a:rPr lang="en-US" dirty="0" err="1" smtClean="0"/>
              <a:t>Mercurialis</a:t>
            </a:r>
            <a:r>
              <a:rPr lang="en-US" dirty="0" smtClean="0"/>
              <a:t>, </a:t>
            </a:r>
            <a:r>
              <a:rPr lang="uk-UA" dirty="0" err="1" smtClean="0"/>
              <a:t>Тгара</a:t>
            </a:r>
            <a:r>
              <a:rPr lang="uk-UA" dirty="0" smtClean="0"/>
              <a:t>). Різниця між </a:t>
            </a:r>
            <a:r>
              <a:rPr lang="uk-UA" dirty="0" err="1" smtClean="0"/>
              <a:t>геліофільнимі</a:t>
            </a:r>
            <a:r>
              <a:rPr lang="uk-UA" dirty="0" smtClean="0"/>
              <a:t> і </a:t>
            </a:r>
            <a:r>
              <a:rPr lang="uk-UA" dirty="0" err="1" smtClean="0"/>
              <a:t>геліофобнимі</a:t>
            </a:r>
            <a:r>
              <a:rPr lang="uk-UA" dirty="0" smtClean="0"/>
              <a:t> рослинами виражена особливо різко серед рослин з голчастими і лінійними листками, наприклад, </a:t>
            </a:r>
            <a:r>
              <a:rPr lang="en-US" dirty="0" err="1" smtClean="0"/>
              <a:t>Juniperus</a:t>
            </a:r>
            <a:r>
              <a:rPr lang="en-US" dirty="0" smtClean="0"/>
              <a:t>, </a:t>
            </a:r>
            <a:r>
              <a:rPr lang="en-US" dirty="0" err="1" smtClean="0"/>
              <a:t>Calluna</a:t>
            </a:r>
            <a:r>
              <a:rPr lang="en-US" dirty="0" smtClean="0"/>
              <a:t>. </a:t>
            </a:r>
            <a:endParaRPr lang="uk-UA"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214290"/>
            <a:ext cx="8991600" cy="3929089"/>
          </a:xfrm>
        </p:spPr>
        <p:txBody>
          <a:bodyPr>
            <a:normAutofit fontScale="77500" lnSpcReduction="20000"/>
          </a:bodyPr>
          <a:lstStyle/>
          <a:p>
            <a:r>
              <a:rPr lang="uk-UA" dirty="0" err="1" smtClean="0"/>
              <a:t>Геліофільние</a:t>
            </a:r>
            <a:r>
              <a:rPr lang="uk-UA" dirty="0" smtClean="0"/>
              <a:t> (світлолюбні) рослини мають листя підняті вгору або притиснуті, листя геліофобних (тіньолюбні) рослин стирчать на всі боки; у перших постійно залишається вертикальне розташування, у других змінюється горизонтальне; такі просторові відносини купуються рослинами в молодості, під час росту. </a:t>
            </a:r>
            <a:br>
              <a:rPr lang="uk-UA" dirty="0" smtClean="0"/>
            </a:br>
            <a:r>
              <a:rPr lang="uk-UA" dirty="0" smtClean="0"/>
              <a:t>Крім того рослини мають фотометричними рухами, які спостерігаються у багатьох рослин під впливом змін до напруженості і в напрямку світла. Під впливом сильного освітлення листя приймають профільне положення, більш слабке освітлення викликає прихильність горизонтальне. </a:t>
            </a:r>
            <a:br>
              <a:rPr lang="uk-UA" dirty="0" smtClean="0"/>
            </a:br>
            <a:r>
              <a:rPr lang="uk-UA" b="1" dirty="0" smtClean="0"/>
              <a:t>  </a:t>
            </a:r>
            <a:endParaRPr lang="uk-UA" dirty="0"/>
          </a:p>
        </p:txBody>
      </p:sp>
      <p:pic>
        <p:nvPicPr>
          <p:cNvPr id="17410" name="Picture 2" descr="C:\Users\Адмін\Desktop\презентація\цветы.jpg"/>
          <p:cNvPicPr>
            <a:picLocks noChangeAspect="1" noChangeArrowheads="1"/>
          </p:cNvPicPr>
          <p:nvPr/>
        </p:nvPicPr>
        <p:blipFill>
          <a:blip r:embed="rId2"/>
          <a:srcRect/>
          <a:stretch>
            <a:fillRect/>
          </a:stretch>
        </p:blipFill>
        <p:spPr bwMode="auto">
          <a:xfrm>
            <a:off x="4732326" y="3552537"/>
            <a:ext cx="4411674" cy="3305463"/>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ak rascvetayut cvety.480.mp4">
            <a:hlinkClick r:id="" action="ppaction://media"/>
          </p:cNvPr>
          <p:cNvPicPr>
            <a:picLocks noGrp="1" noRot="1" noChangeAspect="1"/>
          </p:cNvPicPr>
          <p:nvPr>
            <p:ph idx="1"/>
            <a:videoFile r:link="rId1"/>
          </p:nvPr>
        </p:nvPicPr>
        <p:blipFill>
          <a:blip r:embed="rId3"/>
          <a:stretch>
            <a:fillRect/>
          </a:stretch>
        </p:blipFill>
        <p:spPr>
          <a:xfrm>
            <a:off x="0" y="0"/>
            <a:ext cx="9144000" cy="6858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Адмін\Desktop\презентація\293063_dbfkrM.jpeg"/>
          <p:cNvPicPr>
            <a:picLocks noChangeAspect="1" noChangeArrowheads="1"/>
          </p:cNvPicPr>
          <p:nvPr/>
        </p:nvPicPr>
        <p:blipFill>
          <a:blip r:embed="rId2">
            <a:lum contrast="7000"/>
          </a:blip>
          <a:srcRect/>
          <a:stretch>
            <a:fillRect/>
          </a:stretch>
        </p:blipFill>
        <p:spPr bwMode="auto">
          <a:xfrm>
            <a:off x="0" y="1071546"/>
            <a:ext cx="7429552" cy="5578060"/>
          </a:xfrm>
          <a:prstGeom prst="rect">
            <a:avLst/>
          </a:prstGeom>
          <a:noFill/>
        </p:spPr>
      </p:pic>
      <p:sp>
        <p:nvSpPr>
          <p:cNvPr id="2" name="Заголовок 1"/>
          <p:cNvSpPr>
            <a:spLocks noGrp="1"/>
          </p:cNvSpPr>
          <p:nvPr>
            <p:ph type="title"/>
          </p:nvPr>
        </p:nvSpPr>
        <p:spPr>
          <a:xfrm>
            <a:off x="142844" y="0"/>
            <a:ext cx="8686800" cy="838200"/>
          </a:xfrm>
        </p:spPr>
        <p:txBody>
          <a:bodyPr>
            <a:normAutofit fontScale="90000"/>
          </a:bodyPr>
          <a:lstStyle/>
          <a:p>
            <a:r>
              <a:rPr lang="ru-RU" b="1" dirty="0" smtClean="0"/>
              <a:t>             </a:t>
            </a:r>
            <a:r>
              <a:rPr lang="ru-RU" b="1" dirty="0" err="1" smtClean="0"/>
              <a:t>Вплив</a:t>
            </a:r>
            <a:r>
              <a:rPr lang="ru-RU" b="1" dirty="0" smtClean="0"/>
              <a:t> </a:t>
            </a:r>
            <a:r>
              <a:rPr lang="ru-RU" b="1" dirty="0" err="1" smtClean="0"/>
              <a:t>світла</a:t>
            </a:r>
            <a:r>
              <a:rPr lang="ru-RU" b="1" dirty="0" smtClean="0"/>
              <a:t> на </a:t>
            </a:r>
            <a:r>
              <a:rPr lang="ru-RU" b="1" dirty="0" err="1" smtClean="0"/>
              <a:t>харчування</a:t>
            </a:r>
            <a:r>
              <a:rPr lang="ru-RU" b="1" dirty="0" smtClean="0"/>
              <a:t> </a:t>
            </a:r>
            <a:r>
              <a:rPr lang="ru-RU" b="1" dirty="0" err="1" smtClean="0"/>
              <a:t>і</a:t>
            </a:r>
            <a:r>
              <a:rPr lang="ru-RU" b="1" dirty="0" smtClean="0"/>
              <a:t> </a:t>
            </a:r>
            <a:r>
              <a:rPr lang="ru-RU" b="1" dirty="0" smtClean="0"/>
              <a:t>           </a:t>
            </a:r>
            <a:br>
              <a:rPr lang="ru-RU" b="1" dirty="0" smtClean="0"/>
            </a:br>
            <a:r>
              <a:rPr lang="ru-RU" b="1" dirty="0" smtClean="0"/>
              <a:t> </a:t>
            </a:r>
            <a:r>
              <a:rPr lang="ru-RU" b="1" dirty="0" smtClean="0"/>
              <a:t>                        </a:t>
            </a:r>
            <a:r>
              <a:rPr lang="ru-RU" b="1" dirty="0" err="1" smtClean="0"/>
              <a:t>випаровування</a:t>
            </a:r>
            <a:r>
              <a:rPr lang="ru-RU" b="1" dirty="0" smtClean="0"/>
              <a:t>.</a:t>
            </a:r>
            <a:endParaRPr lang="uk-UA" dirty="0"/>
          </a:p>
        </p:txBody>
      </p:sp>
      <p:sp>
        <p:nvSpPr>
          <p:cNvPr id="3" name="Содержимое 2"/>
          <p:cNvSpPr>
            <a:spLocks noGrp="1"/>
          </p:cNvSpPr>
          <p:nvPr>
            <p:ph idx="1"/>
          </p:nvPr>
        </p:nvSpPr>
        <p:spPr>
          <a:xfrm>
            <a:off x="2071670" y="1071546"/>
            <a:ext cx="6919930" cy="5008579"/>
          </a:xfrm>
        </p:spPr>
        <p:txBody>
          <a:bodyPr>
            <a:normAutofit fontScale="77500" lnSpcReduction="20000"/>
          </a:bodyPr>
          <a:lstStyle/>
          <a:p>
            <a:r>
              <a:rPr lang="uk-UA" dirty="0" smtClean="0"/>
              <a:t>Практично єдиним джерелом енергії для всіх живих організмів є </a:t>
            </a:r>
            <a:r>
              <a:rPr lang="uk-UA" dirty="0" smtClean="0">
                <a:hlinkClick r:id="rId3" tooltip="Енергія Сонця"/>
              </a:rPr>
              <a:t>енергія сонця</a:t>
            </a:r>
            <a:r>
              <a:rPr lang="uk-UA" dirty="0" smtClean="0"/>
              <a:t>. Напряму утилізувати сонячну енергію може тільки одна група організмів - зелені рослини і </a:t>
            </a:r>
            <a:r>
              <a:rPr lang="uk-UA" dirty="0" err="1" smtClean="0">
                <a:hlinkClick r:id="rId4" tooltip="Фотосинтез"/>
              </a:rPr>
              <a:t>фотосинтезуючі</a:t>
            </a:r>
            <a:r>
              <a:rPr lang="uk-UA" dirty="0" smtClean="0"/>
              <a:t> організми.</a:t>
            </a:r>
            <a:r>
              <a:rPr lang="uk-UA" dirty="0" smtClean="0">
                <a:hlinkClick r:id="rId5" tooltip="Мова"/>
              </a:rPr>
              <a:t> Мова</a:t>
            </a:r>
            <a:r>
              <a:rPr lang="uk-UA" dirty="0" smtClean="0"/>
              <a:t> йде про унікальному природному явищі - фотосинтезі. Всі інші організми, по суті, поглинають енергію сонця, перетворену зеленими рослинами в енергію хімічних зв'язків. </a:t>
            </a:r>
            <a:br>
              <a:rPr lang="uk-UA" dirty="0" smtClean="0"/>
            </a:br>
            <a:r>
              <a:rPr lang="uk-UA" dirty="0" smtClean="0"/>
              <a:t>Значення світла для рослинності дуже велике: як для вироблення життєвих форм і рослинних угруповань, так і для місцевого розподілу рослин. Істотний вплив на рослини роблять зміни напруженості світла і тривалість освітлення. </a:t>
            </a:r>
            <a:br>
              <a:rPr lang="uk-UA" dirty="0" smtClean="0"/>
            </a:br>
            <a:r>
              <a:rPr lang="uk-UA" dirty="0" smtClean="0">
                <a:hlinkClick r:id="rId6" tooltip="Світло"/>
              </a:rPr>
              <a:t>Світло</a:t>
            </a:r>
            <a:r>
              <a:rPr lang="uk-UA" dirty="0" smtClean="0"/>
              <a:t> впливає: </a:t>
            </a:r>
            <a:endParaRPr lang="uk-UA"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smtClean="0"/>
              <a:t>               На </a:t>
            </a:r>
            <a:r>
              <a:rPr lang="uk-UA" b="1" dirty="0" smtClean="0"/>
              <a:t>харчування</a:t>
            </a:r>
            <a:endParaRPr lang="uk-UA" dirty="0"/>
          </a:p>
        </p:txBody>
      </p:sp>
      <p:sp>
        <p:nvSpPr>
          <p:cNvPr id="3" name="Содержимое 2"/>
          <p:cNvSpPr>
            <a:spLocks noGrp="1"/>
          </p:cNvSpPr>
          <p:nvPr>
            <p:ph idx="1"/>
          </p:nvPr>
        </p:nvSpPr>
        <p:spPr>
          <a:xfrm>
            <a:off x="214282" y="1357298"/>
            <a:ext cx="5143536" cy="5500702"/>
          </a:xfrm>
        </p:spPr>
        <p:txBody>
          <a:bodyPr>
            <a:normAutofit fontScale="92500" lnSpcReduction="10000"/>
          </a:bodyPr>
          <a:lstStyle/>
          <a:p>
            <a:r>
              <a:rPr lang="uk-UA" dirty="0" smtClean="0"/>
              <a:t>У відсутності світла немає асиміляції вугільної кислоти, немає </a:t>
            </a:r>
            <a:r>
              <a:rPr lang="uk-UA" dirty="0" smtClean="0">
                <a:hlinkClick r:id="rId2" tooltip="Життя"/>
              </a:rPr>
              <a:t>життя</a:t>
            </a:r>
            <a:r>
              <a:rPr lang="uk-UA" dirty="0" smtClean="0"/>
              <a:t> на землі. Починаючи з відомого мінімуму (різного для різних видів рослин) асиміляція збільшується зі зростанням напруженості світла, до відомого максимуму. Дуже сильне освітлення впливає шкідливо;</a:t>
            </a:r>
            <a:endParaRPr lang="uk-UA" dirty="0"/>
          </a:p>
        </p:txBody>
      </p:sp>
      <p:pic>
        <p:nvPicPr>
          <p:cNvPr id="3074" name="Picture 2" descr="C:\Users\Адмін\Desktop\презентація\1275818107_plumeria_after_morning_rain.jpg"/>
          <p:cNvPicPr>
            <a:picLocks noChangeAspect="1" noChangeArrowheads="1"/>
          </p:cNvPicPr>
          <p:nvPr/>
        </p:nvPicPr>
        <p:blipFill>
          <a:blip r:embed="rId3"/>
          <a:srcRect/>
          <a:stretch>
            <a:fillRect/>
          </a:stretch>
        </p:blipFill>
        <p:spPr bwMode="auto">
          <a:xfrm rot="16200000">
            <a:off x="4517924" y="2054318"/>
            <a:ext cx="4989756" cy="3738593"/>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Адмін\Desktop\презентація\28eb0d63e522.jpg"/>
          <p:cNvPicPr>
            <a:picLocks noChangeAspect="1" noChangeArrowheads="1"/>
          </p:cNvPicPr>
          <p:nvPr/>
        </p:nvPicPr>
        <p:blipFill>
          <a:blip r:embed="rId2">
            <a:lum bright="-2000" contrast="-3000"/>
          </a:blip>
          <a:srcRect/>
          <a:stretch>
            <a:fillRect/>
          </a:stretch>
        </p:blipFill>
        <p:spPr bwMode="auto">
          <a:xfrm>
            <a:off x="0" y="1428736"/>
            <a:ext cx="6096000" cy="4572000"/>
          </a:xfrm>
          <a:prstGeom prst="rect">
            <a:avLst/>
          </a:prstGeom>
          <a:noFill/>
        </p:spPr>
      </p:pic>
      <p:sp>
        <p:nvSpPr>
          <p:cNvPr id="2" name="Заголовок 1"/>
          <p:cNvSpPr>
            <a:spLocks noGrp="1"/>
          </p:cNvSpPr>
          <p:nvPr>
            <p:ph type="title"/>
          </p:nvPr>
        </p:nvSpPr>
        <p:spPr/>
        <p:txBody>
          <a:bodyPr/>
          <a:lstStyle/>
          <a:p>
            <a:r>
              <a:rPr lang="uk-UA" b="1" dirty="0" smtClean="0"/>
              <a:t>               На </a:t>
            </a:r>
            <a:r>
              <a:rPr lang="uk-UA" b="1" dirty="0" smtClean="0"/>
              <a:t>випаровування</a:t>
            </a:r>
            <a:endParaRPr lang="uk-UA" dirty="0"/>
          </a:p>
        </p:txBody>
      </p:sp>
      <p:sp>
        <p:nvSpPr>
          <p:cNvPr id="3" name="Содержимое 2"/>
          <p:cNvSpPr>
            <a:spLocks noGrp="1"/>
          </p:cNvSpPr>
          <p:nvPr>
            <p:ph idx="1"/>
          </p:nvPr>
        </p:nvSpPr>
        <p:spPr>
          <a:xfrm>
            <a:off x="4000496" y="1142984"/>
            <a:ext cx="4991104" cy="5715016"/>
          </a:xfrm>
        </p:spPr>
        <p:txBody>
          <a:bodyPr>
            <a:normAutofit fontScale="92500" lnSpcReduction="20000"/>
          </a:bodyPr>
          <a:lstStyle/>
          <a:p>
            <a:r>
              <a:rPr lang="uk-UA" dirty="0" smtClean="0"/>
              <a:t>Тому </a:t>
            </a:r>
            <a:r>
              <a:rPr lang="uk-UA" dirty="0" smtClean="0"/>
              <a:t>що частина світлових променів перетворюється в рослині у теплоту, що сприяє випаровуванню. У цьому відношенні існує також для кожного виду рослин відомий оптимум. Від занадто сильного випаровування рослини захищають себе різним чином.</a:t>
            </a:r>
            <a:r>
              <a:rPr lang="uk-UA" dirty="0" smtClean="0">
                <a:hlinkClick r:id="rId3" tooltip="Світло"/>
              </a:rPr>
              <a:t> Світло</a:t>
            </a:r>
            <a:r>
              <a:rPr lang="uk-UA" dirty="0" smtClean="0"/>
              <a:t>, крім </a:t>
            </a:r>
            <a:r>
              <a:rPr lang="uk-UA" dirty="0" smtClean="0">
                <a:hlinkClick r:id="rId4" tooltip="Того"/>
              </a:rPr>
              <a:t>того</a:t>
            </a:r>
            <a:r>
              <a:rPr lang="uk-UA" dirty="0" smtClean="0"/>
              <a:t>, впливає на явища зростання, руху і взагалі на майже всі життєві процеси.</a:t>
            </a:r>
            <a:endParaRPr lang="uk-UA"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Адмін\Desktop\презентація\PicsDesktop.net_138.jpg"/>
          <p:cNvPicPr>
            <a:picLocks noChangeAspect="1" noChangeArrowheads="1"/>
          </p:cNvPicPr>
          <p:nvPr/>
        </p:nvPicPr>
        <p:blipFill>
          <a:blip r:embed="rId2"/>
          <a:srcRect/>
          <a:stretch>
            <a:fillRect/>
          </a:stretch>
        </p:blipFill>
        <p:spPr bwMode="auto">
          <a:xfrm>
            <a:off x="0" y="-2894"/>
            <a:ext cx="9144000" cy="6860894"/>
          </a:xfrm>
          <a:prstGeom prst="rect">
            <a:avLst/>
          </a:prstGeom>
          <a:noFill/>
        </p:spPr>
      </p:pic>
      <p:sp>
        <p:nvSpPr>
          <p:cNvPr id="2" name="Заголовок 1"/>
          <p:cNvSpPr>
            <a:spLocks noGrp="1"/>
          </p:cNvSpPr>
          <p:nvPr>
            <p:ph type="title"/>
          </p:nvPr>
        </p:nvSpPr>
        <p:spPr/>
        <p:txBody>
          <a:bodyPr>
            <a:normAutofit fontScale="90000"/>
          </a:bodyPr>
          <a:lstStyle/>
          <a:p>
            <a:r>
              <a:rPr lang="ru-RU" b="1" dirty="0" err="1" smtClean="0"/>
              <a:t>Значення</a:t>
            </a:r>
            <a:r>
              <a:rPr lang="ru-RU" b="1" dirty="0" smtClean="0"/>
              <a:t> </a:t>
            </a:r>
            <a:r>
              <a:rPr lang="ru-RU" b="1" dirty="0" err="1" smtClean="0"/>
              <a:t>світла</a:t>
            </a:r>
            <a:r>
              <a:rPr lang="ru-RU" b="1" dirty="0" smtClean="0"/>
              <a:t> для </a:t>
            </a:r>
            <a:r>
              <a:rPr lang="ru-RU" b="1" dirty="0" err="1" smtClean="0"/>
              <a:t>розподілу</a:t>
            </a:r>
            <a:r>
              <a:rPr lang="ru-RU" b="1" dirty="0" smtClean="0"/>
              <a:t> </a:t>
            </a:r>
            <a:r>
              <a:rPr lang="ru-RU" b="1" dirty="0" err="1" smtClean="0"/>
              <a:t>рослин</a:t>
            </a:r>
            <a:r>
              <a:rPr lang="ru-RU" b="1" dirty="0" smtClean="0"/>
              <a:t>.</a:t>
            </a:r>
            <a:endParaRPr lang="uk-UA" dirty="0"/>
          </a:p>
        </p:txBody>
      </p:sp>
      <p:sp>
        <p:nvSpPr>
          <p:cNvPr id="3" name="Содержимое 2"/>
          <p:cNvSpPr>
            <a:spLocks noGrp="1"/>
          </p:cNvSpPr>
          <p:nvPr>
            <p:ph idx="1"/>
          </p:nvPr>
        </p:nvSpPr>
        <p:spPr/>
        <p:txBody>
          <a:bodyPr>
            <a:noAutofit/>
          </a:bodyPr>
          <a:lstStyle/>
          <a:p>
            <a:r>
              <a:rPr lang="uk-UA" sz="2200" i="1" dirty="0" smtClean="0">
                <a:solidFill>
                  <a:schemeClr val="tx1">
                    <a:lumMod val="95000"/>
                    <a:lumOff val="5000"/>
                  </a:schemeClr>
                </a:solidFill>
              </a:rPr>
              <a:t>Немає </a:t>
            </a:r>
            <a:r>
              <a:rPr lang="uk-UA" sz="2200" i="1" dirty="0" smtClean="0">
                <a:solidFill>
                  <a:schemeClr val="tx1">
                    <a:lumMod val="95000"/>
                    <a:lumOff val="5000"/>
                  </a:schemeClr>
                </a:solidFill>
              </a:rPr>
              <a:t>майже такого куточка на земній </a:t>
            </a:r>
            <a:r>
              <a:rPr lang="uk-UA" sz="2200" i="1" dirty="0" smtClean="0">
                <a:solidFill>
                  <a:schemeClr val="tx1">
                    <a:lumMod val="95000"/>
                    <a:lumOff val="5000"/>
                  </a:schemeClr>
                </a:solidFill>
                <a:hlinkClick r:id="rId3" tooltip="Поверхні"/>
              </a:rPr>
              <a:t>поверхні</a:t>
            </a:r>
            <a:r>
              <a:rPr lang="uk-UA" sz="2200" i="1" dirty="0" smtClean="0">
                <a:solidFill>
                  <a:schemeClr val="tx1">
                    <a:lumMod val="95000"/>
                    <a:lumOff val="5000"/>
                  </a:schemeClr>
                </a:solidFill>
              </a:rPr>
              <a:t>, де б, завдяки нестачі освітлення, рослинне життя була неможлива, тому що, якщо освітлення дуже слабко в певний час року (напр., під час полярних ночей), то в інший час воно набуває достатню силу, що б викликати прояв життя. </a:t>
            </a:r>
            <a:br>
              <a:rPr lang="uk-UA" sz="2200" i="1" dirty="0" smtClean="0">
                <a:solidFill>
                  <a:schemeClr val="tx1">
                    <a:lumMod val="95000"/>
                    <a:lumOff val="5000"/>
                  </a:schemeClr>
                </a:solidFill>
              </a:rPr>
            </a:br>
            <a:r>
              <a:rPr lang="uk-UA" sz="2200" i="1" dirty="0" smtClean="0">
                <a:solidFill>
                  <a:schemeClr val="tx1">
                    <a:lumMod val="95000"/>
                    <a:lumOff val="5000"/>
                  </a:schemeClr>
                </a:solidFill>
              </a:rPr>
              <a:t>Сила світла має великий вплив на розподіл видів і на багатство рослинного співтовариства неподільними. У разі недостатнього освітлення рослини ростуть погано, виснажуються і гинуть. Загальновідома різниця між рослинами, що живуть у лісах, тінистих місцях, і що ростуть в місцях освітлених. У полярних </a:t>
            </a:r>
            <a:r>
              <a:rPr lang="uk-UA" sz="2200" i="1" dirty="0" smtClean="0">
                <a:solidFill>
                  <a:schemeClr val="tx1">
                    <a:lumMod val="95000"/>
                    <a:lumOff val="5000"/>
                  </a:schemeClr>
                </a:solidFill>
                <a:hlinkClick r:id="rId4" tooltip="Країна"/>
              </a:rPr>
              <a:t>країнах</a:t>
            </a:r>
            <a:r>
              <a:rPr lang="uk-UA" sz="2200" i="1" dirty="0" smtClean="0">
                <a:solidFill>
                  <a:schemeClr val="tx1">
                    <a:lumMod val="95000"/>
                    <a:lumOff val="5000"/>
                  </a:schemeClr>
                </a:solidFill>
              </a:rPr>
              <a:t> відмінність у хмарності (числі сонячних днів, і днів похмурих і туманних) є, безсумнівно, причиною описуваного багатьма </a:t>
            </a:r>
            <a:r>
              <a:rPr lang="uk-UA" sz="2200" i="1" dirty="0" smtClean="0">
                <a:solidFill>
                  <a:schemeClr val="tx1">
                    <a:lumMod val="95000"/>
                    <a:lumOff val="5000"/>
                  </a:schemeClr>
                </a:solidFill>
                <a:hlinkClick r:id="rId5" tooltip="Мандрівниця"/>
              </a:rPr>
              <a:t>мандрівниками</a:t>
            </a:r>
            <a:r>
              <a:rPr lang="uk-UA" sz="2200" i="1" dirty="0" smtClean="0">
                <a:solidFill>
                  <a:schemeClr val="tx1">
                    <a:lumMod val="95000"/>
                    <a:lumOff val="5000"/>
                  </a:schemeClr>
                </a:solidFill>
              </a:rPr>
              <a:t> відмінності між багатою флорою всередині фіордів і убогою рослинністю узбереж і островів</a:t>
            </a:r>
            <a:endParaRPr lang="uk-UA" sz="2200" i="1" dirty="0">
              <a:solidFill>
                <a:schemeClr val="tx1">
                  <a:lumMod val="95000"/>
                  <a:lumOff val="5000"/>
                </a:schemeClr>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8991600" cy="4071942"/>
          </a:xfrm>
        </p:spPr>
        <p:txBody>
          <a:bodyPr>
            <a:normAutofit fontScale="62500" lnSpcReduction="20000"/>
          </a:bodyPr>
          <a:lstStyle/>
          <a:p>
            <a:r>
              <a:rPr lang="uk-UA" dirty="0" smtClean="0"/>
              <a:t>Про вплив забарвлення і напруженості світла на поширення водяних рослин на різних глибинах буде </a:t>
            </a:r>
            <a:r>
              <a:rPr lang="uk-UA" dirty="0" smtClean="0">
                <a:hlinkClick r:id="rId2" tooltip="Мова"/>
              </a:rPr>
              <a:t>мова</a:t>
            </a:r>
            <a:r>
              <a:rPr lang="uk-UA" dirty="0" smtClean="0"/>
              <a:t> в розділі про гідрофітних рослинах. </a:t>
            </a:r>
            <a:br>
              <a:rPr lang="uk-UA" dirty="0" smtClean="0"/>
            </a:br>
            <a:r>
              <a:rPr lang="uk-UA" dirty="0" smtClean="0"/>
              <a:t>Час, протягом якого рослина досягає свого повного розвитку, перебуває в залежності не тільки від сили світла, але і від тривалості освітлення. Таким чином, якщо у Фінляндії та Північної Норвегії ячмінь дозріває через 89 днів після посіву, а в </a:t>
            </a:r>
            <a:r>
              <a:rPr lang="uk-UA" dirty="0" err="1" smtClean="0"/>
              <a:t>Шонене</a:t>
            </a:r>
            <a:r>
              <a:rPr lang="uk-UA" dirty="0" smtClean="0"/>
              <a:t>, не дивлячись на більш високу температуру і велику силу світла, для </a:t>
            </a:r>
            <a:r>
              <a:rPr lang="uk-UA" dirty="0" smtClean="0">
                <a:hlinkClick r:id="rId3" tooltip="Здійснення"/>
              </a:rPr>
              <a:t>здійснення</a:t>
            </a:r>
            <a:r>
              <a:rPr lang="uk-UA" dirty="0" smtClean="0"/>
              <a:t> тієї ж роботи потрібно цілих 100 днів, то причина цього полягає почасти і в тому , що більш тривалий освітлення прискорює утворення речовини. На півночі, завдяки більш тривалого освітлення, життєві періодичні явища рослин відбуваються влітку набагато швидше, ніж навесні. За </a:t>
            </a:r>
            <a:r>
              <a:rPr lang="uk-UA" dirty="0" err="1" smtClean="0"/>
              <a:t>Арнелла</a:t>
            </a:r>
            <a:r>
              <a:rPr lang="uk-UA" dirty="0" smtClean="0"/>
              <a:t>, щоб зацвіли рослини в місцевості на один градус північніше </a:t>
            </a:r>
            <a:r>
              <a:rPr lang="uk-UA" dirty="0" err="1" smtClean="0"/>
              <a:t>Шонена</a:t>
            </a:r>
            <a:r>
              <a:rPr lang="uk-UA" dirty="0" smtClean="0"/>
              <a:t> в квітні потрібно 4,3 дня, у травні 2,3 дня, в червні 1,5 дня і в липні 0,5 дня. </a:t>
            </a:r>
            <a:br>
              <a:rPr lang="uk-UA" dirty="0" smtClean="0"/>
            </a:br>
            <a:r>
              <a:rPr lang="uk-UA" b="1" dirty="0" smtClean="0"/>
              <a:t> </a:t>
            </a:r>
            <a:endParaRPr lang="uk-UA" dirty="0"/>
          </a:p>
        </p:txBody>
      </p:sp>
      <p:pic>
        <p:nvPicPr>
          <p:cNvPr id="6146" name="Picture 2" descr="C:\Users\Адмін\Desktop\презентація\wallpaper.big-pqq.cs.png.jpg"/>
          <p:cNvPicPr>
            <a:picLocks noChangeAspect="1" noChangeArrowheads="1"/>
          </p:cNvPicPr>
          <p:nvPr/>
        </p:nvPicPr>
        <p:blipFill>
          <a:blip r:embed="rId4"/>
          <a:srcRect/>
          <a:stretch>
            <a:fillRect/>
          </a:stretch>
        </p:blipFill>
        <p:spPr bwMode="auto">
          <a:xfrm>
            <a:off x="285720" y="3357562"/>
            <a:ext cx="4214842" cy="316113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147" name="Picture 3" descr="C:\Users\Адмін\Desktop\презентація\13650026784429193.jpg"/>
          <p:cNvPicPr>
            <a:picLocks noChangeAspect="1" noChangeArrowheads="1"/>
          </p:cNvPicPr>
          <p:nvPr/>
        </p:nvPicPr>
        <p:blipFill>
          <a:blip r:embed="rId5" cstate="print"/>
          <a:srcRect/>
          <a:stretch>
            <a:fillRect/>
          </a:stretch>
        </p:blipFill>
        <p:spPr bwMode="auto">
          <a:xfrm>
            <a:off x="4714876" y="3214686"/>
            <a:ext cx="4214810" cy="3143248"/>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Сила </a:t>
            </a:r>
            <a:r>
              <a:rPr lang="ru-RU" b="1" dirty="0" err="1" smtClean="0"/>
              <a:t>світла</a:t>
            </a:r>
            <a:r>
              <a:rPr lang="ru-RU" b="1" dirty="0" smtClean="0"/>
              <a:t> </a:t>
            </a:r>
            <a:r>
              <a:rPr lang="ru-RU" b="1" dirty="0" err="1" smtClean="0"/>
              <a:t>і</a:t>
            </a:r>
            <a:r>
              <a:rPr lang="ru-RU" b="1" dirty="0" smtClean="0"/>
              <a:t> </a:t>
            </a:r>
            <a:r>
              <a:rPr lang="ru-RU" b="1" dirty="0" err="1" smtClean="0"/>
              <a:t>напрям</a:t>
            </a:r>
            <a:r>
              <a:rPr lang="ru-RU" b="1" dirty="0" smtClean="0"/>
              <a:t> </a:t>
            </a:r>
            <a:r>
              <a:rPr lang="ru-RU" b="1" dirty="0" err="1" smtClean="0"/>
              <a:t>світлових</a:t>
            </a:r>
            <a:r>
              <a:rPr lang="ru-RU" b="1" dirty="0" smtClean="0"/>
              <a:t> </a:t>
            </a:r>
            <a:r>
              <a:rPr lang="ru-RU" b="1" dirty="0" err="1" smtClean="0"/>
              <a:t>променів</a:t>
            </a:r>
            <a:r>
              <a:rPr lang="ru-RU" dirty="0" smtClean="0"/>
              <a:t> </a:t>
            </a:r>
            <a:endParaRPr lang="uk-UA" dirty="0"/>
          </a:p>
        </p:txBody>
      </p:sp>
      <p:sp>
        <p:nvSpPr>
          <p:cNvPr id="3" name="Содержимое 2"/>
          <p:cNvSpPr>
            <a:spLocks noGrp="1"/>
          </p:cNvSpPr>
          <p:nvPr>
            <p:ph idx="1"/>
          </p:nvPr>
        </p:nvSpPr>
        <p:spPr>
          <a:xfrm>
            <a:off x="-357222" y="1142984"/>
            <a:ext cx="6929486" cy="5500725"/>
          </a:xfrm>
        </p:spPr>
        <p:txBody>
          <a:bodyPr>
            <a:normAutofit fontScale="70000" lnSpcReduction="20000"/>
          </a:bodyPr>
          <a:lstStyle/>
          <a:p>
            <a:r>
              <a:rPr lang="uk-UA" dirty="0" smtClean="0"/>
              <a:t>Деякі рослини надзвичайно чутливі до сили світла, а листя або їх листочки здатні виробляти руху, що регулюють освітлення, причому платівка листа утворює у них при відомій ступеня освітлення певний кут з падаючими променями; при помірному освітленні (наприклад, в ранкові години) пластинки листка розташовуються найбільш вигідно по відношенню до світла, щоб промені світла падали на них під прямим кутом (площинне розташування). У міру збільшення сили світла пластинки складаються так, щоб </a:t>
            </a:r>
            <a:r>
              <a:rPr lang="uk-UA" dirty="0" smtClean="0">
                <a:hlinkClick r:id="rId2" tooltip="Світло"/>
              </a:rPr>
              <a:t>світло</a:t>
            </a:r>
            <a:r>
              <a:rPr lang="uk-UA" dirty="0" smtClean="0"/>
              <a:t> падало на них завжди під більш гострими кутами (профільне положення). </a:t>
            </a:r>
            <a:br>
              <a:rPr lang="uk-UA" dirty="0" smtClean="0"/>
            </a:br>
            <a:r>
              <a:rPr lang="uk-UA" dirty="0" smtClean="0"/>
              <a:t>Завдяки цьому, вони менше висвітлюються і нагріваються, і випаровування, внаслідок цього, також зменшуватися. Сюди відносяться багато рослин зі складними листям, особливо з числа тропічних низьких чагарників, наприклад, багато видів </a:t>
            </a:r>
            <a:r>
              <a:rPr lang="en-US" dirty="0" smtClean="0"/>
              <a:t>Acacia </a:t>
            </a:r>
            <a:r>
              <a:rPr lang="uk-UA" dirty="0" smtClean="0"/>
              <a:t>та </a:t>
            </a:r>
            <a:r>
              <a:rPr lang="uk-UA" dirty="0" err="1" smtClean="0"/>
              <a:t>ін</a:t>
            </a:r>
            <a:r>
              <a:rPr lang="uk-UA" dirty="0" smtClean="0"/>
              <a:t> </a:t>
            </a:r>
            <a:r>
              <a:rPr lang="en-US" dirty="0" err="1" smtClean="0"/>
              <a:t>Mimosaceae</a:t>
            </a:r>
            <a:r>
              <a:rPr lang="en-US" dirty="0" smtClean="0"/>
              <a:t>, </a:t>
            </a:r>
            <a:r>
              <a:rPr lang="uk-UA" dirty="0" smtClean="0"/>
              <a:t>багато </a:t>
            </a:r>
            <a:r>
              <a:rPr lang="en-US" dirty="0" err="1" smtClean="0"/>
              <a:t>Papilionaceae</a:t>
            </a:r>
            <a:r>
              <a:rPr lang="en-US" dirty="0" smtClean="0"/>
              <a:t> </a:t>
            </a:r>
            <a:r>
              <a:rPr lang="uk-UA" dirty="0" smtClean="0"/>
              <a:t>і </a:t>
            </a:r>
            <a:r>
              <a:rPr lang="en-US" dirty="0" err="1" smtClean="0"/>
              <a:t>Caesalpinaceae</a:t>
            </a:r>
            <a:r>
              <a:rPr lang="en-US" dirty="0" smtClean="0"/>
              <a:t>, </a:t>
            </a:r>
            <a:r>
              <a:rPr lang="en-US" dirty="0" err="1" smtClean="0"/>
              <a:t>Oxalidaceae</a:t>
            </a:r>
            <a:r>
              <a:rPr lang="en-US" dirty="0" smtClean="0"/>
              <a:t> </a:t>
            </a:r>
            <a:r>
              <a:rPr lang="uk-UA" dirty="0" smtClean="0"/>
              <a:t>та інші. </a:t>
            </a:r>
            <a:endParaRPr lang="uk-UA" dirty="0"/>
          </a:p>
        </p:txBody>
      </p:sp>
      <p:pic>
        <p:nvPicPr>
          <p:cNvPr id="7170" name="Picture 2" descr="C:\Users\Адмін\Desktop\презентація\a-cave~1.jpg"/>
          <p:cNvPicPr>
            <a:picLocks noChangeAspect="1" noChangeArrowheads="1"/>
          </p:cNvPicPr>
          <p:nvPr/>
        </p:nvPicPr>
        <p:blipFill>
          <a:blip r:embed="rId3"/>
          <a:srcRect/>
          <a:stretch>
            <a:fillRect/>
          </a:stretch>
        </p:blipFill>
        <p:spPr bwMode="auto">
          <a:xfrm rot="16200000">
            <a:off x="5448160" y="2447803"/>
            <a:ext cx="4714911" cy="2676773"/>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Адмін\Desktop\презентація\flowers_297-crop.jpg"/>
          <p:cNvPicPr>
            <a:picLocks noChangeAspect="1" noChangeArrowheads="1"/>
          </p:cNvPicPr>
          <p:nvPr/>
        </p:nvPicPr>
        <p:blipFill>
          <a:blip r:embed="rId2"/>
          <a:srcRect/>
          <a:stretch>
            <a:fillRect/>
          </a:stretch>
        </p:blipFill>
        <p:spPr bwMode="auto">
          <a:xfrm>
            <a:off x="0" y="0"/>
            <a:ext cx="9144000" cy="685800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Содержимое 2"/>
          <p:cNvSpPr>
            <a:spLocks noGrp="1"/>
          </p:cNvSpPr>
          <p:nvPr>
            <p:ph idx="1"/>
          </p:nvPr>
        </p:nvSpPr>
        <p:spPr/>
        <p:txBody>
          <a:bodyPr>
            <a:normAutofit fontScale="62500" lnSpcReduction="20000"/>
          </a:bodyPr>
          <a:lstStyle/>
          <a:p>
            <a:r>
              <a:rPr lang="uk-UA" b="1" i="1" dirty="0" smtClean="0">
                <a:solidFill>
                  <a:schemeClr val="bg1">
                    <a:lumMod val="95000"/>
                  </a:schemeClr>
                </a:solidFill>
              </a:rPr>
              <a:t>Такі ж, залежні від сили світла руху ми зустрічаємо і у рослин з простим листям, наприклад, у </a:t>
            </a:r>
            <a:r>
              <a:rPr lang="en-US" b="1" i="1" dirty="0" err="1" smtClean="0">
                <a:solidFill>
                  <a:schemeClr val="bg1">
                    <a:lumMod val="95000"/>
                  </a:schemeClr>
                </a:solidFill>
              </a:rPr>
              <a:t>Hura</a:t>
            </a:r>
            <a:r>
              <a:rPr lang="en-US" b="1" i="1" dirty="0" smtClean="0">
                <a:solidFill>
                  <a:schemeClr val="bg1">
                    <a:lumMod val="95000"/>
                  </a:schemeClr>
                </a:solidFill>
              </a:rPr>
              <a:t> </a:t>
            </a:r>
            <a:r>
              <a:rPr lang="en-US" b="1" i="1" dirty="0" err="1" smtClean="0">
                <a:solidFill>
                  <a:schemeClr val="bg1">
                    <a:lumMod val="95000"/>
                  </a:schemeClr>
                </a:solidFill>
              </a:rPr>
              <a:t>crepitans</a:t>
            </a:r>
            <a:r>
              <a:rPr lang="en-US" b="1" i="1" dirty="0" smtClean="0">
                <a:solidFill>
                  <a:schemeClr val="bg1">
                    <a:lumMod val="95000"/>
                  </a:schemeClr>
                </a:solidFill>
              </a:rPr>
              <a:t>, Bauhinia. </a:t>
            </a:r>
            <a:r>
              <a:rPr lang="uk-UA" b="1" i="1" dirty="0" smtClean="0">
                <a:solidFill>
                  <a:schemeClr val="bg1">
                    <a:lumMod val="95000"/>
                  </a:schemeClr>
                </a:solidFill>
              </a:rPr>
              <a:t>У названих рослин листя також не мають </a:t>
            </a:r>
            <a:r>
              <a:rPr lang="uk-UA" b="1" i="1" dirty="0" err="1" smtClean="0">
                <a:solidFill>
                  <a:schemeClr val="bg1">
                    <a:lumMod val="95000"/>
                  </a:schemeClr>
                </a:solidFill>
              </a:rPr>
              <a:t>ксерофільних</a:t>
            </a:r>
            <a:r>
              <a:rPr lang="uk-UA" b="1" i="1" dirty="0" smtClean="0">
                <a:solidFill>
                  <a:schemeClr val="bg1">
                    <a:lumMod val="95000"/>
                  </a:schemeClr>
                </a:solidFill>
              </a:rPr>
              <a:t> будови. Листя, наприклад, </a:t>
            </a:r>
            <a:r>
              <a:rPr lang="uk-UA" b="1" i="1" dirty="0" err="1" smtClean="0">
                <a:solidFill>
                  <a:schemeClr val="bg1">
                    <a:lumMod val="95000"/>
                  </a:schemeClr>
                </a:solidFill>
              </a:rPr>
              <a:t>вест-индских</a:t>
            </a:r>
            <a:r>
              <a:rPr lang="uk-UA" b="1" i="1" dirty="0" smtClean="0">
                <a:solidFill>
                  <a:schemeClr val="bg1">
                    <a:lumMod val="95000"/>
                  </a:schemeClr>
                </a:solidFill>
              </a:rPr>
              <a:t> бобових рослин, що мають здатність рухатися згідно з силою світла, часто навіть і вкриті тонкою і голою шкіркою. </a:t>
            </a:r>
            <a:br>
              <a:rPr lang="uk-UA" b="1" i="1" dirty="0" smtClean="0">
                <a:solidFill>
                  <a:schemeClr val="bg1">
                    <a:lumMod val="95000"/>
                  </a:schemeClr>
                </a:solidFill>
              </a:rPr>
            </a:br>
            <a:r>
              <a:rPr lang="uk-UA" b="1" i="1" dirty="0" smtClean="0">
                <a:solidFill>
                  <a:schemeClr val="bg1">
                    <a:lumMod val="95000"/>
                  </a:schemeClr>
                </a:solidFill>
              </a:rPr>
              <a:t>Листя, розташовані ребром, зустрічаються у багатьох інших видів, наприклад, в багатьох австралійських видів </a:t>
            </a:r>
            <a:r>
              <a:rPr lang="en-US" b="1" i="1" dirty="0" smtClean="0">
                <a:solidFill>
                  <a:schemeClr val="bg1">
                    <a:lumMod val="95000"/>
                  </a:schemeClr>
                </a:solidFill>
              </a:rPr>
              <a:t>Eucalyptus </a:t>
            </a:r>
            <a:r>
              <a:rPr lang="uk-UA" b="1" i="1" dirty="0" smtClean="0">
                <a:solidFill>
                  <a:schemeClr val="bg1">
                    <a:lumMod val="95000"/>
                  </a:schemeClr>
                </a:solidFill>
              </a:rPr>
              <a:t>і </a:t>
            </a:r>
            <a:r>
              <a:rPr lang="en-US" b="1" i="1" dirty="0" err="1" smtClean="0">
                <a:solidFill>
                  <a:schemeClr val="bg1">
                    <a:lumMod val="95000"/>
                  </a:schemeClr>
                </a:solidFill>
              </a:rPr>
              <a:t>Proteaceae</a:t>
            </a:r>
            <a:r>
              <a:rPr lang="en-US" b="1" i="1" dirty="0" smtClean="0">
                <a:solidFill>
                  <a:schemeClr val="bg1">
                    <a:lumMod val="95000"/>
                  </a:schemeClr>
                </a:solidFill>
              </a:rPr>
              <a:t>, </a:t>
            </a:r>
            <a:r>
              <a:rPr lang="uk-UA" b="1" i="1" dirty="0" err="1" smtClean="0">
                <a:solidFill>
                  <a:schemeClr val="bg1">
                    <a:lumMod val="95000"/>
                  </a:schemeClr>
                </a:solidFill>
              </a:rPr>
              <a:t>південно-африканських</a:t>
            </a:r>
            <a:r>
              <a:rPr lang="uk-UA" b="1" i="1" dirty="0" smtClean="0">
                <a:solidFill>
                  <a:schemeClr val="bg1">
                    <a:lumMod val="95000"/>
                  </a:schemeClr>
                </a:solidFill>
              </a:rPr>
              <a:t> видів </a:t>
            </a:r>
            <a:r>
              <a:rPr lang="en-US" b="1" i="1" dirty="0" err="1" smtClean="0">
                <a:solidFill>
                  <a:schemeClr val="bg1">
                    <a:lumMod val="95000"/>
                  </a:schemeClr>
                </a:solidFill>
              </a:rPr>
              <a:t>Statice</a:t>
            </a:r>
            <a:r>
              <a:rPr lang="en-US" b="1" i="1" dirty="0" smtClean="0">
                <a:solidFill>
                  <a:schemeClr val="bg1">
                    <a:lumMod val="95000"/>
                  </a:schemeClr>
                </a:solidFill>
              </a:rPr>
              <a:t>, </a:t>
            </a:r>
            <a:r>
              <a:rPr lang="uk-UA" b="1" i="1" dirty="0" smtClean="0">
                <a:solidFill>
                  <a:schemeClr val="bg1">
                    <a:lumMod val="95000"/>
                  </a:schemeClr>
                </a:solidFill>
              </a:rPr>
              <a:t>у </a:t>
            </a:r>
            <a:r>
              <a:rPr lang="en-US" b="1" i="1" dirty="0" err="1" smtClean="0">
                <a:solidFill>
                  <a:schemeClr val="bg1">
                    <a:lumMod val="95000"/>
                  </a:schemeClr>
                </a:solidFill>
              </a:rPr>
              <a:t>Conocarpus</a:t>
            </a:r>
            <a:r>
              <a:rPr lang="en-US" b="1" i="1" dirty="0" smtClean="0">
                <a:solidFill>
                  <a:schemeClr val="bg1">
                    <a:lumMod val="95000"/>
                  </a:schemeClr>
                </a:solidFill>
              </a:rPr>
              <a:t> </a:t>
            </a:r>
            <a:r>
              <a:rPr lang="en-US" b="1" i="1" dirty="0" err="1" smtClean="0">
                <a:solidFill>
                  <a:schemeClr val="bg1">
                    <a:lumMod val="95000"/>
                  </a:schemeClr>
                </a:solidFill>
              </a:rPr>
              <a:t>erecta</a:t>
            </a:r>
            <a:r>
              <a:rPr lang="en-US" b="1" i="1" dirty="0" smtClean="0">
                <a:solidFill>
                  <a:schemeClr val="bg1">
                    <a:lumMod val="95000"/>
                  </a:schemeClr>
                </a:solidFill>
              </a:rPr>
              <a:t> </a:t>
            </a:r>
            <a:r>
              <a:rPr lang="uk-UA" b="1" i="1" dirty="0" smtClean="0">
                <a:solidFill>
                  <a:schemeClr val="bg1">
                    <a:lumMod val="95000"/>
                  </a:schemeClr>
                </a:solidFill>
              </a:rPr>
              <a:t>та </a:t>
            </a:r>
            <a:r>
              <a:rPr lang="uk-UA" b="1" i="1" dirty="0" err="1" smtClean="0">
                <a:solidFill>
                  <a:schemeClr val="bg1">
                    <a:lumMod val="95000"/>
                  </a:schemeClr>
                </a:solidFill>
              </a:rPr>
              <a:t>ін</a:t>
            </a:r>
            <a:r>
              <a:rPr lang="uk-UA" b="1" i="1" dirty="0" smtClean="0">
                <a:solidFill>
                  <a:schemeClr val="bg1">
                    <a:lumMod val="95000"/>
                  </a:schemeClr>
                </a:solidFill>
              </a:rPr>
              <a:t> у Вест-Індії. </a:t>
            </a:r>
            <a:br>
              <a:rPr lang="uk-UA" b="1" i="1" dirty="0" smtClean="0">
                <a:solidFill>
                  <a:schemeClr val="bg1">
                    <a:lumMod val="95000"/>
                  </a:schemeClr>
                </a:solidFill>
              </a:rPr>
            </a:br>
            <a:r>
              <a:rPr lang="uk-UA" b="1" i="1" dirty="0" smtClean="0">
                <a:solidFill>
                  <a:schemeClr val="bg1">
                    <a:lumMod val="95000"/>
                  </a:schemeClr>
                </a:solidFill>
              </a:rPr>
              <a:t>Сила світла і напрям світлових променів роблять досить великий вплив на форму деревних рослин. Наприклад, тривалість життя окремих гілок знаходиться частково в залежності від сили світла. Затінення, вироблене молодими століттями, перешкоджає асиміляційну діяльності листя більш старих гілок, розвитку на них нирок і, врешті-решт, позбавляє їх життя, після чого сухі гілки обламуються вітром або під впливом власної ваги. Внаслідок цього шкідливого впливу внутрішні частини крони у дерев і чагарників не мають листя.</a:t>
            </a:r>
            <a:endParaRPr lang="uk-UA" b="1" i="1" dirty="0">
              <a:solidFill>
                <a:schemeClr val="bg1">
                  <a:lumMod val="95000"/>
                </a:schemeClr>
              </a:solidFill>
            </a:endParaRP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115</TotalTime>
  <Words>798</Words>
  <Application>Microsoft Office PowerPoint</Application>
  <PresentationFormat>Экран (4:3)</PresentationFormat>
  <Paragraphs>27</Paragraphs>
  <Slides>19</Slides>
  <Notes>0</Notes>
  <HiddenSlides>0</HiddenSlides>
  <MMClips>1</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Трек</vt:lpstr>
      <vt:lpstr>Вплив свіТла на рослини.</vt:lpstr>
      <vt:lpstr>Слайд 2</vt:lpstr>
      <vt:lpstr>             Вплив світла на харчування і                                      випаровування.</vt:lpstr>
      <vt:lpstr>               На харчування</vt:lpstr>
      <vt:lpstr>               На випаровування</vt:lpstr>
      <vt:lpstr>Значення світла для розподілу рослин.</vt:lpstr>
      <vt:lpstr>Слайд 7</vt:lpstr>
      <vt:lpstr>Сила світла і напрям світлових променів </vt:lpstr>
      <vt:lpstr>Слайд 9</vt:lpstr>
      <vt:lpstr>Слайд 10</vt:lpstr>
      <vt:lpstr>                               Класифікація рослин по відношенню до світла</vt:lpstr>
      <vt:lpstr>Геліофітів. Світлові рослини.</vt:lpstr>
      <vt:lpstr>Сціофіти. Не виносять сильного світла.</vt:lpstr>
      <vt:lpstr>Тіньовитривалі.</vt:lpstr>
      <vt:lpstr>Слайд 15</vt:lpstr>
      <vt:lpstr>Слайд 16</vt:lpstr>
      <vt:lpstr>Напрямок листя та освітлення. </vt:lpstr>
      <vt:lpstr>Слайд 18</vt:lpstr>
      <vt:lpstr>Слайд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Вплив свіТла на рослини.</dc:title>
  <dc:creator>Адмін</dc:creator>
  <cp:lastModifiedBy>Адмін</cp:lastModifiedBy>
  <cp:revision>12</cp:revision>
  <dcterms:created xsi:type="dcterms:W3CDTF">2013-11-28T21:06:33Z</dcterms:created>
  <dcterms:modified xsi:type="dcterms:W3CDTF">2013-11-28T23:02:12Z</dcterms:modified>
</cp:coreProperties>
</file>