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DDAE7D-BA72-4649-AC68-392B7B8BC31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FDE625-EA16-4DB8-9852-AFF036B9DBB1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AE7D-BA72-4649-AC68-392B7B8BC31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E625-EA16-4DB8-9852-AFF036B9DB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AE7D-BA72-4649-AC68-392B7B8BC31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FDE625-EA16-4DB8-9852-AFF036B9DB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AE7D-BA72-4649-AC68-392B7B8BC31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E625-EA16-4DB8-9852-AFF036B9DBB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DDAE7D-BA72-4649-AC68-392B7B8BC31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FDE625-EA16-4DB8-9852-AFF036B9DBB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AE7D-BA72-4649-AC68-392B7B8BC31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E625-EA16-4DB8-9852-AFF036B9DBB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AE7D-BA72-4649-AC68-392B7B8BC31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E625-EA16-4DB8-9852-AFF036B9DBB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AE7D-BA72-4649-AC68-392B7B8BC31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E625-EA16-4DB8-9852-AFF036B9DBB1}" type="slidenum">
              <a:rPr lang="uk-UA" smtClean="0"/>
              <a:t>‹#›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AE7D-BA72-4649-AC68-392B7B8BC31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E625-EA16-4DB8-9852-AFF036B9DB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AE7D-BA72-4649-AC68-392B7B8BC31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FDE625-EA16-4DB8-9852-AFF036B9DBB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AE7D-BA72-4649-AC68-392B7B8BC31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E625-EA16-4DB8-9852-AFF036B9DBB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3DDAE7D-BA72-4649-AC68-392B7B8BC31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EFDE625-EA16-4DB8-9852-AFF036B9DB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2960"/>
            <a:ext cx="6602288" cy="1828800"/>
          </a:xfrm>
        </p:spPr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івця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доллі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її творці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uperUser\Desktop\Вівця Доллі\у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133435" cy="24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500" dirty="0"/>
              <a:t>Вівця </a:t>
            </a:r>
            <a:r>
              <a:rPr lang="uk-UA" sz="1500" dirty="0" err="1"/>
              <a:t>Доллі</a:t>
            </a:r>
            <a:r>
              <a:rPr lang="uk-UA" sz="1500" dirty="0"/>
              <a:t> </a:t>
            </a:r>
            <a:r>
              <a:rPr lang="uk-UA" sz="1500" dirty="0" smtClean="0"/>
              <a:t>- </a:t>
            </a:r>
            <a:r>
              <a:rPr lang="uk-UA" sz="1500" dirty="0"/>
              <a:t>перше клонований ссавець тварина , </a:t>
            </a:r>
            <a:r>
              <a:rPr lang="uk-UA" sz="1500" dirty="0" smtClean="0"/>
              <a:t>що </a:t>
            </a:r>
            <a:r>
              <a:rPr lang="uk-UA" sz="1500" dirty="0"/>
              <a:t>було отримано шляхом пересадки ядра соматичної клітини в цитоплазму яйцеклітини , позбавленої власного ядра. Вівця </a:t>
            </a:r>
            <a:r>
              <a:rPr lang="uk-UA" sz="1500" dirty="0" err="1"/>
              <a:t>Доллі</a:t>
            </a:r>
            <a:r>
              <a:rPr lang="uk-UA" sz="1500" dirty="0"/>
              <a:t> була генетичною копією вівці </a:t>
            </a:r>
            <a:r>
              <a:rPr lang="uk-UA" sz="1500" dirty="0" err="1"/>
              <a:t>-донора</a:t>
            </a:r>
            <a:r>
              <a:rPr lang="uk-UA" sz="1500" dirty="0"/>
              <a:t> клітини</a:t>
            </a:r>
            <a:r>
              <a:rPr lang="uk-UA" sz="1500" dirty="0" smtClean="0"/>
              <a:t>.</a:t>
            </a:r>
            <a:endParaRPr lang="en-US" sz="1500" dirty="0" smtClean="0"/>
          </a:p>
          <a:p>
            <a:pPr algn="ctr"/>
            <a:r>
              <a:rPr lang="uk-UA" sz="1500" dirty="0" smtClean="0"/>
              <a:t>Генетична </a:t>
            </a:r>
            <a:r>
              <a:rPr lang="uk-UA" sz="1500" dirty="0"/>
              <a:t>інформація для процесу клонування була взята з дорослих диференційованих </a:t>
            </a:r>
            <a:r>
              <a:rPr lang="uk-UA" sz="1500" dirty="0" smtClean="0"/>
              <a:t>клітин </a:t>
            </a:r>
            <a:r>
              <a:rPr lang="uk-UA" sz="1500" dirty="0"/>
              <a:t>, а не з статевих </a:t>
            </a:r>
            <a:r>
              <a:rPr lang="uk-UA" sz="1500" dirty="0" smtClean="0"/>
              <a:t>або </a:t>
            </a:r>
            <a:r>
              <a:rPr lang="uk-UA" sz="1500" dirty="0"/>
              <a:t>стовбурових . Самого вихідного </a:t>
            </a:r>
            <a:r>
              <a:rPr lang="uk-UA" sz="1500" dirty="0" smtClean="0"/>
              <a:t>тваринного на </a:t>
            </a:r>
            <a:r>
              <a:rPr lang="uk-UA" sz="1500" dirty="0"/>
              <a:t>момент клонування вже не існувало. А </a:t>
            </a:r>
            <a:r>
              <a:rPr lang="uk-UA" sz="1500" dirty="0" smtClean="0"/>
              <a:t>частина клітин </a:t>
            </a:r>
            <a:r>
              <a:rPr lang="uk-UA" sz="1500" dirty="0"/>
              <a:t>, необхідна для експерименту , була своєчасно заморожена і зберігалася в рідкому азоті , щоб зберегти і передати генетичний матеріал.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Вівця </a:t>
            </a:r>
            <a:r>
              <a:rPr lang="uk-UA" dirty="0" err="1"/>
              <a:t>Доллі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30747"/>
            <a:ext cx="4038600" cy="3983931"/>
          </a:xfrm>
        </p:spPr>
      </p:pic>
    </p:spTree>
    <p:extLst>
      <p:ext uri="{BB962C8B-B14F-4D97-AF65-F5344CB8AC3E}">
        <p14:creationId xmlns:p14="http://schemas.microsoft.com/office/powerpoint/2010/main" val="183378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1410"/>
            <a:ext cx="4038600" cy="306260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806272"/>
          </a:xfrm>
        </p:spPr>
        <p:txBody>
          <a:bodyPr>
            <a:noAutofit/>
          </a:bodyPr>
          <a:lstStyle/>
          <a:p>
            <a:pPr algn="ctr"/>
            <a:r>
              <a:rPr lang="uk-UA" sz="1500" dirty="0"/>
              <a:t>Експеримент був поставлений Яном </a:t>
            </a:r>
            <a:r>
              <a:rPr lang="uk-UA" sz="1500" dirty="0" err="1"/>
              <a:t>Вілмут</a:t>
            </a:r>
            <a:r>
              <a:rPr lang="uk-UA" sz="1500" dirty="0"/>
              <a:t> </a:t>
            </a:r>
            <a:r>
              <a:rPr lang="uk-UA" sz="1500" dirty="0" smtClean="0"/>
              <a:t>і </a:t>
            </a:r>
            <a:r>
              <a:rPr lang="uk-UA" sz="1500" dirty="0" err="1"/>
              <a:t>Кейтом</a:t>
            </a:r>
            <a:r>
              <a:rPr lang="uk-UA" sz="1500" dirty="0"/>
              <a:t> </a:t>
            </a:r>
            <a:r>
              <a:rPr lang="uk-UA" sz="1500" dirty="0" err="1"/>
              <a:t>Кемпбеллом</a:t>
            </a:r>
            <a:r>
              <a:rPr lang="uk-UA" sz="1500" dirty="0"/>
              <a:t> </a:t>
            </a:r>
            <a:r>
              <a:rPr lang="uk-UA" sz="1500" dirty="0" smtClean="0"/>
              <a:t>у </a:t>
            </a:r>
            <a:r>
              <a:rPr lang="uk-UA" sz="1500" dirty="0" err="1"/>
              <a:t>Рослінському</a:t>
            </a:r>
            <a:r>
              <a:rPr lang="uk-UA" sz="1500" dirty="0"/>
              <a:t> інституті </a:t>
            </a:r>
            <a:r>
              <a:rPr lang="uk-UA" sz="1500" dirty="0" smtClean="0"/>
              <a:t>, </a:t>
            </a:r>
            <a:r>
              <a:rPr lang="uk-UA" sz="1500" dirty="0"/>
              <a:t>в Шотландії , поблизу Единбурга в 1996 році. Експеримент вважається проривом в технологіях , порівнянним з розщепленням атома.</a:t>
            </a:r>
            <a:br>
              <a:rPr lang="uk-UA" sz="1500" dirty="0"/>
            </a:br>
            <a:endParaRPr lang="uk-UA" sz="1500" dirty="0" smtClean="0"/>
          </a:p>
          <a:p>
            <a:pPr algn="ctr"/>
            <a:r>
              <a:rPr lang="uk-UA" sz="1500" dirty="0" smtClean="0"/>
              <a:t>Сама </a:t>
            </a:r>
            <a:r>
              <a:rPr lang="uk-UA" sz="1500" dirty="0" err="1"/>
              <a:t>Доллі</a:t>
            </a:r>
            <a:r>
              <a:rPr lang="uk-UA" sz="1500" dirty="0"/>
              <a:t> стала найвідомішою вівцею в історії науки. Вона прожила 6,5 років і залишила після себе 6 ягнят</a:t>
            </a:r>
            <a:r>
              <a:rPr lang="uk-UA" sz="1500" dirty="0" smtClean="0"/>
              <a:t>.</a:t>
            </a:r>
            <a:r>
              <a:rPr lang="uk-UA" sz="1500" dirty="0"/>
              <a:t/>
            </a:r>
            <a:br>
              <a:rPr lang="uk-UA" sz="1500" dirty="0"/>
            </a:br>
            <a:endParaRPr lang="uk-UA" sz="15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Життя та смерть </a:t>
            </a:r>
            <a:r>
              <a:rPr lang="uk-UA" dirty="0" err="1" smtClean="0"/>
              <a:t>доллі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478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lvl="0" algn="ctr"/>
            <a:r>
              <a:rPr lang="uk-UA" dirty="0" smtClean="0"/>
              <a:t>У </a:t>
            </a:r>
            <a:r>
              <a:rPr lang="uk-UA" dirty="0"/>
              <a:t>ході експерименту одна із соматичних клітин </a:t>
            </a:r>
            <a:r>
              <a:rPr lang="uk-UA" dirty="0" smtClean="0"/>
              <a:t>вже </a:t>
            </a:r>
            <a:r>
              <a:rPr lang="uk-UA" dirty="0"/>
              <a:t>померлої до того часу вівці послужила джерелом генетичного матеріалу , який був з'єднаний з статевої клітиною </a:t>
            </a:r>
            <a:r>
              <a:rPr lang="uk-UA" dirty="0" smtClean="0"/>
              <a:t>іншої </a:t>
            </a:r>
            <a:r>
              <a:rPr lang="uk-UA" dirty="0"/>
              <a:t>вівці. Власний генетичний матеріал з останньої був повністю вилучений . </a:t>
            </a:r>
            <a:r>
              <a:rPr lang="uk-UA" dirty="0" smtClean="0"/>
              <a:t>Сформована </a:t>
            </a:r>
            <a:r>
              <a:rPr lang="uk-UA" dirty="0"/>
              <a:t>таким чином яйцеклітина , що містить генетичний матеріал тільки перші вівці , була виношу вівцею - сурогатною матір'ю. У результаті народилося ягня , що став відомим як </a:t>
            </a:r>
            <a:r>
              <a:rPr lang="uk-UA" dirty="0" err="1"/>
              <a:t>Доллі</a:t>
            </a:r>
            <a:r>
              <a:rPr lang="uk-UA" dirty="0"/>
              <a:t>. І була доведена можливість клонування теплокровних тварин , включаючи і вже померлих , якщо від них залишився необхідний генетичний матеріал.</a:t>
            </a:r>
          </a:p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35" y="1719263"/>
            <a:ext cx="3352330" cy="44069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Експеремент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068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4913"/>
            <a:ext cx="4038600" cy="28956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uk-UA" dirty="0"/>
              <a:t>У ході експерименту з отримання </a:t>
            </a:r>
            <a:r>
              <a:rPr lang="uk-UA" dirty="0" err="1"/>
              <a:t>Доллі</a:t>
            </a:r>
            <a:r>
              <a:rPr lang="uk-UA" dirty="0"/>
              <a:t> в 277 яйцеклітин були перенесені ядра , узяті з вимені тварини -</a:t>
            </a:r>
            <a:r>
              <a:rPr lang="uk-UA" dirty="0" smtClean="0"/>
              <a:t>донора. </a:t>
            </a:r>
            <a:r>
              <a:rPr lang="uk-UA" dirty="0"/>
              <a:t>Приблизно десята частина з них </a:t>
            </a:r>
            <a:r>
              <a:rPr lang="uk-UA" dirty="0" err="1"/>
              <a:t>розвинулися</a:t>
            </a:r>
            <a:r>
              <a:rPr lang="uk-UA" dirty="0"/>
              <a:t> до стану ембріонів. І з цих 29 ембріонів вижив тільки один. Преса оголосила про її народження лише через 7 місяців - 22 лютий 1997 року. </a:t>
            </a:r>
          </a:p>
          <a:p>
            <a:pPr algn="ctr"/>
            <a:r>
              <a:rPr lang="uk-UA" dirty="0" err="1" smtClean="0"/>
              <a:t>Доллі</a:t>
            </a:r>
            <a:r>
              <a:rPr lang="uk-UA" dirty="0" smtClean="0"/>
              <a:t> народилася 5 липня 1996 в Шотландії. На початку у неї не було навіть імені . Їй був привласнений тільки лабораторний ідентифікаційний номер 6LL3 . Ім'я </a:t>
            </a:r>
            <a:r>
              <a:rPr lang="uk-UA" dirty="0" err="1" smtClean="0"/>
              <a:t>Доллі</a:t>
            </a:r>
            <a:r>
              <a:rPr lang="uk-UA" dirty="0" smtClean="0"/>
              <a:t> з'явилося пізніше , за пропозицією одного з ветеринарів , які допомагали вченим при її народження.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Розвиток та значення </a:t>
            </a:r>
            <a:r>
              <a:rPr lang="uk-UA" dirty="0" err="1" smtClean="0"/>
              <a:t>експеременту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123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6513"/>
            <a:ext cx="4038600" cy="26924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1719072"/>
            <a:ext cx="4042792" cy="440740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uk-UA" dirty="0" err="1"/>
              <a:t>Доллі</a:t>
            </a:r>
            <a:r>
              <a:rPr lang="uk-UA" dirty="0"/>
              <a:t> жила як звичайнісінька вівця . Вміла випрошувати ласощі у людей і народила шістьох ягнят. Її перший ягня , Бонні , народився у квітні 1998 року. Наступного року народилися ягнята </a:t>
            </a:r>
            <a:r>
              <a:rPr lang="uk-UA" dirty="0" err="1"/>
              <a:t>Саллі</a:t>
            </a:r>
            <a:r>
              <a:rPr lang="uk-UA" dirty="0"/>
              <a:t> і Розі . А потім </a:t>
            </a:r>
            <a:r>
              <a:rPr lang="uk-UA" dirty="0" err="1"/>
              <a:t>Доллі</a:t>
            </a:r>
            <a:r>
              <a:rPr lang="uk-UA" dirty="0"/>
              <a:t> народила трійню - Люсі , </a:t>
            </a:r>
            <a:r>
              <a:rPr lang="uk-UA" dirty="0" err="1"/>
              <a:t>Дарсі</a:t>
            </a:r>
            <a:r>
              <a:rPr lang="uk-UA" dirty="0"/>
              <a:t> і </a:t>
            </a:r>
            <a:r>
              <a:rPr lang="uk-UA" dirty="0" err="1" smtClean="0"/>
              <a:t>Коттон</a:t>
            </a:r>
            <a:r>
              <a:rPr lang="uk-UA" dirty="0" smtClean="0"/>
              <a:t>.</a:t>
            </a:r>
            <a:r>
              <a:rPr lang="uk-UA" dirty="0"/>
              <a:t/>
            </a:r>
            <a:br>
              <a:rPr lang="uk-UA" dirty="0"/>
            </a:br>
            <a:endParaRPr lang="uk-UA" dirty="0" smtClean="0"/>
          </a:p>
          <a:p>
            <a:pPr algn="ctr"/>
            <a:r>
              <a:rPr lang="uk-UA" dirty="0" smtClean="0"/>
              <a:t>З </a:t>
            </a:r>
            <a:r>
              <a:rPr lang="uk-UA" dirty="0"/>
              <a:t>осені 2001 року біля </a:t>
            </a:r>
            <a:r>
              <a:rPr lang="uk-UA" dirty="0" err="1"/>
              <a:t>Доллі</a:t>
            </a:r>
            <a:r>
              <a:rPr lang="uk-UA" dirty="0"/>
              <a:t> був виявлений артрит , їй стало важко ходити. Але захворювання успішно лікували протизапальним </a:t>
            </a:r>
            <a:r>
              <a:rPr lang="uk-UA" dirty="0" smtClean="0"/>
              <a:t>препаратом.</a:t>
            </a:r>
            <a:r>
              <a:rPr lang="uk-UA" dirty="0"/>
              <a:t/>
            </a:r>
            <a:br>
              <a:rPr lang="uk-UA" dirty="0"/>
            </a:br>
            <a:endParaRPr lang="uk-UA" dirty="0" smtClean="0"/>
          </a:p>
          <a:p>
            <a:pPr algn="ctr"/>
            <a:r>
              <a:rPr lang="uk-UA" dirty="0" smtClean="0"/>
              <a:t>14 </a:t>
            </a:r>
            <a:r>
              <a:rPr lang="uk-UA" dirty="0"/>
              <a:t>лютого 2003 на сьомому році її життя </a:t>
            </a:r>
            <a:r>
              <a:rPr lang="uk-UA" dirty="0" err="1"/>
              <a:t>Доллі</a:t>
            </a:r>
            <a:r>
              <a:rPr lang="uk-UA" dirty="0"/>
              <a:t> довелося приспати.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долл</a:t>
            </a:r>
            <a:r>
              <a:rPr lang="en-US" dirty="0" err="1" smtClean="0"/>
              <a:t>i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710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203131" cy="4652348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5445224"/>
            <a:ext cx="8435280" cy="9361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dirty="0" err="1" smtClean="0"/>
              <a:t>Доллі</a:t>
            </a:r>
            <a:r>
              <a:rPr lang="uk-UA" dirty="0" smtClean="0"/>
              <a:t> </a:t>
            </a:r>
            <a:r>
              <a:rPr lang="uk-UA" dirty="0"/>
              <a:t>стала найвідомішою вівцею в історії науки. 9 квітня 2003 опудало </a:t>
            </a:r>
            <a:r>
              <a:rPr lang="uk-UA" dirty="0" err="1"/>
              <a:t>Доллі</a:t>
            </a:r>
            <a:r>
              <a:rPr lang="uk-UA" dirty="0"/>
              <a:t> було виставлено в Королівському </a:t>
            </a:r>
            <a:r>
              <a:rPr lang="uk-UA" dirty="0" smtClean="0"/>
              <a:t>музеї.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697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r="17608"/>
          <a:stretch/>
        </p:blipFill>
        <p:spPr>
          <a:xfrm>
            <a:off x="107504" y="764704"/>
            <a:ext cx="4434638" cy="525658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5" r="20006"/>
          <a:stretch/>
        </p:blipFill>
        <p:spPr>
          <a:xfrm>
            <a:off x="4644008" y="836712"/>
            <a:ext cx="4131065" cy="5112076"/>
          </a:xfrm>
        </p:spPr>
      </p:pic>
    </p:spTree>
    <p:extLst>
      <p:ext uri="{BB962C8B-B14F-4D97-AF65-F5344CB8AC3E}">
        <p14:creationId xmlns:p14="http://schemas.microsoft.com/office/powerpoint/2010/main" val="151355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6480720" cy="6336704"/>
          </a:xfrm>
        </p:spPr>
        <p:txBody>
          <a:bodyPr/>
          <a:lstStyle/>
          <a:p>
            <a:pPr algn="ctr"/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Клонування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може бути використано як для збереження вимираючих видів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uk-UA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Клонування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</a:rPr>
              <a:t>може бути також використане для відновлення вимерлих тварин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Терапевтичне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клонування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допоможе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надати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реальну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допомогу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людині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врятувати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йому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життя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20272" y="460248"/>
            <a:ext cx="1944216" cy="1673352"/>
          </a:xfrm>
        </p:spPr>
        <p:txBody>
          <a:bodyPr/>
          <a:lstStyle/>
          <a:p>
            <a:r>
              <a:rPr lang="ru-RU" sz="2400" dirty="0" err="1" smtClean="0"/>
              <a:t>Висновки</a:t>
            </a:r>
            <a:endParaRPr lang="uk-UA" sz="2400" dirty="0"/>
          </a:p>
        </p:txBody>
      </p:sp>
      <p:pic>
        <p:nvPicPr>
          <p:cNvPr id="1027" name="Picture 3" descr="C:\Users\SuperUser\Desktop\Вівця Доллі\4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2344737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5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149</TotalTime>
  <Words>425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Вівця доллі та її творці</vt:lpstr>
      <vt:lpstr>Вівця Доллі</vt:lpstr>
      <vt:lpstr>Життя та смерть доллі</vt:lpstr>
      <vt:lpstr>Експеремент</vt:lpstr>
      <vt:lpstr>Розвиток та значення експеременту</vt:lpstr>
      <vt:lpstr>Життя доллi</vt:lpstr>
      <vt:lpstr>Презентация PowerPoint</vt:lpstr>
      <vt:lpstr>Презентация PowerPoint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Вівця доллі і її творці</dc:title>
  <dc:creator>SuperUser</dc:creator>
  <cp:lastModifiedBy>SuperUser</cp:lastModifiedBy>
  <cp:revision>11</cp:revision>
  <dcterms:created xsi:type="dcterms:W3CDTF">2014-02-12T17:08:21Z</dcterms:created>
  <dcterms:modified xsi:type="dcterms:W3CDTF">2014-02-13T19:22:11Z</dcterms:modified>
</cp:coreProperties>
</file>