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E436AC-4301-410B-99DF-636A40545B83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03A10E0-9641-4138-8DA8-BFF68B8D1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-891480"/>
            <a:ext cx="9284568" cy="4571999"/>
          </a:xfrm>
        </p:spPr>
        <p:txBody>
          <a:bodyPr/>
          <a:lstStyle/>
          <a:p>
            <a:r>
              <a:rPr lang="uk-UA" dirty="0" smtClean="0"/>
              <a:t>Серце людини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81128"/>
            <a:ext cx="3456384" cy="1752600"/>
          </a:xfrm>
        </p:spPr>
        <p:txBody>
          <a:bodyPr/>
          <a:lstStyle/>
          <a:p>
            <a:r>
              <a:rPr lang="uk-UA" dirty="0" smtClean="0"/>
              <a:t>Юрків Ольга</a:t>
            </a:r>
          </a:p>
          <a:p>
            <a:r>
              <a:rPr lang="uk-UA" dirty="0" smtClean="0"/>
              <a:t>11-В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1" y="2564904"/>
            <a:ext cx="4158278" cy="414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82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16416" cy="1371600"/>
          </a:xfrm>
        </p:spPr>
        <p:txBody>
          <a:bodyPr>
            <a:normAutofit/>
          </a:bodyPr>
          <a:lstStyle/>
          <a:p>
            <a:r>
              <a:rPr lang="ru-RU" dirty="0" err="1"/>
              <a:t>Електричні</a:t>
            </a:r>
            <a:r>
              <a:rPr lang="ru-RU" dirty="0"/>
              <a:t> та </a:t>
            </a:r>
            <a:r>
              <a:rPr lang="ru-RU" dirty="0" err="1"/>
              <a:t>акустичні</a:t>
            </a:r>
            <a:r>
              <a:rPr lang="ru-RU" dirty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dirty="0" err="1" smtClean="0"/>
              <a:t>явища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   При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(як і будь </a:t>
            </a:r>
            <a:r>
              <a:rPr lang="ru-RU" dirty="0" err="1" smtClean="0"/>
              <a:t>м'язи</a:t>
            </a:r>
            <a:r>
              <a:rPr lang="ru-RU" dirty="0" smtClean="0"/>
              <a:t>)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електричні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працюючого</a:t>
            </a:r>
            <a:r>
              <a:rPr lang="ru-RU" dirty="0" smtClean="0"/>
              <a:t> органу. </a:t>
            </a:r>
            <a:r>
              <a:rPr lang="ru-RU" dirty="0" err="1" smtClean="0"/>
              <a:t>Електричну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електродів</a:t>
            </a:r>
            <a:r>
              <a:rPr lang="ru-RU" dirty="0" smtClean="0"/>
              <a:t>, </a:t>
            </a:r>
            <a:r>
              <a:rPr lang="ru-RU" dirty="0" err="1" smtClean="0"/>
              <a:t>накладених</a:t>
            </a:r>
            <a:r>
              <a:rPr lang="ru-RU" dirty="0" smtClean="0"/>
              <a:t> на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електрокардіографа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електрокардіограму</a:t>
            </a:r>
            <a:r>
              <a:rPr lang="ru-RU" dirty="0" smtClean="0"/>
              <a:t> (ЕКГ) - картину </a:t>
            </a:r>
            <a:r>
              <a:rPr lang="ru-RU" dirty="0" err="1" smtClean="0"/>
              <a:t>змін</a:t>
            </a:r>
            <a:r>
              <a:rPr lang="ru-RU" dirty="0" smtClean="0"/>
              <a:t> у </a:t>
            </a:r>
            <a:r>
              <a:rPr lang="ru-RU" dirty="0" err="1" smtClean="0"/>
              <a:t>часі</a:t>
            </a:r>
            <a:r>
              <a:rPr lang="ru-RU" dirty="0" smtClean="0"/>
              <a:t> </a:t>
            </a:r>
            <a:r>
              <a:rPr lang="ru-RU" dirty="0" err="1" smtClean="0"/>
              <a:t>різниці</a:t>
            </a:r>
            <a:r>
              <a:rPr lang="ru-RU" dirty="0" smtClean="0"/>
              <a:t> </a:t>
            </a:r>
            <a:r>
              <a:rPr lang="ru-RU" dirty="0" err="1" smtClean="0"/>
              <a:t>потенціалів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 ЕКГ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діагностиці</a:t>
            </a:r>
            <a:r>
              <a:rPr lang="ru-RU" dirty="0" smtClean="0"/>
              <a:t> </a:t>
            </a:r>
            <a:r>
              <a:rPr lang="ru-RU" dirty="0" err="1" smtClean="0"/>
              <a:t>інфаркту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</a:t>
            </a:r>
            <a:r>
              <a:rPr lang="ru-RU" dirty="0" err="1" smtClean="0"/>
              <a:t>серцево-судинної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dirty="0" err="1" smtClean="0"/>
              <a:t>Акустичні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звані</a:t>
            </a:r>
            <a:r>
              <a:rPr lang="ru-RU" dirty="0" smtClean="0"/>
              <a:t> тонами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, </a:t>
            </a:r>
            <a:r>
              <a:rPr lang="ru-RU" dirty="0" err="1" smtClean="0"/>
              <a:t>прикладаючи</a:t>
            </a:r>
            <a:r>
              <a:rPr lang="ru-RU" dirty="0" smtClean="0"/>
              <a:t> до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клітки</a:t>
            </a:r>
            <a:r>
              <a:rPr lang="ru-RU" dirty="0" smtClean="0"/>
              <a:t> </a:t>
            </a:r>
            <a:r>
              <a:rPr lang="ru-RU" dirty="0" err="1" smtClean="0"/>
              <a:t>вухо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стетоскоп.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серцевий</a:t>
            </a:r>
            <a:r>
              <a:rPr lang="ru-RU" dirty="0" smtClean="0"/>
              <a:t> цикл в </a:t>
            </a:r>
            <a:r>
              <a:rPr lang="ru-RU" dirty="0" err="1" smtClean="0"/>
              <a:t>нормі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4 тони. </a:t>
            </a:r>
            <a:r>
              <a:rPr lang="ru-RU" dirty="0" err="1" smtClean="0"/>
              <a:t>Вухом</a:t>
            </a:r>
            <a:r>
              <a:rPr lang="ru-RU" dirty="0" smtClean="0"/>
              <a:t> при кожному </a:t>
            </a:r>
            <a:r>
              <a:rPr lang="ru-RU" dirty="0" err="1" smtClean="0"/>
              <a:t>скороченні</a:t>
            </a:r>
            <a:r>
              <a:rPr lang="ru-RU" dirty="0" smtClean="0"/>
              <a:t> </a:t>
            </a:r>
            <a:r>
              <a:rPr lang="ru-RU" dirty="0" err="1" smtClean="0"/>
              <a:t>чутні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2.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і 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закриттям</a:t>
            </a:r>
            <a:r>
              <a:rPr lang="ru-RU" dirty="0" smtClean="0"/>
              <a:t> </a:t>
            </a:r>
            <a:r>
              <a:rPr lang="ru-RU" dirty="0" err="1" smtClean="0"/>
              <a:t>дво</a:t>
            </a:r>
            <a:r>
              <a:rPr lang="ru-RU" dirty="0" smtClean="0"/>
              <a:t>-і </a:t>
            </a:r>
            <a:r>
              <a:rPr lang="ru-RU" dirty="0" err="1" smtClean="0"/>
              <a:t>тристулкового</a:t>
            </a:r>
            <a:r>
              <a:rPr lang="ru-RU" dirty="0" smtClean="0"/>
              <a:t> </a:t>
            </a:r>
            <a:r>
              <a:rPr lang="ru-RU" dirty="0" err="1" smtClean="0"/>
              <a:t>клапанів</a:t>
            </a:r>
            <a:r>
              <a:rPr lang="ru-RU" dirty="0" smtClean="0"/>
              <a:t>, </a:t>
            </a:r>
            <a:r>
              <a:rPr lang="ru-RU" dirty="0" err="1" smtClean="0"/>
              <a:t>більш</a:t>
            </a:r>
            <a:r>
              <a:rPr lang="ru-RU" dirty="0" smtClean="0"/>
              <a:t> короткий і </a:t>
            </a:r>
            <a:r>
              <a:rPr lang="ru-RU" dirty="0" err="1" smtClean="0"/>
              <a:t>високий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закриваються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 </a:t>
            </a:r>
            <a:r>
              <a:rPr lang="ru-RU" dirty="0" err="1" smtClean="0"/>
              <a:t>аорти</a:t>
            </a:r>
            <a:r>
              <a:rPr lang="ru-RU" dirty="0" smtClean="0"/>
              <a:t> та </a:t>
            </a:r>
            <a:r>
              <a:rPr lang="ru-RU" dirty="0" err="1" smtClean="0"/>
              <a:t>легеневої</a:t>
            </a:r>
            <a:r>
              <a:rPr lang="ru-RU" dirty="0" smtClean="0"/>
              <a:t> </a:t>
            </a:r>
            <a:r>
              <a:rPr lang="ru-RU" dirty="0" err="1" smtClean="0"/>
              <a:t>артерії</a:t>
            </a:r>
            <a:r>
              <a:rPr lang="ru-RU" dirty="0" smtClean="0"/>
              <a:t>. </a:t>
            </a:r>
            <a:r>
              <a:rPr lang="ru-RU" dirty="0" err="1" smtClean="0"/>
              <a:t>Між</a:t>
            </a:r>
            <a:r>
              <a:rPr lang="ru-RU" dirty="0" smtClean="0"/>
              <a:t> одним і другим тоном </a:t>
            </a:r>
            <a:r>
              <a:rPr lang="ru-RU" dirty="0" err="1" smtClean="0"/>
              <a:t>йде</a:t>
            </a:r>
            <a:r>
              <a:rPr lang="ru-RU" dirty="0" smtClean="0"/>
              <a:t> фаза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17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4415" y="-1"/>
            <a:ext cx="8998903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4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56084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конусоподібний</a:t>
            </a:r>
            <a:r>
              <a:rPr lang="ru-RU" dirty="0" smtClean="0"/>
              <a:t> </a:t>
            </a:r>
            <a:r>
              <a:rPr lang="ru-RU" dirty="0" err="1" smtClean="0"/>
              <a:t>порожнистий</a:t>
            </a:r>
            <a:r>
              <a:rPr lang="ru-RU" dirty="0" smtClean="0"/>
              <a:t> </a:t>
            </a:r>
            <a:r>
              <a:rPr lang="ru-RU" dirty="0" err="1" smtClean="0"/>
              <a:t>м'язово-фіброзний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базовий</a:t>
            </a:r>
            <a:r>
              <a:rPr lang="ru-RU" dirty="0" smtClean="0"/>
              <a:t> </a:t>
            </a:r>
            <a:r>
              <a:rPr lang="ru-RU" dirty="0" err="1" smtClean="0"/>
              <a:t>рушій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і </a:t>
            </a:r>
            <a:r>
              <a:rPr lang="ru-RU" dirty="0" err="1" smtClean="0"/>
              <a:t>лімфи</a:t>
            </a:r>
            <a:r>
              <a:rPr lang="ru-RU" dirty="0" smtClean="0"/>
              <a:t> по </a:t>
            </a:r>
            <a:r>
              <a:rPr lang="ru-RU" dirty="0" err="1" smtClean="0"/>
              <a:t>кровоносних</a:t>
            </a:r>
            <a:r>
              <a:rPr lang="ru-RU" dirty="0" smtClean="0"/>
              <a:t> і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судинах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коронарні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двоступеневих</a:t>
            </a:r>
            <a:r>
              <a:rPr lang="ru-RU" dirty="0" smtClean="0"/>
              <a:t> </a:t>
            </a:r>
            <a:r>
              <a:rPr lang="ru-RU" dirty="0" err="1" smtClean="0"/>
              <a:t>насосів</a:t>
            </a:r>
            <a:r>
              <a:rPr lang="ru-RU" dirty="0" smtClean="0"/>
              <a:t>.  Робота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описується</a:t>
            </a:r>
            <a:r>
              <a:rPr lang="ru-RU" dirty="0" smtClean="0"/>
              <a:t> </a:t>
            </a:r>
            <a:r>
              <a:rPr lang="ru-RU" dirty="0" err="1" smtClean="0"/>
              <a:t>механічними</a:t>
            </a:r>
            <a:r>
              <a:rPr lang="ru-RU" dirty="0" smtClean="0"/>
              <a:t> </a:t>
            </a:r>
            <a:r>
              <a:rPr lang="ru-RU" dirty="0" err="1" smtClean="0"/>
              <a:t>явищами</a:t>
            </a:r>
            <a:r>
              <a:rPr lang="ru-RU" dirty="0" smtClean="0"/>
              <a:t> (</a:t>
            </a:r>
            <a:r>
              <a:rPr lang="ru-RU" dirty="0" err="1" smtClean="0"/>
              <a:t>всмоктування</a:t>
            </a:r>
            <a:r>
              <a:rPr lang="ru-RU" dirty="0" smtClean="0"/>
              <a:t> і </a:t>
            </a:r>
            <a:r>
              <a:rPr lang="ru-RU" dirty="0" err="1" smtClean="0"/>
              <a:t>виштовхування</a:t>
            </a:r>
            <a:r>
              <a:rPr lang="ru-RU" dirty="0" smtClean="0"/>
              <a:t>). </a:t>
            </a:r>
            <a:r>
              <a:rPr lang="ru-RU" dirty="0" err="1" smtClean="0"/>
              <a:t>Володіє</a:t>
            </a:r>
            <a:r>
              <a:rPr lang="ru-RU" dirty="0" smtClean="0"/>
              <a:t> автоматизмом.</a:t>
            </a:r>
          </a:p>
          <a:p>
            <a:r>
              <a:rPr lang="ru-RU" dirty="0" smtClean="0"/>
              <a:t>       Форма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, </a:t>
            </a:r>
            <a:r>
              <a:rPr lang="ru-RU" dirty="0" err="1" smtClean="0"/>
              <a:t>статтю</a:t>
            </a:r>
            <a:r>
              <a:rPr lang="ru-RU" dirty="0" smtClean="0"/>
              <a:t>, </a:t>
            </a:r>
            <a:r>
              <a:rPr lang="ru-RU" dirty="0" err="1" smtClean="0"/>
              <a:t>статурою</a:t>
            </a:r>
            <a:r>
              <a:rPr lang="ru-RU" dirty="0" smtClean="0"/>
              <a:t>, </a:t>
            </a:r>
            <a:r>
              <a:rPr lang="ru-RU" dirty="0" err="1" smtClean="0"/>
              <a:t>здоров'ям</a:t>
            </a:r>
            <a:r>
              <a:rPr lang="ru-RU" dirty="0" smtClean="0"/>
              <a:t>, </a:t>
            </a:r>
            <a:r>
              <a:rPr lang="ru-RU" dirty="0" err="1" smtClean="0"/>
              <a:t>іншими</a:t>
            </a:r>
            <a:r>
              <a:rPr lang="ru-RU" dirty="0" smtClean="0"/>
              <a:t> факторами.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витягнутості</a:t>
            </a:r>
            <a:r>
              <a:rPr lang="ru-RU" dirty="0" smtClean="0"/>
              <a:t> (фактор) </a:t>
            </a:r>
            <a:r>
              <a:rPr lang="ru-RU" dirty="0" err="1" smtClean="0"/>
              <a:t>форми</a:t>
            </a:r>
            <a:r>
              <a:rPr lang="ru-RU" dirty="0" smtClean="0"/>
              <a:t> є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поздовжнього</a:t>
            </a:r>
            <a:r>
              <a:rPr lang="ru-RU" dirty="0" smtClean="0"/>
              <a:t> і поперечного </a:t>
            </a:r>
            <a:r>
              <a:rPr lang="ru-RU" dirty="0" err="1" smtClean="0"/>
              <a:t>лінійних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.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10 до 15 см (</a:t>
            </a:r>
            <a:r>
              <a:rPr lang="ru-RU" dirty="0" err="1" smtClean="0"/>
              <a:t>частіше</a:t>
            </a:r>
            <a:r>
              <a:rPr lang="ru-RU" dirty="0" smtClean="0"/>
              <a:t> 12-13 см), ширина в </a:t>
            </a:r>
            <a:r>
              <a:rPr lang="ru-RU" dirty="0" err="1" smtClean="0"/>
              <a:t>підставі</a:t>
            </a:r>
            <a:r>
              <a:rPr lang="ru-RU" dirty="0" smtClean="0"/>
              <a:t> 8-11 см (</a:t>
            </a:r>
            <a:r>
              <a:rPr lang="ru-RU" dirty="0" err="1" smtClean="0"/>
              <a:t>частіше</a:t>
            </a:r>
            <a:r>
              <a:rPr lang="ru-RU" dirty="0" smtClean="0"/>
              <a:t> 9-10 см) і </a:t>
            </a:r>
            <a:r>
              <a:rPr lang="ru-RU" dirty="0" err="1" smtClean="0"/>
              <a:t>переднезадній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6-8,5 см (</a:t>
            </a:r>
            <a:r>
              <a:rPr lang="ru-RU" dirty="0" err="1" smtClean="0"/>
              <a:t>частіше</a:t>
            </a:r>
            <a:r>
              <a:rPr lang="ru-RU" dirty="0" smtClean="0"/>
              <a:t> 6, 5-7 см) .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в </a:t>
            </a:r>
            <a:r>
              <a:rPr lang="ru-RU" dirty="0" err="1" smtClean="0"/>
              <a:t>середньому</a:t>
            </a:r>
            <a:r>
              <a:rPr lang="ru-RU" dirty="0" smtClean="0"/>
              <a:t> становить у </a:t>
            </a:r>
            <a:r>
              <a:rPr lang="ru-RU" dirty="0" err="1" smtClean="0"/>
              <a:t>чоловіків</a:t>
            </a:r>
            <a:r>
              <a:rPr lang="ru-RU" dirty="0" smtClean="0"/>
              <a:t> 332 г (</a:t>
            </a:r>
            <a:r>
              <a:rPr lang="ru-RU" dirty="0" err="1" smtClean="0"/>
              <a:t>від</a:t>
            </a:r>
            <a:r>
              <a:rPr lang="ru-RU" dirty="0" smtClean="0"/>
              <a:t> 274 до 385 г), у </a:t>
            </a:r>
            <a:r>
              <a:rPr lang="ru-RU" dirty="0" err="1" smtClean="0"/>
              <a:t>жінок</a:t>
            </a:r>
            <a:r>
              <a:rPr lang="ru-RU" dirty="0" smtClean="0"/>
              <a:t> - 253 г (</a:t>
            </a:r>
            <a:r>
              <a:rPr lang="ru-RU" dirty="0" err="1" smtClean="0"/>
              <a:t>від</a:t>
            </a:r>
            <a:r>
              <a:rPr lang="ru-RU" dirty="0" smtClean="0"/>
              <a:t> 203 до 302 г).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1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14"/>
            <a:ext cx="5791200" cy="1371600"/>
          </a:xfrm>
        </p:spPr>
        <p:txBody>
          <a:bodyPr/>
          <a:lstStyle/>
          <a:p>
            <a:r>
              <a:rPr lang="ru-RU" dirty="0"/>
              <a:t>Будова </a:t>
            </a:r>
            <a:r>
              <a:rPr lang="ru-RU" dirty="0" err="1" smtClean="0"/>
              <a:t>серця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84784"/>
            <a:ext cx="5256584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грудної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в так </a:t>
            </a:r>
            <a:r>
              <a:rPr lang="ru-RU" dirty="0" err="1" smtClean="0"/>
              <a:t>званій</a:t>
            </a:r>
            <a:r>
              <a:rPr lang="ru-RU" dirty="0" smtClean="0"/>
              <a:t> околосердечной </a:t>
            </a:r>
            <a:r>
              <a:rPr lang="ru-RU" dirty="0" err="1" smtClean="0"/>
              <a:t>сумці</a:t>
            </a:r>
            <a:r>
              <a:rPr lang="ru-RU" dirty="0" smtClean="0"/>
              <a:t> - </a:t>
            </a:r>
            <a:r>
              <a:rPr lang="ru-RU" dirty="0" err="1" smtClean="0"/>
              <a:t>перикарді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відокремлює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  <a:r>
              <a:rPr lang="ru-RU" dirty="0" err="1" smtClean="0"/>
              <a:t>Стінка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- </a:t>
            </a:r>
            <a:r>
              <a:rPr lang="ru-RU" dirty="0" err="1" smtClean="0"/>
              <a:t>епікарда</a:t>
            </a:r>
            <a:r>
              <a:rPr lang="ru-RU" dirty="0" smtClean="0"/>
              <a:t>, </a:t>
            </a:r>
            <a:r>
              <a:rPr lang="ru-RU" dirty="0" err="1" smtClean="0"/>
              <a:t>міокарда</a:t>
            </a:r>
            <a:r>
              <a:rPr lang="ru-RU" dirty="0" smtClean="0"/>
              <a:t> і </a:t>
            </a:r>
            <a:r>
              <a:rPr lang="ru-RU" dirty="0" err="1" smtClean="0"/>
              <a:t>ендокарда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порожнин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камерами: </a:t>
            </a:r>
            <a:r>
              <a:rPr lang="ru-RU" dirty="0" err="1" smtClean="0"/>
              <a:t>ліве</a:t>
            </a:r>
            <a:r>
              <a:rPr lang="ru-RU" dirty="0" smtClean="0"/>
              <a:t> </a:t>
            </a:r>
            <a:r>
              <a:rPr lang="ru-RU" dirty="0" err="1" smtClean="0"/>
              <a:t>передсердя</a:t>
            </a:r>
            <a:r>
              <a:rPr lang="ru-RU" dirty="0" smtClean="0"/>
              <a:t>, праве </a:t>
            </a:r>
            <a:r>
              <a:rPr lang="ru-RU" dirty="0" err="1" smtClean="0"/>
              <a:t>передсердя</a:t>
            </a:r>
            <a:r>
              <a:rPr lang="ru-RU" dirty="0" smtClean="0"/>
              <a:t>, </a:t>
            </a:r>
            <a:r>
              <a:rPr lang="ru-RU" dirty="0" err="1" smtClean="0"/>
              <a:t>лівий</a:t>
            </a:r>
            <a:r>
              <a:rPr lang="ru-RU" dirty="0" smtClean="0"/>
              <a:t> </a:t>
            </a:r>
            <a:r>
              <a:rPr lang="ru-RU" dirty="0" err="1" smtClean="0"/>
              <a:t>шлуночок</a:t>
            </a:r>
            <a:r>
              <a:rPr lang="ru-RU" dirty="0" smtClean="0"/>
              <a:t>, </a:t>
            </a:r>
            <a:r>
              <a:rPr lang="ru-RU" dirty="0" err="1" smtClean="0"/>
              <a:t>правий</a:t>
            </a:r>
            <a:r>
              <a:rPr lang="ru-RU" dirty="0" smtClean="0"/>
              <a:t> </a:t>
            </a:r>
            <a:r>
              <a:rPr lang="ru-RU" dirty="0" err="1" smtClean="0"/>
              <a:t>шлуночок</a:t>
            </a:r>
            <a:r>
              <a:rPr lang="ru-RU" dirty="0" smtClean="0"/>
              <a:t>. Вони </a:t>
            </a:r>
            <a:r>
              <a:rPr lang="ru-RU" dirty="0" err="1" smtClean="0"/>
              <a:t>розділені</a:t>
            </a:r>
            <a:r>
              <a:rPr lang="ru-RU" dirty="0" smtClean="0"/>
              <a:t> перегородками. У </a:t>
            </a:r>
            <a:r>
              <a:rPr lang="ru-RU" dirty="0" err="1" smtClean="0"/>
              <a:t>порожнині</a:t>
            </a:r>
            <a:r>
              <a:rPr lang="ru-RU" dirty="0" smtClean="0"/>
              <a:t> перикарда </a:t>
            </a:r>
            <a:r>
              <a:rPr lang="ru-RU" dirty="0" err="1" smtClean="0"/>
              <a:t>міститься</a:t>
            </a:r>
            <a:r>
              <a:rPr lang="ru-RU" dirty="0" smtClean="0"/>
              <a:t>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серозної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Стінка</a:t>
            </a:r>
            <a:r>
              <a:rPr lang="ru-RU" dirty="0" smtClean="0"/>
              <a:t> </a:t>
            </a:r>
            <a:r>
              <a:rPr lang="ru-RU" dirty="0" err="1" smtClean="0"/>
              <a:t>лівого</a:t>
            </a:r>
            <a:r>
              <a:rPr lang="ru-RU" dirty="0" smtClean="0"/>
              <a:t> </a:t>
            </a:r>
            <a:r>
              <a:rPr lang="ru-RU" dirty="0" err="1" smtClean="0"/>
              <a:t>шлуночка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в три рази </a:t>
            </a:r>
            <a:r>
              <a:rPr lang="ru-RU" dirty="0" err="1" smtClean="0"/>
              <a:t>товще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стінка</a:t>
            </a:r>
            <a:r>
              <a:rPr lang="ru-RU" dirty="0" smtClean="0"/>
              <a:t> правого </a:t>
            </a:r>
            <a:r>
              <a:rPr lang="ru-RU" dirty="0" err="1" smtClean="0"/>
              <a:t>шлуночка</a:t>
            </a:r>
            <a:r>
              <a:rPr lang="ru-RU" dirty="0" smtClean="0"/>
              <a:t>, так як </a:t>
            </a:r>
            <a:r>
              <a:rPr lang="ru-RU" dirty="0" err="1" smtClean="0"/>
              <a:t>лівий</a:t>
            </a:r>
            <a:r>
              <a:rPr lang="ru-RU" dirty="0" smtClean="0"/>
              <a:t> повинен бути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виштовхнути</a:t>
            </a:r>
            <a:r>
              <a:rPr lang="ru-RU" dirty="0" smtClean="0"/>
              <a:t> кров у </a:t>
            </a:r>
            <a:r>
              <a:rPr lang="ru-RU" dirty="0" err="1" smtClean="0"/>
              <a:t>велике</a:t>
            </a:r>
            <a:r>
              <a:rPr lang="ru-RU" dirty="0" smtClean="0"/>
              <a:t> коло </a:t>
            </a:r>
            <a:r>
              <a:rPr lang="ru-RU" dirty="0" err="1" smtClean="0"/>
              <a:t>кровообігу</a:t>
            </a:r>
            <a:r>
              <a:rPr lang="ru-RU" dirty="0" smtClean="0"/>
              <a:t> для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(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у великому </a:t>
            </a:r>
            <a:r>
              <a:rPr lang="ru-RU" dirty="0" err="1" smtClean="0"/>
              <a:t>колі</a:t>
            </a:r>
            <a:r>
              <a:rPr lang="ru-RU" dirty="0" smtClean="0"/>
              <a:t> </a:t>
            </a:r>
            <a:r>
              <a:rPr lang="ru-RU" dirty="0" err="1" smtClean="0"/>
              <a:t>кровообігу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а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малому </a:t>
            </a:r>
            <a:r>
              <a:rPr lang="ru-RU" dirty="0" err="1" smtClean="0"/>
              <a:t>колі</a:t>
            </a:r>
            <a:r>
              <a:rPr lang="ru-RU" dirty="0" smtClean="0"/>
              <a:t> </a:t>
            </a:r>
            <a:r>
              <a:rPr lang="ru-RU" dirty="0" err="1" smtClean="0"/>
              <a:t>кровообігу</a:t>
            </a:r>
            <a:r>
              <a:rPr lang="ru-RU" dirty="0" smtClean="0"/>
              <a:t>).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24036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4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5791200" cy="1371600"/>
          </a:xfrm>
        </p:spPr>
        <p:txBody>
          <a:bodyPr/>
          <a:lstStyle/>
          <a:p>
            <a:r>
              <a:rPr lang="ru-RU" dirty="0" err="1" smtClean="0"/>
              <a:t>Кровообіг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53214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Кров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 до </a:t>
            </a:r>
            <a:r>
              <a:rPr lang="ru-RU" dirty="0" err="1" smtClean="0"/>
              <a:t>передсердь</a:t>
            </a:r>
            <a:r>
              <a:rPr lang="ru-RU" dirty="0" smtClean="0"/>
              <a:t>, але </a:t>
            </a:r>
            <a:r>
              <a:rPr lang="ru-RU" dirty="0" err="1" smtClean="0"/>
              <a:t>серцевий</a:t>
            </a:r>
            <a:r>
              <a:rPr lang="ru-RU" dirty="0" smtClean="0"/>
              <a:t> </a:t>
            </a:r>
            <a:r>
              <a:rPr lang="ru-RU" dirty="0" err="1" smtClean="0"/>
              <a:t>викид</a:t>
            </a:r>
            <a:r>
              <a:rPr lang="ru-RU" dirty="0" smtClean="0"/>
              <a:t> </a:t>
            </a:r>
            <a:r>
              <a:rPr lang="ru-RU" dirty="0" err="1" smtClean="0"/>
              <a:t>рухає</a:t>
            </a:r>
            <a:r>
              <a:rPr lang="ru-RU" dirty="0" smtClean="0"/>
              <a:t> кров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існуючим</a:t>
            </a:r>
            <a:r>
              <a:rPr lang="ru-RU" dirty="0" smtClean="0"/>
              <a:t> </a:t>
            </a:r>
            <a:r>
              <a:rPr lang="ru-RU" dirty="0" err="1" smtClean="0"/>
              <a:t>уявленням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до </a:t>
            </a:r>
            <a:r>
              <a:rPr lang="ru-RU" dirty="0" err="1" smtClean="0"/>
              <a:t>капілярів</a:t>
            </a:r>
            <a:r>
              <a:rPr lang="ru-RU" dirty="0" smtClean="0"/>
              <a:t>,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викид</a:t>
            </a:r>
            <a:r>
              <a:rPr lang="ru-RU" dirty="0" smtClean="0"/>
              <a:t> води і солей в </a:t>
            </a:r>
            <a:r>
              <a:rPr lang="ru-RU" dirty="0" err="1" smtClean="0"/>
              <a:t>інтерстиціальну</a:t>
            </a:r>
            <a:r>
              <a:rPr lang="ru-RU" dirty="0" smtClean="0"/>
              <a:t> </a:t>
            </a:r>
            <a:r>
              <a:rPr lang="ru-RU" dirty="0" err="1" smtClean="0"/>
              <a:t>рідину</a:t>
            </a:r>
            <a:r>
              <a:rPr lang="ru-RU" dirty="0" smtClean="0"/>
              <a:t> і </a:t>
            </a:r>
            <a:r>
              <a:rPr lang="ru-RU" dirty="0" err="1" smtClean="0"/>
              <a:t>розвантаження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Діастола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 - </a:t>
            </a:r>
            <a:r>
              <a:rPr lang="ru-RU" dirty="0" err="1" smtClean="0"/>
              <a:t>наповнення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камер (</a:t>
            </a:r>
            <a:r>
              <a:rPr lang="ru-RU" dirty="0" err="1" smtClean="0"/>
              <a:t>передсердь</a:t>
            </a:r>
            <a:r>
              <a:rPr lang="ru-RU" dirty="0" smtClean="0"/>
              <a:t>) </a:t>
            </a:r>
            <a:r>
              <a:rPr lang="ru-RU" dirty="0" err="1" smtClean="0"/>
              <a:t>кров'ю</a:t>
            </a:r>
            <a:r>
              <a:rPr lang="ru-RU" dirty="0" smtClean="0"/>
              <a:t>; за </a:t>
            </a:r>
            <a:r>
              <a:rPr lang="ru-RU" dirty="0" err="1" smtClean="0"/>
              <a:t>рахунок</a:t>
            </a:r>
            <a:r>
              <a:rPr lang="ru-RU" dirty="0" smtClean="0"/>
              <a:t> 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при </a:t>
            </a:r>
            <a:r>
              <a:rPr lang="ru-RU" dirty="0" err="1" smtClean="0"/>
              <a:t>розкритих</a:t>
            </a:r>
            <a:r>
              <a:rPr lang="ru-RU" dirty="0" smtClean="0"/>
              <a:t> гирлах </a:t>
            </a:r>
            <a:r>
              <a:rPr lang="ru-RU" dirty="0" err="1" smtClean="0"/>
              <a:t>порожніх</a:t>
            </a:r>
            <a:r>
              <a:rPr lang="ru-RU" dirty="0" smtClean="0"/>
              <a:t> (</a:t>
            </a:r>
            <a:r>
              <a:rPr lang="ru-RU" dirty="0" err="1" smtClean="0"/>
              <a:t>легеневих</a:t>
            </a:r>
            <a:r>
              <a:rPr lang="ru-RU" dirty="0" smtClean="0"/>
              <a:t>) вен      </a:t>
            </a:r>
          </a:p>
          <a:p>
            <a:r>
              <a:rPr lang="ru-RU" dirty="0"/>
              <a:t> </a:t>
            </a:r>
            <a:r>
              <a:rPr lang="ru-RU" dirty="0" smtClean="0"/>
              <a:t>      Систола </a:t>
            </a:r>
            <a:r>
              <a:rPr lang="ru-RU" dirty="0" err="1" smtClean="0"/>
              <a:t>передсердь</a:t>
            </a:r>
            <a:r>
              <a:rPr lang="ru-RU" dirty="0" smtClean="0"/>
              <a:t> -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стиснення</a:t>
            </a:r>
            <a:r>
              <a:rPr lang="ru-RU" dirty="0" smtClean="0"/>
              <a:t> </a:t>
            </a:r>
            <a:r>
              <a:rPr lang="ru-RU" dirty="0" err="1" smtClean="0"/>
              <a:t>серцевого</a:t>
            </a:r>
            <a:r>
              <a:rPr lang="ru-RU" dirty="0" smtClean="0"/>
              <a:t> </a:t>
            </a:r>
            <a:r>
              <a:rPr lang="ru-RU" dirty="0" err="1" smtClean="0"/>
              <a:t>м'яза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накопичилася</a:t>
            </a:r>
            <a:r>
              <a:rPr lang="ru-RU" dirty="0" smtClean="0"/>
              <a:t> в </a:t>
            </a:r>
            <a:r>
              <a:rPr lang="ru-RU" dirty="0" err="1" smtClean="0"/>
              <a:t>передсердях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при </a:t>
            </a:r>
            <a:r>
              <a:rPr lang="ru-RU" dirty="0" err="1" smtClean="0"/>
              <a:t>закритих</a:t>
            </a:r>
            <a:r>
              <a:rPr lang="ru-RU" dirty="0" smtClean="0"/>
              <a:t> гирлах </a:t>
            </a:r>
            <a:r>
              <a:rPr lang="ru-RU" dirty="0" err="1" smtClean="0"/>
              <a:t>порожніх</a:t>
            </a:r>
            <a:r>
              <a:rPr lang="ru-RU" dirty="0" smtClean="0"/>
              <a:t> та </a:t>
            </a:r>
            <a:r>
              <a:rPr lang="ru-RU" dirty="0" err="1" smtClean="0"/>
              <a:t>легеневих</a:t>
            </a:r>
            <a:r>
              <a:rPr lang="ru-RU" dirty="0" smtClean="0"/>
              <a:t> вен і </a:t>
            </a:r>
            <a:r>
              <a:rPr lang="ru-RU" dirty="0" err="1" smtClean="0"/>
              <a:t>проштовхування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у </a:t>
            </a:r>
            <a:r>
              <a:rPr lang="ru-RU" dirty="0" err="1" smtClean="0"/>
              <a:t>шлуночки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2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139136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Коронарний</a:t>
            </a:r>
            <a:r>
              <a:rPr lang="ru-RU" dirty="0"/>
              <a:t> </a:t>
            </a:r>
            <a:r>
              <a:rPr lang="ru-RU" dirty="0" err="1" smtClean="0"/>
              <a:t>кровообіг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клітина</a:t>
            </a:r>
            <a:r>
              <a:rPr lang="ru-RU" dirty="0" smtClean="0"/>
              <a:t> </a:t>
            </a:r>
            <a:r>
              <a:rPr lang="ru-RU" dirty="0" err="1" smtClean="0"/>
              <a:t>серцевого</a:t>
            </a:r>
            <a:r>
              <a:rPr lang="ru-RU" dirty="0" smtClean="0"/>
              <a:t> </a:t>
            </a:r>
            <a:r>
              <a:rPr lang="ru-RU" dirty="0" err="1" smtClean="0"/>
              <a:t>м'яза</a:t>
            </a:r>
            <a:r>
              <a:rPr lang="ru-RU" dirty="0" smtClean="0"/>
              <a:t> повинна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забезпечене</a:t>
            </a:r>
            <a:r>
              <a:rPr lang="ru-RU" dirty="0" smtClean="0"/>
              <a:t>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надходження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та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За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відповідально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кровообіг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коронарний</a:t>
            </a:r>
            <a:r>
              <a:rPr lang="ru-RU" dirty="0" smtClean="0"/>
              <a:t> </a:t>
            </a:r>
            <a:r>
              <a:rPr lang="ru-RU" dirty="0" err="1" smtClean="0"/>
              <a:t>кровообіг</a:t>
            </a:r>
            <a:r>
              <a:rPr lang="ru-RU" dirty="0" smtClean="0"/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2 </a:t>
            </a:r>
            <a:r>
              <a:rPr lang="ru-RU" dirty="0" err="1" smtClean="0"/>
              <a:t>артерій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як </a:t>
            </a:r>
            <a:r>
              <a:rPr lang="ru-RU" dirty="0" err="1" smtClean="0"/>
              <a:t>вінець</a:t>
            </a:r>
            <a:r>
              <a:rPr lang="ru-RU" dirty="0" smtClean="0"/>
              <a:t>, </a:t>
            </a:r>
            <a:r>
              <a:rPr lang="ru-RU" dirty="0" err="1" smtClean="0"/>
              <a:t>обплітають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. </a:t>
            </a:r>
            <a:r>
              <a:rPr lang="ru-RU" dirty="0" err="1" smtClean="0"/>
              <a:t>Коронарні</a:t>
            </a:r>
            <a:r>
              <a:rPr lang="ru-RU" dirty="0" smtClean="0"/>
              <a:t> </a:t>
            </a:r>
            <a:r>
              <a:rPr lang="ru-RU" dirty="0" err="1" smtClean="0"/>
              <a:t>артерії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відходять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аорти</a:t>
            </a:r>
            <a:r>
              <a:rPr lang="ru-RU" dirty="0" smtClean="0"/>
              <a:t>. Через </a:t>
            </a:r>
            <a:r>
              <a:rPr lang="ru-RU" dirty="0" err="1" smtClean="0"/>
              <a:t>коронарну</a:t>
            </a:r>
            <a:r>
              <a:rPr lang="ru-RU" dirty="0" smtClean="0"/>
              <a:t> систему проходить до 20% </a:t>
            </a:r>
            <a:r>
              <a:rPr lang="ru-RU" dirty="0" err="1" smtClean="0"/>
              <a:t>виштовхнутою</a:t>
            </a:r>
            <a:r>
              <a:rPr lang="ru-RU" dirty="0" smtClean="0"/>
              <a:t> </a:t>
            </a:r>
            <a:r>
              <a:rPr lang="ru-RU" dirty="0" err="1" smtClean="0"/>
              <a:t>серцем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   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потужна</a:t>
            </a:r>
            <a:r>
              <a:rPr lang="ru-RU" dirty="0" smtClean="0"/>
              <a:t> </a:t>
            </a:r>
            <a:r>
              <a:rPr lang="ru-RU" dirty="0" err="1" smtClean="0"/>
              <a:t>порція</a:t>
            </a:r>
            <a:r>
              <a:rPr lang="ru-RU" dirty="0" smtClean="0"/>
              <a:t> </a:t>
            </a:r>
            <a:r>
              <a:rPr lang="ru-RU" dirty="0" err="1" smtClean="0"/>
              <a:t>збагаченої</a:t>
            </a:r>
            <a:r>
              <a:rPr lang="ru-RU" dirty="0" smtClean="0"/>
              <a:t> киснем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безперервну</a:t>
            </a:r>
            <a:r>
              <a:rPr lang="ru-RU" dirty="0" smtClean="0"/>
              <a:t> роботу </a:t>
            </a:r>
            <a:r>
              <a:rPr lang="ru-RU" dirty="0" err="1" smtClean="0"/>
              <a:t>життєдайного</a:t>
            </a:r>
            <a:r>
              <a:rPr lang="ru-RU" dirty="0" smtClean="0"/>
              <a:t> насоса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76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71400"/>
            <a:ext cx="5791200" cy="1371600"/>
          </a:xfrm>
        </p:spPr>
        <p:txBody>
          <a:bodyPr/>
          <a:lstStyle/>
          <a:p>
            <a:r>
              <a:rPr lang="ru-RU" dirty="0"/>
              <a:t>Робота </a:t>
            </a:r>
            <a:r>
              <a:rPr lang="ru-RU" dirty="0" err="1" smtClean="0"/>
              <a:t>серця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764016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Здорове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ритмічно</a:t>
            </a:r>
            <a:r>
              <a:rPr lang="ru-RU" dirty="0" smtClean="0"/>
              <a:t> і без </a:t>
            </a:r>
            <a:r>
              <a:rPr lang="ru-RU" dirty="0" err="1" smtClean="0"/>
              <a:t>перерв</a:t>
            </a:r>
            <a:r>
              <a:rPr lang="ru-RU" dirty="0" smtClean="0"/>
              <a:t> </a:t>
            </a:r>
            <a:r>
              <a:rPr lang="ru-RU" dirty="0" err="1" smtClean="0"/>
              <a:t>стискається</a:t>
            </a:r>
            <a:r>
              <a:rPr lang="ru-RU" dirty="0" smtClean="0"/>
              <a:t> і </a:t>
            </a:r>
            <a:r>
              <a:rPr lang="ru-RU" dirty="0" err="1" smtClean="0"/>
              <a:t>розтискається</a:t>
            </a:r>
            <a:r>
              <a:rPr lang="ru-RU" dirty="0" smtClean="0"/>
              <a:t>. В одному </a:t>
            </a:r>
            <a:r>
              <a:rPr lang="ru-RU" dirty="0" err="1" smtClean="0"/>
              <a:t>циклі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три </a:t>
            </a:r>
            <a:r>
              <a:rPr lang="ru-RU" dirty="0" err="1" smtClean="0"/>
              <a:t>фази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1.Наповнені </a:t>
            </a:r>
            <a:r>
              <a:rPr lang="ru-RU" dirty="0" err="1" smtClean="0"/>
              <a:t>кров'ю</a:t>
            </a:r>
            <a:r>
              <a:rPr lang="ru-RU" dirty="0" smtClean="0"/>
              <a:t> </a:t>
            </a:r>
            <a:r>
              <a:rPr lang="ru-RU" dirty="0" err="1" smtClean="0"/>
              <a:t>передсердя</a:t>
            </a:r>
            <a:r>
              <a:rPr lang="ru-RU" dirty="0" smtClean="0"/>
              <a:t> </a:t>
            </a:r>
            <a:r>
              <a:rPr lang="ru-RU" dirty="0" err="1" smtClean="0"/>
              <a:t>скорочуються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кров через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 </a:t>
            </a:r>
            <a:r>
              <a:rPr lang="ru-RU" dirty="0" err="1" smtClean="0"/>
              <a:t>нагнітається</a:t>
            </a:r>
            <a:r>
              <a:rPr lang="ru-RU" dirty="0" smtClean="0"/>
              <a:t> в </a:t>
            </a:r>
            <a:r>
              <a:rPr lang="ru-RU" dirty="0" err="1" smtClean="0"/>
              <a:t>шлуночки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(вони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залишаються</a:t>
            </a:r>
            <a:r>
              <a:rPr lang="ru-RU" dirty="0" smtClean="0"/>
              <a:t> в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розслаблення</a:t>
            </a:r>
            <a:r>
              <a:rPr lang="ru-RU" dirty="0" smtClean="0"/>
              <a:t>).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з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впадання</a:t>
            </a:r>
            <a:r>
              <a:rPr lang="ru-RU" dirty="0" smtClean="0"/>
              <a:t> в </a:t>
            </a:r>
            <a:r>
              <a:rPr lang="ru-RU" dirty="0" err="1" smtClean="0"/>
              <a:t>нього</a:t>
            </a:r>
            <a:r>
              <a:rPr lang="ru-RU" dirty="0" smtClean="0"/>
              <a:t> вен, тому гирла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стислі</a:t>
            </a:r>
            <a:r>
              <a:rPr lang="ru-RU" dirty="0" smtClean="0"/>
              <a:t> і </a:t>
            </a:r>
            <a:r>
              <a:rPr lang="ru-RU" dirty="0" err="1" smtClean="0"/>
              <a:t>потрапити</a:t>
            </a:r>
            <a:r>
              <a:rPr lang="ru-RU" dirty="0" smtClean="0"/>
              <a:t> назад у </a:t>
            </a:r>
            <a:r>
              <a:rPr lang="ru-RU" dirty="0" err="1" smtClean="0"/>
              <a:t>вени</a:t>
            </a:r>
            <a:r>
              <a:rPr lang="ru-RU" dirty="0" smtClean="0"/>
              <a:t> кров не </a:t>
            </a:r>
            <a:r>
              <a:rPr lang="ru-RU" dirty="0" err="1" smtClean="0"/>
              <a:t>може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2.Відбувається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 з </a:t>
            </a:r>
            <a:r>
              <a:rPr lang="ru-RU" dirty="0" err="1" smtClean="0"/>
              <a:t>одночасним</a:t>
            </a:r>
            <a:r>
              <a:rPr lang="ru-RU" dirty="0" smtClean="0"/>
              <a:t> </a:t>
            </a:r>
            <a:r>
              <a:rPr lang="ru-RU" dirty="0" err="1" smtClean="0"/>
              <a:t>розслабленням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. </a:t>
            </a:r>
            <a:r>
              <a:rPr lang="ru-RU" dirty="0" err="1" smtClean="0"/>
              <a:t>Тристулкові</a:t>
            </a:r>
            <a:r>
              <a:rPr lang="ru-RU" dirty="0" smtClean="0"/>
              <a:t> і </a:t>
            </a:r>
            <a:r>
              <a:rPr lang="ru-RU" dirty="0" err="1" smtClean="0"/>
              <a:t>двостулкові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відокремлюють</a:t>
            </a:r>
            <a:r>
              <a:rPr lang="ru-RU" dirty="0" smtClean="0"/>
              <a:t> </a:t>
            </a:r>
            <a:r>
              <a:rPr lang="ru-RU" dirty="0" err="1" smtClean="0"/>
              <a:t>передсердя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, </a:t>
            </a:r>
            <a:r>
              <a:rPr lang="ru-RU" dirty="0" err="1" smtClean="0"/>
              <a:t>піднімаються</a:t>
            </a:r>
            <a:r>
              <a:rPr lang="ru-RU" dirty="0" smtClean="0"/>
              <a:t>, </a:t>
            </a:r>
            <a:r>
              <a:rPr lang="ru-RU" dirty="0" err="1" smtClean="0"/>
              <a:t>закриваються</a:t>
            </a:r>
            <a:r>
              <a:rPr lang="ru-RU" dirty="0" smtClean="0"/>
              <a:t> і </a:t>
            </a:r>
            <a:r>
              <a:rPr lang="ru-RU" dirty="0" err="1" smtClean="0"/>
              <a:t>перешкоджають</a:t>
            </a:r>
            <a:r>
              <a:rPr lang="ru-RU" dirty="0" smtClean="0"/>
              <a:t> </a:t>
            </a:r>
            <a:r>
              <a:rPr lang="ru-RU" dirty="0" err="1" smtClean="0"/>
              <a:t>поверненню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в </a:t>
            </a:r>
            <a:r>
              <a:rPr lang="ru-RU" dirty="0" err="1" smtClean="0"/>
              <a:t>передсердя</a:t>
            </a:r>
            <a:r>
              <a:rPr lang="ru-RU" dirty="0" smtClean="0"/>
              <a:t>, а </a:t>
            </a:r>
            <a:r>
              <a:rPr lang="ru-RU" dirty="0" err="1" smtClean="0"/>
              <a:t>аортальний</a:t>
            </a:r>
            <a:r>
              <a:rPr lang="ru-RU" dirty="0" smtClean="0"/>
              <a:t> і </a:t>
            </a:r>
            <a:r>
              <a:rPr lang="ru-RU" dirty="0" err="1" smtClean="0"/>
              <a:t>легеневий</a:t>
            </a:r>
            <a:r>
              <a:rPr lang="ru-RU" dirty="0" smtClean="0"/>
              <a:t> </a:t>
            </a:r>
            <a:r>
              <a:rPr lang="ru-RU" dirty="0" err="1" smtClean="0"/>
              <a:t>клапани</a:t>
            </a:r>
            <a:r>
              <a:rPr lang="ru-RU" dirty="0" smtClean="0"/>
              <a:t> </a:t>
            </a:r>
            <a:r>
              <a:rPr lang="ru-RU" dirty="0" err="1" smtClean="0"/>
              <a:t>відкриваються</a:t>
            </a:r>
            <a:r>
              <a:rPr lang="ru-RU" dirty="0" smtClean="0"/>
              <a:t>.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 </a:t>
            </a:r>
            <a:r>
              <a:rPr lang="ru-RU" dirty="0" err="1" smtClean="0"/>
              <a:t>нагнітає</a:t>
            </a:r>
            <a:r>
              <a:rPr lang="ru-RU" dirty="0" smtClean="0"/>
              <a:t> кров в аорту і </a:t>
            </a:r>
            <a:r>
              <a:rPr lang="ru-RU" dirty="0" err="1" smtClean="0"/>
              <a:t>легеневу</a:t>
            </a:r>
            <a:r>
              <a:rPr lang="ru-RU" dirty="0" smtClean="0"/>
              <a:t> </a:t>
            </a:r>
            <a:r>
              <a:rPr lang="ru-RU" dirty="0" err="1" smtClean="0"/>
              <a:t>артерію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3.Пауза (</a:t>
            </a:r>
            <a:r>
              <a:rPr lang="ru-RU" dirty="0" err="1" smtClean="0"/>
              <a:t>діастола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розслаблення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короткий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паузи з вен кров </a:t>
            </a:r>
            <a:r>
              <a:rPr lang="ru-RU" dirty="0" err="1" smtClean="0"/>
              <a:t>самопливом</a:t>
            </a:r>
            <a:r>
              <a:rPr lang="ru-RU" dirty="0" smtClean="0"/>
              <a:t> </a:t>
            </a:r>
            <a:r>
              <a:rPr lang="ru-RU" dirty="0" err="1" smtClean="0"/>
              <a:t>притікає</a:t>
            </a:r>
            <a:r>
              <a:rPr lang="ru-RU" dirty="0" smtClean="0"/>
              <a:t> до предсердиям. </a:t>
            </a:r>
            <a:r>
              <a:rPr lang="ru-RU" dirty="0" err="1" smtClean="0"/>
              <a:t>Слід</a:t>
            </a:r>
            <a:r>
              <a:rPr lang="ru-RU" dirty="0" smtClean="0"/>
              <a:t> систола </a:t>
            </a:r>
            <a:r>
              <a:rPr lang="ru-RU" dirty="0" err="1" smtClean="0"/>
              <a:t>передсердь</a:t>
            </a:r>
            <a:r>
              <a:rPr lang="ru-RU" dirty="0" smtClean="0"/>
              <a:t> - цикл повториться.</a:t>
            </a:r>
          </a:p>
          <a:p>
            <a:r>
              <a:rPr lang="ru-RU" dirty="0" smtClean="0"/>
              <a:t>Один цикл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0,85 сек., З </a:t>
            </a:r>
            <a:r>
              <a:rPr lang="ru-RU" dirty="0" err="1" smtClean="0"/>
              <a:t>яких</a:t>
            </a:r>
            <a:r>
              <a:rPr lang="ru-RU" dirty="0" smtClean="0"/>
              <a:t> на час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 доводиться </a:t>
            </a:r>
            <a:r>
              <a:rPr lang="ru-RU" dirty="0" err="1" smtClean="0"/>
              <a:t>тільки</a:t>
            </a:r>
            <a:r>
              <a:rPr lang="ru-RU" dirty="0" smtClean="0"/>
              <a:t> 0,11 сек, на час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шлуночків</a:t>
            </a:r>
            <a:r>
              <a:rPr lang="ru-RU" dirty="0" smtClean="0"/>
              <a:t> 0,32 сек., І </a:t>
            </a:r>
            <a:r>
              <a:rPr lang="ru-RU" dirty="0" err="1" smtClean="0"/>
              <a:t>найдовший</a:t>
            </a:r>
            <a:r>
              <a:rPr lang="ru-RU" dirty="0" smtClean="0"/>
              <a:t> -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0,4 сек.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спокої</a:t>
            </a:r>
            <a:r>
              <a:rPr lang="ru-RU" dirty="0" smtClean="0"/>
              <a:t>, </a:t>
            </a:r>
            <a:r>
              <a:rPr lang="ru-RU" dirty="0" err="1" smtClean="0"/>
              <a:t>працює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 </a:t>
            </a:r>
            <a:r>
              <a:rPr lang="ru-RU" dirty="0" err="1" smtClean="0"/>
              <a:t>циклів</a:t>
            </a:r>
            <a:r>
              <a:rPr lang="ru-RU" dirty="0" smtClean="0"/>
              <a:t> на </a:t>
            </a:r>
            <a:r>
              <a:rPr lang="ru-RU" dirty="0" err="1" smtClean="0"/>
              <a:t>хвилину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9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91200" cy="1371600"/>
          </a:xfrm>
        </p:spPr>
        <p:txBody>
          <a:bodyPr/>
          <a:lstStyle/>
          <a:p>
            <a:r>
              <a:rPr lang="ru-RU" dirty="0" err="1"/>
              <a:t>Автомати</a:t>
            </a:r>
            <a:r>
              <a:rPr lang="ru-RU" dirty="0"/>
              <a:t> </a:t>
            </a:r>
            <a:r>
              <a:rPr lang="ru-RU" dirty="0" err="1" smtClean="0"/>
              <a:t>серця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992888" cy="4752528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серцевого</a:t>
            </a:r>
            <a:r>
              <a:rPr lang="ru-RU" dirty="0" smtClean="0"/>
              <a:t> </a:t>
            </a:r>
            <a:r>
              <a:rPr lang="ru-RU" dirty="0" err="1" smtClean="0"/>
              <a:t>м'яза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видачі</a:t>
            </a:r>
            <a:r>
              <a:rPr lang="ru-RU" dirty="0" smtClean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керуючих</a:t>
            </a:r>
            <a:r>
              <a:rPr lang="ru-RU" dirty="0" smtClean="0"/>
              <a:t> </a:t>
            </a:r>
            <a:r>
              <a:rPr lang="ru-RU" dirty="0" err="1" smtClean="0"/>
              <a:t>сигналів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електричних</a:t>
            </a:r>
            <a:r>
              <a:rPr lang="ru-RU" dirty="0" smtClean="0"/>
              <a:t> </a:t>
            </a:r>
            <a:r>
              <a:rPr lang="ru-RU" dirty="0" err="1" smtClean="0"/>
              <a:t>імпульсів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м'язової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названі</a:t>
            </a:r>
            <a:r>
              <a:rPr lang="ru-RU" dirty="0" smtClean="0"/>
              <a:t> </a:t>
            </a:r>
            <a:r>
              <a:rPr lang="ru-RU" dirty="0" err="1" smtClean="0"/>
              <a:t>збудливо-провідною</a:t>
            </a:r>
            <a:r>
              <a:rPr lang="ru-RU" dirty="0" smtClean="0"/>
              <a:t> системою.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є синусно-</a:t>
            </a:r>
            <a:r>
              <a:rPr lang="ru-RU" dirty="0" err="1" smtClean="0"/>
              <a:t>передсердний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, званий </a:t>
            </a:r>
            <a:r>
              <a:rPr lang="ru-RU" dirty="0" err="1" smtClean="0"/>
              <a:t>водієм</a:t>
            </a:r>
            <a:r>
              <a:rPr lang="ru-RU" dirty="0" smtClean="0"/>
              <a:t> ритму, </a:t>
            </a:r>
            <a:r>
              <a:rPr lang="ru-RU" dirty="0" err="1" smtClean="0"/>
              <a:t>поміщений</a:t>
            </a:r>
            <a:r>
              <a:rPr lang="ru-RU" dirty="0" smtClean="0"/>
              <a:t> на </a:t>
            </a:r>
            <a:r>
              <a:rPr lang="ru-RU" dirty="0" err="1" smtClean="0"/>
              <a:t>зводі</a:t>
            </a:r>
            <a:r>
              <a:rPr lang="ru-RU" dirty="0" smtClean="0"/>
              <a:t> правого </a:t>
            </a:r>
            <a:r>
              <a:rPr lang="ru-RU" dirty="0" err="1" smtClean="0"/>
              <a:t>передсердя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управляє</a:t>
            </a:r>
            <a:r>
              <a:rPr lang="ru-RU" dirty="0" smtClean="0"/>
              <a:t> частотою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шляхом </a:t>
            </a:r>
            <a:r>
              <a:rPr lang="ru-RU" dirty="0" err="1" smtClean="0"/>
              <a:t>відправки</a:t>
            </a:r>
            <a:r>
              <a:rPr lang="ru-RU" dirty="0" smtClean="0"/>
              <a:t> </a:t>
            </a:r>
            <a:r>
              <a:rPr lang="ru-RU" dirty="0" err="1" smtClean="0"/>
              <a:t>регулярних</a:t>
            </a:r>
            <a:r>
              <a:rPr lang="ru-RU" dirty="0" smtClean="0"/>
              <a:t> </a:t>
            </a:r>
            <a:r>
              <a:rPr lang="ru-RU" dirty="0" err="1" smtClean="0"/>
              <a:t>електричних</a:t>
            </a:r>
            <a:r>
              <a:rPr lang="ru-RU" dirty="0" smtClean="0"/>
              <a:t> </a:t>
            </a:r>
            <a:r>
              <a:rPr lang="ru-RU" dirty="0" err="1" smtClean="0"/>
              <a:t>імпульсів</a:t>
            </a:r>
            <a:r>
              <a:rPr lang="ru-RU" dirty="0" smtClean="0"/>
              <a:t>. </a:t>
            </a:r>
            <a:r>
              <a:rPr lang="ru-RU" dirty="0" err="1" smtClean="0"/>
              <a:t>Електричний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 через </a:t>
            </a:r>
            <a:r>
              <a:rPr lang="ru-RU" dirty="0" err="1" smtClean="0"/>
              <a:t>колії</a:t>
            </a:r>
            <a:r>
              <a:rPr lang="ru-RU" dirty="0" smtClean="0"/>
              <a:t> в </a:t>
            </a:r>
            <a:r>
              <a:rPr lang="ru-RU" dirty="0" err="1" smtClean="0"/>
              <a:t>м'язі</a:t>
            </a:r>
            <a:r>
              <a:rPr lang="ru-RU" dirty="0" smtClean="0"/>
              <a:t> </a:t>
            </a:r>
            <a:r>
              <a:rPr lang="ru-RU" dirty="0" err="1" smtClean="0"/>
              <a:t>передсердя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в </a:t>
            </a:r>
            <a:r>
              <a:rPr lang="ru-RU" dirty="0" err="1" smtClean="0"/>
              <a:t>передсердно-шлунковий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. </a:t>
            </a:r>
            <a:r>
              <a:rPr lang="ru-RU" dirty="0" err="1" smtClean="0"/>
              <a:t>Збуджений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 </a:t>
            </a:r>
            <a:r>
              <a:rPr lang="ru-RU" dirty="0" err="1" smtClean="0"/>
              <a:t>посилає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, в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м'язи</a:t>
            </a:r>
            <a:r>
              <a:rPr lang="ru-RU" dirty="0" smtClean="0"/>
              <a:t>,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. </a:t>
            </a:r>
            <a:r>
              <a:rPr lang="ru-RU" dirty="0" err="1" smtClean="0"/>
              <a:t>Збудливо-провідна</a:t>
            </a:r>
            <a:r>
              <a:rPr lang="ru-RU" dirty="0" smtClean="0"/>
              <a:t> система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ритмічну</a:t>
            </a:r>
            <a:r>
              <a:rPr lang="ru-RU" dirty="0" smtClean="0"/>
              <a:t> роботу </a:t>
            </a:r>
            <a:r>
              <a:rPr lang="ru-RU" dirty="0" err="1" smtClean="0"/>
              <a:t>серця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синхронізованого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передсердь</a:t>
            </a:r>
            <a:r>
              <a:rPr lang="ru-RU" dirty="0" smtClean="0"/>
              <a:t> і </a:t>
            </a:r>
            <a:r>
              <a:rPr lang="ru-RU" dirty="0" err="1" smtClean="0"/>
              <a:t>шлуночків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3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643192" cy="1371600"/>
          </a:xfrm>
        </p:spPr>
        <p:txBody>
          <a:bodyPr>
            <a:normAutofit/>
          </a:bodyPr>
          <a:lstStyle/>
          <a:p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серця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4978896" cy="47727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Робота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</a:t>
            </a:r>
            <a:r>
              <a:rPr lang="ru-RU" dirty="0" err="1" smtClean="0"/>
              <a:t>нервовою</a:t>
            </a:r>
            <a:r>
              <a:rPr lang="ru-RU" dirty="0" smtClean="0"/>
              <a:t> і </a:t>
            </a:r>
            <a:r>
              <a:rPr lang="ru-RU" dirty="0" err="1" smtClean="0"/>
              <a:t>ендокринною</a:t>
            </a:r>
            <a:r>
              <a:rPr lang="ru-RU" dirty="0" smtClean="0"/>
              <a:t> системами,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іонами</a:t>
            </a:r>
            <a:r>
              <a:rPr lang="ru-RU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ru-RU" dirty="0" smtClean="0"/>
              <a:t>і </a:t>
            </a:r>
            <a:r>
              <a:rPr lang="en-US" dirty="0" smtClean="0"/>
              <a:t>K,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. Робота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над </a:t>
            </a:r>
            <a:r>
              <a:rPr lang="ru-RU" dirty="0" err="1" smtClean="0"/>
              <a:t>серцем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частоти</a:t>
            </a:r>
            <a:r>
              <a:rPr lang="ru-RU" dirty="0" smtClean="0"/>
              <a:t> і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серцевих</a:t>
            </a:r>
            <a:r>
              <a:rPr lang="ru-RU" dirty="0" smtClean="0"/>
              <a:t> </a:t>
            </a:r>
            <a:r>
              <a:rPr lang="ru-RU" dirty="0" err="1" smtClean="0"/>
              <a:t>скорочень</a:t>
            </a:r>
            <a:r>
              <a:rPr lang="ru-RU" dirty="0" smtClean="0"/>
              <a:t> ( симпатична </a:t>
            </a:r>
            <a:r>
              <a:rPr lang="ru-RU" dirty="0" err="1" smtClean="0"/>
              <a:t>нервова</a:t>
            </a:r>
            <a:r>
              <a:rPr lang="ru-RU" dirty="0" smtClean="0"/>
              <a:t> система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скорочень</a:t>
            </a:r>
            <a:r>
              <a:rPr lang="ru-RU" dirty="0" smtClean="0"/>
              <a:t>, </a:t>
            </a:r>
            <a:r>
              <a:rPr lang="ru-RU" dirty="0" err="1" smtClean="0"/>
              <a:t>парасимпатична</a:t>
            </a:r>
            <a:r>
              <a:rPr lang="ru-RU" dirty="0" smtClean="0"/>
              <a:t> - </a:t>
            </a:r>
            <a:r>
              <a:rPr lang="ru-RU" dirty="0" err="1" smtClean="0"/>
              <a:t>послаблює</a:t>
            </a:r>
            <a:r>
              <a:rPr lang="ru-RU" dirty="0" smtClean="0"/>
              <a:t>). Робота </a:t>
            </a:r>
            <a:r>
              <a:rPr lang="ru-RU" dirty="0" err="1" smtClean="0"/>
              <a:t>ендокринної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над </a:t>
            </a:r>
            <a:r>
              <a:rPr lang="ru-RU" dirty="0" err="1" smtClean="0"/>
              <a:t>серцем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виділенні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посилюють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послаблюють</a:t>
            </a:r>
            <a:r>
              <a:rPr lang="ru-RU" dirty="0" smtClean="0"/>
              <a:t> </a:t>
            </a:r>
            <a:r>
              <a:rPr lang="ru-RU" dirty="0" err="1" smtClean="0"/>
              <a:t>серцеві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залозою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гормонів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роботу </a:t>
            </a:r>
            <a:r>
              <a:rPr lang="ru-RU" dirty="0" err="1" smtClean="0"/>
              <a:t>серця</a:t>
            </a:r>
            <a:r>
              <a:rPr lang="ru-RU" dirty="0" smtClean="0"/>
              <a:t>, є </a:t>
            </a:r>
            <a:r>
              <a:rPr lang="ru-RU" dirty="0" err="1" smtClean="0"/>
              <a:t>наднирники</a:t>
            </a:r>
            <a:r>
              <a:rPr lang="ru-RU" dirty="0" smtClean="0"/>
              <a:t>. Вони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гормони</a:t>
            </a:r>
            <a:r>
              <a:rPr lang="ru-RU" dirty="0" smtClean="0"/>
              <a:t> </a:t>
            </a:r>
            <a:r>
              <a:rPr lang="ru-RU" dirty="0" err="1" smtClean="0"/>
              <a:t>адреналін</a:t>
            </a:r>
            <a:r>
              <a:rPr lang="ru-RU" dirty="0" smtClean="0"/>
              <a:t> і </a:t>
            </a:r>
            <a:r>
              <a:rPr lang="ru-RU" dirty="0" err="1" smtClean="0"/>
              <a:t>ацетилхолін</a:t>
            </a:r>
            <a:r>
              <a:rPr lang="ru-RU" dirty="0" smtClean="0"/>
              <a:t>,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функціям</a:t>
            </a:r>
            <a:r>
              <a:rPr lang="ru-RU" dirty="0" smtClean="0"/>
              <a:t> </a:t>
            </a:r>
            <a:r>
              <a:rPr lang="ru-RU" dirty="0" err="1" smtClean="0"/>
              <a:t>симпатичної</a:t>
            </a:r>
            <a:r>
              <a:rPr lang="ru-RU" dirty="0" smtClean="0"/>
              <a:t> і </a:t>
            </a:r>
            <a:r>
              <a:rPr lang="ru-RU" dirty="0" err="1" smtClean="0"/>
              <a:t>парасимпатичної</a:t>
            </a:r>
            <a:r>
              <a:rPr lang="ru-RU" dirty="0" smtClean="0"/>
              <a:t> систем. </a:t>
            </a:r>
            <a:r>
              <a:rPr lang="ru-RU" dirty="0" err="1" smtClean="0"/>
              <a:t>Таку</a:t>
            </a:r>
            <a:r>
              <a:rPr lang="ru-RU" dirty="0" smtClean="0"/>
              <a:t> ж роботу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ru-RU" dirty="0" smtClean="0"/>
              <a:t>і </a:t>
            </a:r>
            <a:r>
              <a:rPr lang="en-US" dirty="0" smtClean="0"/>
              <a:t>K.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1615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</TotalTime>
  <Words>1002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Серце людини</vt:lpstr>
      <vt:lpstr>Слайд 2</vt:lpstr>
      <vt:lpstr>Слайд 3</vt:lpstr>
      <vt:lpstr>Будова серця</vt:lpstr>
      <vt:lpstr>Кровообіг</vt:lpstr>
      <vt:lpstr> Коронарний кровообіг</vt:lpstr>
      <vt:lpstr>Робота серця</vt:lpstr>
      <vt:lpstr>Автомати серця</vt:lpstr>
      <vt:lpstr>Регуляція роботи серця</vt:lpstr>
      <vt:lpstr>Електричні та акустичні                     явища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Серце людини</dc:title>
  <dc:creator>Оля</dc:creator>
  <cp:lastModifiedBy>admin</cp:lastModifiedBy>
  <cp:revision>5</cp:revision>
  <dcterms:created xsi:type="dcterms:W3CDTF">2013-12-15T11:29:34Z</dcterms:created>
  <dcterms:modified xsi:type="dcterms:W3CDTF">2014-07-18T19:28:46Z</dcterms:modified>
</cp:coreProperties>
</file>