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2" r:id="rId3"/>
    <p:sldId id="264" r:id="rId4"/>
    <p:sldId id="269" r:id="rId5"/>
    <p:sldId id="272" r:id="rId6"/>
    <p:sldId id="259" r:id="rId7"/>
    <p:sldId id="277" r:id="rId8"/>
    <p:sldId id="274" r:id="rId9"/>
    <p:sldId id="278" r:id="rId10"/>
    <p:sldId id="275" r:id="rId11"/>
    <p:sldId id="279" r:id="rId12"/>
    <p:sldId id="276" r:id="rId13"/>
    <p:sldId id="263" r:id="rId14"/>
    <p:sldId id="266" r:id="rId15"/>
    <p:sldId id="265" r:id="rId1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06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12A-C06D-4B70-917A-0DB8BA331800}" type="datetimeFigureOut">
              <a:rPr lang="uk-UA" smtClean="0"/>
              <a:t>11.03.2014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D9DCB-6F37-4485-A9B3-4B764DFDF54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72835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12A-C06D-4B70-917A-0DB8BA331800}" type="datetimeFigureOut">
              <a:rPr lang="uk-UA" smtClean="0"/>
              <a:t>11.03.2014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D9DCB-6F37-4485-A9B3-4B764DFDF54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5969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12A-C06D-4B70-917A-0DB8BA331800}" type="datetimeFigureOut">
              <a:rPr lang="uk-UA" smtClean="0"/>
              <a:t>11.03.2014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D9DCB-6F37-4485-A9B3-4B764DFDF54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1459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12A-C06D-4B70-917A-0DB8BA331800}" type="datetimeFigureOut">
              <a:rPr lang="uk-UA" smtClean="0"/>
              <a:t>11.03.2014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D9DCB-6F37-4485-A9B3-4B764DFDF54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5182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12A-C06D-4B70-917A-0DB8BA331800}" type="datetimeFigureOut">
              <a:rPr lang="uk-UA" smtClean="0"/>
              <a:t>11.03.2014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D9DCB-6F37-4485-A9B3-4B764DFDF54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7108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12A-C06D-4B70-917A-0DB8BA331800}" type="datetimeFigureOut">
              <a:rPr lang="uk-UA" smtClean="0"/>
              <a:t>11.03.2014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D9DCB-6F37-4485-A9B3-4B764DFDF54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3598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12A-C06D-4B70-917A-0DB8BA331800}" type="datetimeFigureOut">
              <a:rPr lang="uk-UA" smtClean="0"/>
              <a:t>11.03.2014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D9DCB-6F37-4485-A9B3-4B764DFDF54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0297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12A-C06D-4B70-917A-0DB8BA331800}" type="datetimeFigureOut">
              <a:rPr lang="uk-UA" smtClean="0"/>
              <a:t>11.03.2014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D9DCB-6F37-4485-A9B3-4B764DFDF54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2382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12A-C06D-4B70-917A-0DB8BA331800}" type="datetimeFigureOut">
              <a:rPr lang="uk-UA" smtClean="0"/>
              <a:t>11.03.2014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D9DCB-6F37-4485-A9B3-4B764DFDF54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26087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12A-C06D-4B70-917A-0DB8BA331800}" type="datetimeFigureOut">
              <a:rPr lang="uk-UA" smtClean="0"/>
              <a:t>11.03.2014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D9DCB-6F37-4485-A9B3-4B764DFDF54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4661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12A-C06D-4B70-917A-0DB8BA331800}" type="datetimeFigureOut">
              <a:rPr lang="uk-UA" smtClean="0"/>
              <a:t>11.03.2014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D9DCB-6F37-4485-A9B3-4B764DFDF54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5968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F912A-C06D-4B70-917A-0DB8BA331800}" type="datetimeFigureOut">
              <a:rPr lang="uk-UA" smtClean="0"/>
              <a:t>11.03.2014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D9DCB-6F37-4485-A9B3-4B764DFDF54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3604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604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5940152" y="779794"/>
            <a:ext cx="266429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chemeClr val="accent2">
                    <a:lumMod val="50000"/>
                  </a:schemeClr>
                </a:solidFill>
              </a:rPr>
              <a:t>Куріння викликає передчасне зношування серця, судин, а також інших життєво важливих органів.</a:t>
            </a:r>
          </a:p>
          <a:p>
            <a:r>
              <a:rPr lang="uk-UA" dirty="0">
                <a:solidFill>
                  <a:schemeClr val="accent2">
                    <a:lumMod val="50000"/>
                  </a:schemeClr>
                </a:solidFill>
              </a:rPr>
              <a:t>Одна викурена сигарета збільшує пульс на двадцять ударів за хвилину, піднімає тиск на кілька десятків міліметрів, зменшує температуру шкіри. Ці зміни тримаються близько тридцяти хвилин.</a:t>
            </a:r>
          </a:p>
          <a:p>
            <a:r>
              <a:rPr lang="uk-UA" dirty="0">
                <a:solidFill>
                  <a:schemeClr val="accent2">
                    <a:lumMod val="50000"/>
                  </a:schemeClr>
                </a:solidFill>
              </a:rPr>
              <a:t>Таким чином, протягом дня серце постійно отримує додаткове навантаження, що згодом призводить до його захворювання.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1835696" y="116632"/>
            <a:ext cx="65902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>
                <a:solidFill>
                  <a:srgbClr val="FFC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eslic`s Document Cyr" pitchFamily="2" charset="0"/>
              </a:rPr>
              <a:t>Серцево-судинна система</a:t>
            </a:r>
          </a:p>
        </p:txBody>
      </p:sp>
      <p:pic>
        <p:nvPicPr>
          <p:cNvPr id="2050" name="Picture 2" descr="D:\Users\Wasin corporation\Desktop\pimg_srcimagesstories-jpg_width81_height78_altlitso_kurilshika_i_nekurjashego_stylebord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70" y="742247"/>
            <a:ext cx="3205531" cy="2646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Users\Wasin corporation\Desktop\prose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512484"/>
            <a:ext cx="3206989" cy="3164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37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672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5248" y="117213"/>
            <a:ext cx="5286832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Мозок і нервова система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274929" y="70198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FFC000"/>
                </a:solidFill>
              </a:rPr>
              <a:t>Про </a:t>
            </a:r>
            <a:r>
              <a:rPr lang="ru-RU" dirty="0" err="1">
                <a:solidFill>
                  <a:srgbClr val="FFC000"/>
                </a:solidFill>
              </a:rPr>
              <a:t>шкідливу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dirty="0" err="1">
                <a:solidFill>
                  <a:srgbClr val="FFC000"/>
                </a:solidFill>
              </a:rPr>
              <a:t>дію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dirty="0" err="1">
                <a:solidFill>
                  <a:srgbClr val="FFC000"/>
                </a:solidFill>
              </a:rPr>
              <a:t>нікотину</a:t>
            </a:r>
            <a:r>
              <a:rPr lang="ru-RU" dirty="0">
                <a:solidFill>
                  <a:srgbClr val="FFC000"/>
                </a:solidFill>
              </a:rPr>
              <a:t> на </a:t>
            </a:r>
            <a:r>
              <a:rPr lang="ru-RU" dirty="0" err="1">
                <a:solidFill>
                  <a:srgbClr val="FFC000"/>
                </a:solidFill>
              </a:rPr>
              <a:t>центральну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dirty="0" err="1">
                <a:solidFill>
                  <a:srgbClr val="FFC000"/>
                </a:solidFill>
              </a:rPr>
              <a:t>нервову</a:t>
            </a:r>
            <a:r>
              <a:rPr lang="ru-RU" dirty="0">
                <a:solidFill>
                  <a:srgbClr val="FFC000"/>
                </a:solidFill>
              </a:rPr>
              <a:t> систему </a:t>
            </a:r>
            <a:r>
              <a:rPr lang="ru-RU" dirty="0" err="1">
                <a:solidFill>
                  <a:srgbClr val="FFC000"/>
                </a:solidFill>
              </a:rPr>
              <a:t>можна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dirty="0" err="1">
                <a:solidFill>
                  <a:srgbClr val="FFC000"/>
                </a:solidFill>
              </a:rPr>
              <a:t>судити</a:t>
            </a:r>
            <a:r>
              <a:rPr lang="ru-RU" dirty="0">
                <a:solidFill>
                  <a:srgbClr val="FFC000"/>
                </a:solidFill>
              </a:rPr>
              <a:t> за </a:t>
            </a:r>
            <a:r>
              <a:rPr lang="ru-RU" dirty="0" err="1">
                <a:solidFill>
                  <a:srgbClr val="FFC000"/>
                </a:solidFill>
              </a:rPr>
              <a:t>дією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dirty="0" err="1">
                <a:solidFill>
                  <a:srgbClr val="FFC000"/>
                </a:solidFill>
              </a:rPr>
              <a:t>першої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dirty="0" err="1">
                <a:solidFill>
                  <a:srgbClr val="FFC000"/>
                </a:solidFill>
              </a:rPr>
              <a:t>викуреної</a:t>
            </a:r>
            <a:r>
              <a:rPr lang="ru-RU" dirty="0">
                <a:solidFill>
                  <a:srgbClr val="FFC000"/>
                </a:solidFill>
              </a:rPr>
              <a:t> цигарки: </a:t>
            </a:r>
            <a:r>
              <a:rPr lang="ru-RU" dirty="0" err="1">
                <a:solidFill>
                  <a:srgbClr val="FFC000"/>
                </a:solidFill>
              </a:rPr>
              <a:t>нудота</a:t>
            </a:r>
            <a:r>
              <a:rPr lang="ru-RU" dirty="0">
                <a:solidFill>
                  <a:srgbClr val="FFC000"/>
                </a:solidFill>
              </a:rPr>
              <a:t>, </a:t>
            </a:r>
            <a:r>
              <a:rPr lang="ru-RU" dirty="0" err="1">
                <a:solidFill>
                  <a:srgbClr val="FFC000"/>
                </a:solidFill>
              </a:rPr>
              <a:t>блювота</a:t>
            </a:r>
            <a:r>
              <a:rPr lang="ru-RU" dirty="0">
                <a:solidFill>
                  <a:srgbClr val="FFC000"/>
                </a:solidFill>
              </a:rPr>
              <a:t>,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холодний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піт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іноді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втрата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свідомості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— ось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симптоми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які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говорять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про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отруєння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клітин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мозку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uk-UA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074" name="Picture 2" descr="D:\Users\Wasin corporation\Desktop\2h-QznOofX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77517"/>
            <a:ext cx="2853276" cy="4083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Users\Wasin corporation\Desktop\50706656-111111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287051"/>
            <a:ext cx="3347772" cy="4398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261" y="2287050"/>
            <a:ext cx="2187195" cy="4374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D:\Users\Wasin corporation\Desktop\kurenie037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870" y="62801"/>
            <a:ext cx="2088232" cy="2207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60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47771" y="116632"/>
            <a:ext cx="7426841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4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Шлунково-кишковий тракт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2321556" y="1916832"/>
            <a:ext cx="66784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chemeClr val="tx2">
                    <a:lumMod val="75000"/>
                  </a:schemeClr>
                </a:solidFill>
              </a:rPr>
              <a:t>Курці іноді говорять, що куріння робить їжу смачнішою. Звичайно, якщо попередньо наповнити рот якоюсь гидотою, то після цього звичайна їжа здасться смачною. Насправді куріння знижує апетит. Давно помічено: той, хто кинув палити, починає набирати вагу. Після припинення нікотинової інтоксикації всі обмінні процеси поліпшуються, краще засвоюється споживана їжа.</a:t>
            </a:r>
          </a:p>
        </p:txBody>
      </p:sp>
      <p:pic>
        <p:nvPicPr>
          <p:cNvPr id="4098" name="Picture 2" descr="D:\Users\Wasin corporation\Desktop\kik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2" r="21927"/>
          <a:stretch/>
        </p:blipFill>
        <p:spPr bwMode="auto">
          <a:xfrm>
            <a:off x="86327" y="2658968"/>
            <a:ext cx="2103109" cy="375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Users\Wasin corporation\Desktop\image-thumb1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643" y="4293096"/>
            <a:ext cx="320040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601" y="4293096"/>
            <a:ext cx="3186113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719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0" r="2005"/>
          <a:stretch/>
        </p:blipFill>
        <p:spPr bwMode="auto">
          <a:xfrm>
            <a:off x="4836003" y="260648"/>
            <a:ext cx="4226489" cy="30449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171" y="3573016"/>
            <a:ext cx="4286250" cy="2857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88719" y="116632"/>
            <a:ext cx="4860032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Статистика говорить: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смертність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від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серцево-судинних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захворювань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серед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курців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 два рази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вище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ніж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серед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некурців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uk-UA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120549" y="1373584"/>
            <a:ext cx="4624307" cy="147732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даними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Всесвітньої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організації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охорони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здоров'я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курці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помирають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від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пневмонії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 десять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разів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а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від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виразки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шлунку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шість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разів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частіше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ніж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некурящі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uk-UA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10465"/>
            <a:ext cx="4111454" cy="2507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914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42"/>
            <a:ext cx="5220072" cy="3480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090" y="3598431"/>
            <a:ext cx="4860032" cy="3240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3" y="3598431"/>
            <a:ext cx="2328850" cy="3159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553" y="0"/>
            <a:ext cx="3760944" cy="3508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D:\Users\Wasin corporation\Desktop\0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2" b="17096"/>
          <a:stretch/>
        </p:blipFill>
        <p:spPr bwMode="auto">
          <a:xfrm rot="5400000">
            <a:off x="6618011" y="4350075"/>
            <a:ext cx="3180786" cy="1656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04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4716016" cy="29451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1" y="4626297"/>
            <a:ext cx="4487413" cy="1924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911" y="4235041"/>
            <a:ext cx="4427983" cy="26642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151225" y="80842"/>
            <a:ext cx="6771789" cy="12618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7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Тютюнокуріння</a:t>
            </a:r>
            <a:endParaRPr lang="uk-UA" sz="7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444" y="1556792"/>
            <a:ext cx="4484630" cy="29451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384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5B626F"/>
            </a:gs>
            <a:gs pos="66000">
              <a:srgbClr val="808A9C"/>
            </a:gs>
            <a:gs pos="0">
              <a:schemeClr val="tx1"/>
            </a:gs>
            <a:gs pos="86000">
              <a:schemeClr val="accent2">
                <a:lumMod val="50000"/>
              </a:schemeClr>
            </a:gs>
            <a:gs pos="47485">
              <a:schemeClr val="bg2">
                <a:lumMod val="50000"/>
              </a:schemeClr>
            </a:gs>
            <a:gs pos="100000">
              <a:schemeClr val="accent6">
                <a:lumMod val="5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02" y="332656"/>
            <a:ext cx="4259986" cy="2924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5"/>
          <a:stretch/>
        </p:blipFill>
        <p:spPr bwMode="auto">
          <a:xfrm>
            <a:off x="215516" y="3573016"/>
            <a:ext cx="4248472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498" y="3566674"/>
            <a:ext cx="4306758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76" y="332656"/>
            <a:ext cx="4306758" cy="2902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342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1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5" dur="1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5B626F">
                <a:alpha val="62000"/>
              </a:srgbClr>
            </a:gs>
            <a:gs pos="66000">
              <a:srgbClr val="808A9C">
                <a:alpha val="46000"/>
              </a:srgbClr>
            </a:gs>
            <a:gs pos="0">
              <a:schemeClr val="tx1">
                <a:alpha val="82000"/>
              </a:schemeClr>
            </a:gs>
            <a:gs pos="86000">
              <a:schemeClr val="accent2">
                <a:lumMod val="50000"/>
                <a:alpha val="55000"/>
              </a:schemeClr>
            </a:gs>
            <a:gs pos="47485">
              <a:schemeClr val="bg2">
                <a:lumMod val="50000"/>
                <a:alpha val="57000"/>
              </a:schemeClr>
            </a:gs>
            <a:gs pos="100000">
              <a:schemeClr val="accent6">
                <a:lumMod val="50000"/>
                <a:alpha val="74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515" y="3092355"/>
            <a:ext cx="2582404" cy="36541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4100375" y="1052736"/>
            <a:ext cx="48965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У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тютюні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міститься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нікотин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—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надзвичайно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отруйна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речовина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Викуривши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пачку сигарет,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людина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поглинає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смертельну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дозу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цієї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речовини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. Але пачка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викурюється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не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відразу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— у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людини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виробляється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деяка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стійкість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до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отрути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uk-UA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36" y="23069"/>
            <a:ext cx="3635896" cy="23941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36" y="4496485"/>
            <a:ext cx="3656882" cy="22724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60" y="2422534"/>
            <a:ext cx="3635896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530" y="3092355"/>
            <a:ext cx="2055433" cy="36541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5135728" y="129406"/>
            <a:ext cx="25246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</a:rPr>
              <a:t>Нікотин</a:t>
            </a:r>
            <a:endParaRPr lang="uk-UA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16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550" y="1628020"/>
            <a:ext cx="4320480" cy="2430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386172" y="-10926"/>
            <a:ext cx="314861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 smtClean="0">
                <a:ln w="28575" cmpd="sng">
                  <a:solidFill>
                    <a:schemeClr val="bg1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Склад</a:t>
            </a:r>
            <a:endParaRPr lang="uk-UA" sz="8800" b="1" cap="none" spc="0" dirty="0">
              <a:ln w="28575" cmpd="sng">
                <a:solidFill>
                  <a:schemeClr val="bg1"/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171550" y="1628800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Крім нікотину, під час паління на організм негативно впливають й інші речовини: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 smtClean="0">
                <a:solidFill>
                  <a:schemeClr val="accent2">
                    <a:lumMod val="75000"/>
                  </a:schemeClr>
                </a:solidFill>
              </a:rPr>
              <a:t>чадний 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газ, який утворює з гемоглобіном стійку сполуку </a:t>
            </a:r>
            <a:r>
              <a:rPr lang="uk-UA" dirty="0" err="1">
                <a:solidFill>
                  <a:schemeClr val="accent2">
                    <a:lumMod val="75000"/>
                  </a:schemeClr>
                </a:solidFill>
              </a:rPr>
              <a:t>карбоксигемоглобін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, після чого зменшується здатність крові переносити кисень;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 err="1" smtClean="0">
                <a:solidFill>
                  <a:schemeClr val="accent2">
                    <a:lumMod val="75000"/>
                  </a:schemeClr>
                </a:solidFill>
              </a:rPr>
              <a:t>недоокислені</a:t>
            </a:r>
            <a:r>
              <a:rPr lang="uk-UA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ароматичні та вуглеводні сполуки, зокрема </a:t>
            </a:r>
            <a:r>
              <a:rPr lang="uk-UA" dirty="0" err="1">
                <a:solidFill>
                  <a:schemeClr val="accent2">
                    <a:lumMod val="75000"/>
                  </a:schemeClr>
                </a:solidFill>
              </a:rPr>
              <a:t>бензпірен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, який є сильним канцерогеном (від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cancer — 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рак,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genes — </a:t>
            </a:r>
            <a:r>
              <a:rPr lang="uk-UA" dirty="0" err="1">
                <a:solidFill>
                  <a:schemeClr val="accent2">
                    <a:lumMod val="75000"/>
                  </a:schemeClr>
                </a:solidFill>
              </a:rPr>
              <a:t>породжуючий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);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 smtClean="0">
                <a:solidFill>
                  <a:schemeClr val="accent2">
                    <a:lumMod val="75000"/>
                  </a:schemeClr>
                </a:solidFill>
              </a:rPr>
              <a:t>смоли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 smtClean="0">
                <a:solidFill>
                  <a:schemeClr val="accent2">
                    <a:lumMod val="75000"/>
                  </a:schemeClr>
                </a:solidFill>
              </a:rPr>
              <a:t>важкі 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метали та радіоактивні речовини, які потрапляють у рослину із </a:t>
            </a:r>
            <a:r>
              <a:rPr lang="uk-UA" dirty="0" err="1">
                <a:solidFill>
                  <a:schemeClr val="accent2">
                    <a:lumMod val="75000"/>
                  </a:schemeClr>
                </a:solidFill>
              </a:rPr>
              <a:t>грунту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, а потім під час згоряння з димом надходять у дихальні шляхи і всмоктуються у кров.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169" y="4139904"/>
            <a:ext cx="1446989" cy="26685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788" y="4147506"/>
            <a:ext cx="1878242" cy="26608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151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0" y="132909"/>
            <a:ext cx="89033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istral" pitchFamily="66" charset="0"/>
              </a:rPr>
              <a:t>Вплив</a:t>
            </a:r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istral" pitchFamily="66" charset="0"/>
              </a:rPr>
              <a:t> тютюну на </a:t>
            </a:r>
            <a:r>
              <a:rPr lang="ru-RU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istral" pitchFamily="66" charset="0"/>
              </a:rPr>
              <a:t>організм</a:t>
            </a:r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istral" pitchFamily="66" charset="0"/>
              </a:rPr>
              <a:t> </a:t>
            </a:r>
            <a:r>
              <a:rPr lang="ru-RU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istral" pitchFamily="66" charset="0"/>
              </a:rPr>
              <a:t>людини</a:t>
            </a:r>
            <a:r>
              <a:rPr lang="uk-UA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istral" pitchFamily="66" charset="0"/>
              </a:rPr>
              <a:t>: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istral" pitchFamily="66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107504" y="980728"/>
            <a:ext cx="56886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Легені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Серцево-судинна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система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Мозок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і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нервова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система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Шлунково-кишковий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тракт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Смертельний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результат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337" y="980728"/>
            <a:ext cx="4400062" cy="29322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699" y="4077071"/>
            <a:ext cx="4451700" cy="24439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D:\Users\Wasin corporation\Desktop\12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1"/>
          <a:stretch/>
        </p:blipFill>
        <p:spPr bwMode="auto">
          <a:xfrm>
            <a:off x="251520" y="2579624"/>
            <a:ext cx="3899526" cy="26666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20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731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07504" y="1628799"/>
            <a:ext cx="87849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b="1" dirty="0">
                <a:solidFill>
                  <a:schemeClr val="accent2">
                    <a:lumMod val="75000"/>
                  </a:schemeClr>
                </a:solidFill>
              </a:rPr>
              <a:t>Ті, хто курить, хворіють на рак легень в двадцять разів частіше, ніж некурящі. Тому можна сміливо стверджувати, що рак легень в основному розвивається на ґрунті куріння. Нерідко рак виявляється настільки запущеним, що неможливо врятувати хворого навіть ціною видалення легені.</a:t>
            </a:r>
          </a:p>
          <a:p>
            <a:r>
              <a:rPr lang="uk-UA" sz="1400" b="1" dirty="0">
                <a:solidFill>
                  <a:schemeClr val="accent2">
                    <a:lumMod val="75000"/>
                  </a:schemeClr>
                </a:solidFill>
              </a:rPr>
              <a:t>У медичній науці є багато робіт, які показують шкідливість куріння. Вчені досліджували 200-300 тисяч чоловік, близьких один до одного за віком, діяльністю, побутовими умовами. Різниця була тільки в тому, курять вони чи ні. Виявилося: серед некурців рак легень зустрічається 12 разів на сто тисяч чоловік. Серед тих, хто викурює пачку сигарет в день, — 112, а у тих, хто курить дві пачки, — 284.</a:t>
            </a:r>
          </a:p>
          <a:p>
            <a:r>
              <a:rPr lang="uk-UA" sz="1400" b="1" dirty="0">
                <a:solidFill>
                  <a:schemeClr val="accent2">
                    <a:lumMod val="75000"/>
                  </a:schemeClr>
                </a:solidFill>
              </a:rPr>
              <a:t>Також доведено, що тютюновий дьоготь, введений експериментальним шляхом тваринам у легені або на шкіру, викликає рак у всіх випадках.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170044" y="171218"/>
            <a:ext cx="343395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7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eslic`s Document Cyr" pitchFamily="2" charset="0"/>
              </a:rPr>
              <a:t>Легені</a:t>
            </a:r>
            <a:endParaRPr lang="uk-UA" sz="7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Teslic`s Document Cyr" pitchFamily="2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5"/>
          <a:stretch/>
        </p:blipFill>
        <p:spPr bwMode="auto">
          <a:xfrm>
            <a:off x="3491880" y="3817602"/>
            <a:ext cx="5256584" cy="2824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17602"/>
            <a:ext cx="1984511" cy="2804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919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672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474</Words>
  <Application>Microsoft Office PowerPoint</Application>
  <PresentationFormat>Екран (4:3)</PresentationFormat>
  <Paragraphs>29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16" baseType="lpstr"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Wasin corporation</dc:creator>
  <cp:lastModifiedBy>Wasin corporation</cp:lastModifiedBy>
  <cp:revision>16</cp:revision>
  <dcterms:created xsi:type="dcterms:W3CDTF">2014-03-07T20:26:43Z</dcterms:created>
  <dcterms:modified xsi:type="dcterms:W3CDTF">2014-03-11T17:34:04Z</dcterms:modified>
</cp:coreProperties>
</file>