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0" r:id="rId3"/>
    <p:sldId id="279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2" r:id="rId13"/>
    <p:sldId id="290" r:id="rId14"/>
    <p:sldId id="291" r:id="rId15"/>
    <p:sldId id="293" r:id="rId16"/>
    <p:sldId id="296" r:id="rId17"/>
    <p:sldId id="295" r:id="rId18"/>
    <p:sldId id="297" r:id="rId19"/>
    <p:sldId id="30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8" r:id="rId3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84CC"/>
    <a:srgbClr val="03136A"/>
    <a:srgbClr val="35759D"/>
    <a:srgbClr val="35B19D"/>
    <a:srgbClr val="000000"/>
    <a:srgbClr val="FFFF00"/>
    <a:srgbClr val="282828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610" autoAdjust="0"/>
    <p:restoredTop sz="95116" autoAdjust="0"/>
  </p:normalViewPr>
  <p:slideViewPr>
    <p:cSldViewPr>
      <p:cViewPr>
        <p:scale>
          <a:sx n="100" d="100"/>
          <a:sy n="100" d="100"/>
        </p:scale>
        <p:origin x="-72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2A41275-D61F-419B-BDE1-F5F49EB30B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23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530B0-1BE4-443B-ADC6-D433A09A06D4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11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12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13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14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15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16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17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18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19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20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3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21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22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23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24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25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26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27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28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4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5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6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7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8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9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BB3233-4D43-42EB-AF74-96E5D0FD0485}" type="slidenum">
              <a:rPr lang="en-US"/>
              <a:pPr/>
              <a:t>10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1100" y="1143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40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1100" y="771525"/>
            <a:ext cx="7772400" cy="4572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110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70688" y="38100"/>
            <a:ext cx="2220912" cy="5127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4775" y="38100"/>
            <a:ext cx="6513513" cy="51276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77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631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1834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6800" y="1295400"/>
            <a:ext cx="3581400" cy="3870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1295400"/>
            <a:ext cx="3581400" cy="38703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584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80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68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275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921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7476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4775" y="38100"/>
            <a:ext cx="8886825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295400"/>
            <a:ext cx="7315200" cy="387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5.jpe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Relationship Id="rId9" Type="http://schemas.openxmlformats.org/officeDocument/2006/relationships/image" Target="../media/image2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14300"/>
            <a:ext cx="7772400" cy="70485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Пагубное влияние при употреблении табака</a:t>
            </a:r>
            <a:endParaRPr lang="ru-RU" sz="2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ru-RU" dirty="0"/>
          </a:p>
        </p:txBody>
      </p:sp>
      <p:pic>
        <p:nvPicPr>
          <p:cNvPr id="2" name="mix_8m13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0272" y="2348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63688" y="764704"/>
            <a:ext cx="7315200" cy="3870325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Типичная примета курильщика — кашель с выделением слизи темного цвета, особенно мучающий по утрам. Кашель вызывает расширение легких из-за снижения их эластичности и способности спадаться на выдохе в такой степени, чтобы альвеолы в полной мере опорожнились от богатого CO., воздуха. Все это провоцирует развитие одышки и затрудняет дыхание.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66" y="4448174"/>
            <a:ext cx="42862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4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63688" y="1052736"/>
            <a:ext cx="7315200" cy="3870325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От курильщика зачастую неприятно 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пахнет, </a:t>
            </a:r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язык 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обложен серым налетом, что является одним из показателей неправильной деятельности желудочно-кишечного </a:t>
            </a:r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тракта.</a:t>
            </a:r>
            <a:endParaRPr lang="ru-RU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881" y="2636912"/>
            <a:ext cx="2381250" cy="1838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31" y="2636911"/>
            <a:ext cx="23812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828800" y="620936"/>
            <a:ext cx="7315200" cy="3870325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Во время курения сосуды желудка сужаются, количество желудочного сока повышено, а его состав изменен; аппетит снижается, а пищеварение тормозится (именно поэтому при ощущении голода курильщик хватается за сигарету). В результате все эти причины часто приводят к развитию язвенной болезни желудка.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355480"/>
            <a:ext cx="3275856" cy="35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63688" y="1052736"/>
            <a:ext cx="7315200" cy="3870325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Лишь 25% табачного дыма поступает в легкие курильщика, остальные 75% отравляют воздух, нанося вред окружающим, — это явление получило название «пассивного курения».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56" y="2204864"/>
            <a:ext cx="3716424" cy="2477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029" y="3068959"/>
            <a:ext cx="3458741" cy="369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91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63688" y="1052736"/>
            <a:ext cx="7315200" cy="3870325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Привычный образ действий, сформировавшийся от многократного повторения какого-либо ритуала, называют психической зависимостью. Кто-то привык курить на остановке, в ожидании автобуса; кто-то  не мыслит дружеской беседы без сигаретки; кому-то  обязательно необходимо закурить, чтобы справиться с нелёгкой задачей. 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685800" y="114300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Психическая зависимость</a:t>
            </a:r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21" y="2958827"/>
            <a:ext cx="3888879" cy="388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71650" y="142689"/>
            <a:ext cx="7315200" cy="648072"/>
          </a:xfrm>
        </p:spPr>
        <p:txBody>
          <a:bodyPr/>
          <a:lstStyle/>
          <a:p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Подражание</a:t>
            </a:r>
            <a:endParaRPr lang="ru-RU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685800" y="114300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692697"/>
            <a:ext cx="3029322" cy="1696420"/>
          </a:xfrm>
          <a:prstGeom prst="rect">
            <a:avLst/>
          </a:prstGeom>
        </p:spPr>
      </p:pic>
      <p:sp>
        <p:nvSpPr>
          <p:cNvPr id="6" name="Объект 4"/>
          <p:cNvSpPr txBox="1">
            <a:spLocks/>
          </p:cNvSpPr>
          <p:nvPr/>
        </p:nvSpPr>
        <p:spPr bwMode="auto">
          <a:xfrm>
            <a:off x="1771650" y="2564904"/>
            <a:ext cx="73152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Стойкий условный рефлекс</a:t>
            </a:r>
            <a:endParaRPr lang="ru-RU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664" y="3052564"/>
            <a:ext cx="2333625" cy="1714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89" y="3052564"/>
            <a:ext cx="2333625" cy="1714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914" y="3045693"/>
            <a:ext cx="2333625" cy="1714500"/>
          </a:xfrm>
          <a:prstGeom prst="rect">
            <a:avLst/>
          </a:prstGeom>
        </p:spPr>
      </p:pic>
      <p:sp>
        <p:nvSpPr>
          <p:cNvPr id="10" name="Объект 4"/>
          <p:cNvSpPr txBox="1">
            <a:spLocks/>
          </p:cNvSpPr>
          <p:nvPr/>
        </p:nvSpPr>
        <p:spPr bwMode="auto">
          <a:xfrm>
            <a:off x="1751087" y="4869160"/>
            <a:ext cx="731520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Пристрастия как к одной 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из разновидностей </a:t>
            </a:r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наркомании</a:t>
            </a:r>
            <a:endParaRPr lang="ru-RU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62" y="5416523"/>
            <a:ext cx="2592585" cy="14414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47" y="5416522"/>
            <a:ext cx="2928398" cy="144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188640"/>
            <a:ext cx="8886825" cy="5826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63688" y="908720"/>
            <a:ext cx="7315200" cy="3870325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Курение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— это один из ведущих факторов </a:t>
            </a:r>
            <a:r>
              <a:rPr lang="ru-RU" sz="2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саморазрушительного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поведения, растянувшееся по времени самоубийство. Курить не модно, курить не престижно! В цивилизованных государствах это давно поняли. У нас же количество потребляемых сигарет за последние 17 лет возросло со 170 миллиардов до 700 </a:t>
            </a:r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миллиардов, включая большую часть молодежи.</a:t>
            </a:r>
            <a:endParaRPr lang="ru-RU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238625"/>
            <a:ext cx="3810000" cy="2619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32" y="3160151"/>
            <a:ext cx="3744416" cy="210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3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685800" y="114300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Курение во время беременности</a:t>
            </a:r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5696" y="1412776"/>
            <a:ext cx="64087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У женщин, которые курили во время беременности, чаще рождаются дети с врожденными аномалиями сердца, мозга и лица. Выкидыши, смещение плаценты, преждевременные роды, рождение мертвых детей чаще случается у женщин, которые курят.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43728"/>
            <a:ext cx="5292080" cy="35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0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rot="10800000" flipV="1">
            <a:off x="1691680" y="809625"/>
            <a:ext cx="6192688" cy="1386259"/>
          </a:xfrm>
        </p:spPr>
        <p:txBody>
          <a:bodyPr/>
          <a:lstStyle/>
          <a:p>
            <a:pPr marL="0" lvl="0" indent="0">
              <a:buNone/>
            </a:pPr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Запрещено 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курение табачных изделий, а также электронных сигарет и кальянов:</a:t>
            </a:r>
          </a:p>
          <a:p>
            <a:pPr lvl="0"/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лифтах и таксофонах;	</a:t>
            </a:r>
          </a:p>
          <a:p>
            <a:pPr lvl="0"/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помещениях и на территории учреждений здравоохранения;</a:t>
            </a:r>
          </a:p>
          <a:p>
            <a:pPr lvl="0"/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помещениях и на территории учебных заведений;</a:t>
            </a:r>
          </a:p>
          <a:p>
            <a:pPr lvl="0"/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транспорте общего пользования, который используется для перевозки пассажиров;</a:t>
            </a:r>
          </a:p>
          <a:p>
            <a:pPr lvl="0"/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помещениях объектов культурного назначения;</a:t>
            </a:r>
          </a:p>
          <a:p>
            <a:pPr marL="0" lvl="0" indent="0">
              <a:buNone/>
            </a:pPr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Запрещено</a:t>
            </a: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кроме специально отведенных для этого мест, курение табачных изделий:</a:t>
            </a:r>
          </a:p>
          <a:p>
            <a:pPr lvl="0"/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помещениях предприятий, учреждений и организаций всех форм собственности;</a:t>
            </a:r>
          </a:p>
          <a:p>
            <a:pPr lvl="0"/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помещениях гостиниц и аналогичных средств размещения граждан;</a:t>
            </a:r>
          </a:p>
          <a:p>
            <a:pPr lvl="0"/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помещениях общежитий;</a:t>
            </a:r>
          </a:p>
          <a:p>
            <a:pPr lvl="0"/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аэропортах и на вокзалах.</a:t>
            </a:r>
          </a:p>
          <a:p>
            <a:pPr marL="0" indent="0">
              <a:buNone/>
            </a:pPr>
            <a:endParaRPr lang="ru-RU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685800" y="114300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>
              <a:tabLst>
                <a:tab pos="3409950" algn="l"/>
              </a:tabLst>
            </a:pP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Борьба с курением в Украине</a:t>
            </a:r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2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7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0" tmFilter="0, 0; .2, .5; .8, .5; 1, 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0" autoRev="1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 tmFilter="0, 0; .2, .5; .8, .5; 1, 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750" autoRev="1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0" tmFilter="0, 0; .2, .5; .8, .5; 1, 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0" autoRev="1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0" tmFilter="0, 0; .2, .5; .8, .5; 1, 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0" autoRev="1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500" tmFilter="0, 0; .2, .5; .8, .5; 1, 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750" autoRev="1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0" tmFilter="0, 0; .2, .5; .8, .5; 1, 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0" autoRev="1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0" tmFilter="0, 0; .2, .5; .8, .5; 1, 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0" autoRev="1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500" tmFilter="0, 0; .2, .5; .8, .5; 1, 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750" autoRev="1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63688" y="0"/>
            <a:ext cx="7272808" cy="2708920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 4 октября 2012 года вступили в силу нормы, утвержденные постановлением </a:t>
            </a:r>
            <a:r>
              <a:rPr lang="ru-RU" sz="2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Кабмина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№ 306 от 19 января 2012 года. Согласно постановлению, отныне 50% передней части пачки сигарет будет занимать надпись «Курение убивает», а с обратной стороны 50% пачки будет занимать графическое изображение с предупредительной надписью.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Поэтому отныне в Украине в целом будут использованы 10 различных графических предупреждений с соответствующими комментариями. Например, картинку с рентгеновским снимком рака легких будут объяснять слова: «Курение может вызвать медленную и болезненную смерть».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77"/>
            <a:ext cx="8892480" cy="690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644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6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77" y="908720"/>
            <a:ext cx="7315200" cy="3870325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Табак -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травянистое растение. В табачном дыме содержится более 4200 различных веществ, из которых свыше 200 опасны для организма человека. Среди них особенно вредны никотин, табачный деготь, окись углерода (угарный газ) и др. Сильными отравляющими и разрушающими организм человека свойствами обладают содержащиеся в табачном дыму радиоактивные вещества и тяжелые металлы. Продукты сухой перегонки табака содержат деготь, смолы и вещества, обладающие канцерогенным действием (бензпирен).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803">
            <a:off x="5579602" y="3583030"/>
            <a:ext cx="3048000" cy="295275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6593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650"/>
                            </p:stCondLst>
                            <p:childTnLst>
                              <p:par>
                                <p:cTn id="1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763688" y="44624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Социальная реклама</a:t>
            </a:r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749474"/>
            <a:ext cx="655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Об эффективности или неэффективности социальной рекламы против курения можно спорить до бесконечности. </a:t>
            </a:r>
            <a:r>
              <a:rPr lang="ru-RU" sz="2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Креативщики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и общественные организации пытаются решить непосильную задачу — напугать здорового человека болезнями и страданиями, которыми в будущем грозит ему курение. А также воззвать к совести и понимаю, призывая оградить людей без вредной привычки от пассивного курения.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28" y="3861048"/>
            <a:ext cx="2212520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7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763688" y="44624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7176" y="535534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Это называется самоубийство, потому что это твой выбор.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" b="8458"/>
          <a:stretch/>
        </p:blipFill>
        <p:spPr>
          <a:xfrm>
            <a:off x="5041033" y="1596132"/>
            <a:ext cx="4102967" cy="52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763688" y="44624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496863"/>
            <a:ext cx="7416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 среднем курильщику требуется более 5 тысяч сигарет в год. Сорвись с крючка.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99" y="1283052"/>
            <a:ext cx="4356348" cy="557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763688" y="44624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496863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Перестань уничтожать свое тело.</a:t>
            </a:r>
            <a:endParaRPr lang="ru-RU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74853"/>
            <a:ext cx="7398568" cy="510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763688" y="44624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496863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Думаешь, это делает тебя красивей?</a:t>
            </a:r>
            <a:endParaRPr lang="ru-RU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21384"/>
            <a:ext cx="7380312" cy="513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1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763688" y="44624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496863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Курение 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— это не только суицид, но еще и убийство.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77958"/>
            <a:ext cx="4318675" cy="58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1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763688" y="44624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496863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Пассивные 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курильщики находятся на худшей стороне сигареты.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24744"/>
            <a:ext cx="403239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763688" y="44624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496863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Курение 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вызывает преждевременное старение.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>
          <a:xfrm>
            <a:off x="2971800" y="1295400"/>
            <a:ext cx="474433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1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763688" y="44624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496863"/>
            <a:ext cx="7416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Реклама 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на потолке общественных курилок: затягиваясь, ты уже одной ногой в гробу.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95874"/>
            <a:ext cx="4062538" cy="546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7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"/>
          <a:stretch/>
        </p:blipFill>
        <p:spPr>
          <a:xfrm>
            <a:off x="32395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3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07704" y="1196752"/>
            <a:ext cx="7315200" cy="3870325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Никотин</a:t>
            </a:r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— алкалоид, содержащийся в растениях семейства паслёновых, преимущественно в табаке, махорке и, в меньших количествах, в томатах, картофеле, баклажанах, зелёном перце. Никотиновые алкалоиды также присутствуют в листьях </a:t>
            </a:r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коки</a:t>
            </a:r>
            <a:r>
              <a:rPr lang="ru-RU" sz="20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 (составляющий компонент всеми известной кока-колы)</a:t>
            </a:r>
            <a:endParaRPr lang="ru-RU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9608">
            <a:off x="2064850" y="3015248"/>
            <a:ext cx="1905000" cy="1600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3520">
            <a:off x="6361580" y="2818991"/>
            <a:ext cx="1110380" cy="2812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63688" y="1052737"/>
            <a:ext cx="7315200" cy="2160240"/>
          </a:xfrm>
        </p:spPr>
        <p:txBody>
          <a:bodyPr/>
          <a:lstStyle/>
          <a:p>
            <a:pPr marL="0" indent="0">
              <a:buNone/>
            </a:pPr>
            <a:r>
              <a:rPr lang="ru-RU" sz="2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Окись углерода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 (угарный газ, СО) при поступлении и организм вызывает кислородное голодание, так как нарушает способность красных кровяных клеток крови (эритроцитов) переносить кислород от легких ко всем органам и тканям, из-за чего у человека наступает удушье.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80928"/>
            <a:ext cx="4105275" cy="2486025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4094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801019" y="1124744"/>
            <a:ext cx="7315200" cy="3870325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Христофор Колумб, который наряду с открытием Америки открыл для европейцев неведомое доселе занятие – курение, и подумать не мог, какие усилия будут предпринимать потомки, чтобы это зло искоренить, и насколько безрезультатными будут эти усилия. 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685800" y="114300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Пагубное влияние при употреблении табака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46471"/>
            <a:ext cx="2843808" cy="41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9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63688" y="332657"/>
            <a:ext cx="7315200" cy="1800200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Завеса над тайной пристрастия к табаку приоткрылась лишь в начале 19 века, когда французскому химику </a:t>
            </a:r>
            <a:r>
              <a:rPr lang="ru-RU" sz="2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Воклену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удалось из табачных листьев выделить некое токсичное вещество.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12776"/>
            <a:ext cx="2794000" cy="3670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3688" y="1988840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20000"/>
              </a:spcBef>
            </a:pP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Позднее, в 1828 году немецкие учёные </a:t>
            </a:r>
            <a:r>
              <a:rPr lang="ru-RU" sz="2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Поссельт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Рейманн</a:t>
            </a: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описали свойства этого вещества. Бесцветную, маслянистую жидкость, хорошо растворимую в спирте и в воде, обладающую жгучим вкусом назвали никотином. </a:t>
            </a:r>
          </a:p>
        </p:txBody>
      </p:sp>
    </p:spTree>
    <p:extLst>
      <p:ext uri="{BB962C8B-B14F-4D97-AF65-F5344CB8AC3E}">
        <p14:creationId xmlns:p14="http://schemas.microsoft.com/office/powerpoint/2010/main" val="234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63688" y="1052736"/>
            <a:ext cx="7315200" cy="3870325"/>
          </a:xfrm>
        </p:spPr>
        <p:txBody>
          <a:bodyPr/>
          <a:lstStyle/>
          <a:p>
            <a:pPr marL="0" indent="0">
              <a:buNone/>
            </a:pPr>
            <a:r>
              <a:rPr lang="ru-RU" sz="2000" kern="12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Увековечили </a:t>
            </a:r>
            <a:r>
              <a:rPr lang="ru-RU" sz="2000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имя французского дипломата Жана </a:t>
            </a:r>
            <a:r>
              <a:rPr lang="ru-RU" sz="2000" kern="1200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Нико</a:t>
            </a:r>
            <a:r>
              <a:rPr lang="ru-RU" sz="2000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, который пользовался толчёными листьями табака, как лекарством от астмы, ревматизма, зубной и головной боли. Считается, что при помощи этого средства он вылечил от мигрени королеву Екатерину Медичи.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73" y="2924944"/>
            <a:ext cx="3952410" cy="316192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800536"/>
            <a:ext cx="2398890" cy="3410744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6565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63688" y="1052737"/>
            <a:ext cx="7315200" cy="3024336"/>
          </a:xfrm>
        </p:spPr>
        <p:txBody>
          <a:bodyPr/>
          <a:lstStyle/>
          <a:p>
            <a:pPr marL="0" indent="0">
              <a:buNone/>
            </a:pPr>
            <a:r>
              <a:rPr lang="ru-RU" sz="2000" kern="12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Согласно данным ООН ежегодно в мире от табака умирают 3 млн человек, т. е. от курения погибает один человек через каждые 13 секунд. Исследования, проведенные в Италии, показали, что курение убивает в 50 раз больше людей, чем ВИЧ-инфекция. При этом курение воздействует не только на тех людей, которые курят, но и на тех, кто, находясь рядом с курящими, вынужден вдыхать табачный дым. От такого «пассивного курения» в США ежегодно умирают 53 тыс. человек.</a:t>
            </a:r>
          </a:p>
          <a:p>
            <a:pPr marL="0" indent="0">
              <a:buNone/>
            </a:pPr>
            <a:endParaRPr lang="ru-RU" sz="2000" kern="12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685800" y="114300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Влияние курения на человека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149080"/>
            <a:ext cx="2381250" cy="2114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58605"/>
            <a:ext cx="2381250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63688" y="795561"/>
            <a:ext cx="7315200" cy="4248472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Центральная нервная система курильщика находится в состоянии постоянного напряжения из-за возбуждающего влияния никотина. Но при этом к ней притекает меньше крови (из-за спазма мозговых сосудов), да и содержание в ней кислорода, необходимого для поддержания активной деятельности мозга, понижено. </a:t>
            </a:r>
            <a:endParaRPr lang="en-US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Попадая в дыхательные пути, табачный дым пагубно действует на всю дыхательную систему. Так, содержащиеся в табачном дыме вредные вещества вызывают раздражение слизистых оболочек полости рта, носа, гортани, трахеи и бронхов. В результате развивается хроническое воспаление дыхательных путей, чаще возникают простудные и простудно-инфекционные заболевания, ангины и другие нарушения состояния миндалин. </a:t>
            </a:r>
          </a:p>
          <a:p>
            <a:pPr marL="0" indent="0">
              <a:buNone/>
            </a:pPr>
            <a:endParaRPr lang="ru-RU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685800" y="114300"/>
            <a:ext cx="7772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sz="28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Влияние курения на </a:t>
            </a:r>
            <a:r>
              <a:rPr lang="ru-RU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организм</a:t>
            </a:r>
            <a:endParaRPr lang="ru-RU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041568"/>
            <a:ext cx="2901702" cy="16415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041568"/>
            <a:ext cx="2333625" cy="164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powerpoint-template-24 14">
      <a:dk1>
        <a:srgbClr val="EAEAEA"/>
      </a:dk1>
      <a:lt1>
        <a:srgbClr val="FFFFFF"/>
      </a:lt1>
      <a:dk2>
        <a:srgbClr val="4D4D4D"/>
      </a:dk2>
      <a:lt2>
        <a:srgbClr val="0D0D0D"/>
      </a:lt2>
      <a:accent1>
        <a:srgbClr val="262626"/>
      </a:accent1>
      <a:accent2>
        <a:srgbClr val="383838"/>
      </a:accent2>
      <a:accent3>
        <a:srgbClr val="FFFFFF"/>
      </a:accent3>
      <a:accent4>
        <a:srgbClr val="C8C8C8"/>
      </a:accent4>
      <a:accent5>
        <a:srgbClr val="ACACAC"/>
      </a:accent5>
      <a:accent6>
        <a:srgbClr val="323232"/>
      </a:accent6>
      <a:hlink>
        <a:srgbClr val="F0A510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371710"/>
        </a:lt2>
        <a:accent1>
          <a:srgbClr val="542216"/>
        </a:accent1>
        <a:accent2>
          <a:srgbClr val="21110E"/>
        </a:accent2>
        <a:accent3>
          <a:srgbClr val="FFFFFF"/>
        </a:accent3>
        <a:accent4>
          <a:srgbClr val="404040"/>
        </a:accent4>
        <a:accent5>
          <a:srgbClr val="B3ABAB"/>
        </a:accent5>
        <a:accent6>
          <a:srgbClr val="1D0E0C"/>
        </a:accent6>
        <a:hlink>
          <a:srgbClr val="84391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EAEAEA"/>
        </a:dk1>
        <a:lt1>
          <a:srgbClr val="FFFFFF"/>
        </a:lt1>
        <a:dk2>
          <a:srgbClr val="4D4D4D"/>
        </a:dk2>
        <a:lt2>
          <a:srgbClr val="000000"/>
        </a:lt2>
        <a:accent1>
          <a:srgbClr val="171525"/>
        </a:accent1>
        <a:accent2>
          <a:srgbClr val="313040"/>
        </a:accent2>
        <a:accent3>
          <a:srgbClr val="FFFFFF"/>
        </a:accent3>
        <a:accent4>
          <a:srgbClr val="C8C8C8"/>
        </a:accent4>
        <a:accent5>
          <a:srgbClr val="ABAAAC"/>
        </a:accent5>
        <a:accent6>
          <a:srgbClr val="2B2A39"/>
        </a:accent6>
        <a:hlink>
          <a:srgbClr val="3E3E50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EAEAEA"/>
        </a:dk1>
        <a:lt1>
          <a:srgbClr val="FFFFFF"/>
        </a:lt1>
        <a:dk2>
          <a:srgbClr val="4D4D4D"/>
        </a:dk2>
        <a:lt2>
          <a:srgbClr val="000000"/>
        </a:lt2>
        <a:accent1>
          <a:srgbClr val="262626"/>
        </a:accent1>
        <a:accent2>
          <a:srgbClr val="383838"/>
        </a:accent2>
        <a:accent3>
          <a:srgbClr val="FFFFFF"/>
        </a:accent3>
        <a:accent4>
          <a:srgbClr val="C8C8C8"/>
        </a:accent4>
        <a:accent5>
          <a:srgbClr val="ACACAC"/>
        </a:accent5>
        <a:accent6>
          <a:srgbClr val="323232"/>
        </a:accent6>
        <a:hlink>
          <a:srgbClr val="474747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EAEAEA"/>
        </a:dk1>
        <a:lt1>
          <a:srgbClr val="FFFFFF"/>
        </a:lt1>
        <a:dk2>
          <a:srgbClr val="4D4D4D"/>
        </a:dk2>
        <a:lt2>
          <a:srgbClr val="1D1D2B"/>
        </a:lt2>
        <a:accent1>
          <a:srgbClr val="171525"/>
        </a:accent1>
        <a:accent2>
          <a:srgbClr val="313040"/>
        </a:accent2>
        <a:accent3>
          <a:srgbClr val="FFFFFF"/>
        </a:accent3>
        <a:accent4>
          <a:srgbClr val="C8C8C8"/>
        </a:accent4>
        <a:accent5>
          <a:srgbClr val="ABAAAC"/>
        </a:accent5>
        <a:accent6>
          <a:srgbClr val="2B2A39"/>
        </a:accent6>
        <a:hlink>
          <a:srgbClr val="3E3E50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EAEAEA"/>
        </a:dk1>
        <a:lt1>
          <a:srgbClr val="FFFFFF"/>
        </a:lt1>
        <a:dk2>
          <a:srgbClr val="4D4D4D"/>
        </a:dk2>
        <a:lt2>
          <a:srgbClr val="0099FF"/>
        </a:lt2>
        <a:accent1>
          <a:srgbClr val="262626"/>
        </a:accent1>
        <a:accent2>
          <a:srgbClr val="383838"/>
        </a:accent2>
        <a:accent3>
          <a:srgbClr val="FFFFFF"/>
        </a:accent3>
        <a:accent4>
          <a:srgbClr val="C8C8C8"/>
        </a:accent4>
        <a:accent5>
          <a:srgbClr val="ACACAC"/>
        </a:accent5>
        <a:accent6>
          <a:srgbClr val="323232"/>
        </a:accent6>
        <a:hlink>
          <a:srgbClr val="474747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EAEAEA"/>
        </a:dk1>
        <a:lt1>
          <a:srgbClr val="FFFFFF"/>
        </a:lt1>
        <a:dk2>
          <a:srgbClr val="4D4D4D"/>
        </a:dk2>
        <a:lt2>
          <a:srgbClr val="211E19"/>
        </a:lt2>
        <a:accent1>
          <a:srgbClr val="39342B"/>
        </a:accent1>
        <a:accent2>
          <a:srgbClr val="5B5347"/>
        </a:accent2>
        <a:accent3>
          <a:srgbClr val="FFFFFF"/>
        </a:accent3>
        <a:accent4>
          <a:srgbClr val="C8C8C8"/>
        </a:accent4>
        <a:accent5>
          <a:srgbClr val="AEAEAC"/>
        </a:accent5>
        <a:accent6>
          <a:srgbClr val="524A3F"/>
        </a:accent6>
        <a:hlink>
          <a:srgbClr val="6F6555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EAEAEA"/>
        </a:dk1>
        <a:lt1>
          <a:srgbClr val="FFFFFF"/>
        </a:lt1>
        <a:dk2>
          <a:srgbClr val="4D4D4D"/>
        </a:dk2>
        <a:lt2>
          <a:srgbClr val="0D0D0D"/>
        </a:lt2>
        <a:accent1>
          <a:srgbClr val="262626"/>
        </a:accent1>
        <a:accent2>
          <a:srgbClr val="383838"/>
        </a:accent2>
        <a:accent3>
          <a:srgbClr val="FFFFFF"/>
        </a:accent3>
        <a:accent4>
          <a:srgbClr val="C8C8C8"/>
        </a:accent4>
        <a:accent5>
          <a:srgbClr val="ACACAC"/>
        </a:accent5>
        <a:accent6>
          <a:srgbClr val="323232"/>
        </a:accent6>
        <a:hlink>
          <a:srgbClr val="474747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EAEAEA"/>
        </a:dk1>
        <a:lt1>
          <a:srgbClr val="FFFFFF"/>
        </a:lt1>
        <a:dk2>
          <a:srgbClr val="4D4D4D"/>
        </a:dk2>
        <a:lt2>
          <a:srgbClr val="0D0D0D"/>
        </a:lt2>
        <a:accent1>
          <a:srgbClr val="262626"/>
        </a:accent1>
        <a:accent2>
          <a:srgbClr val="383838"/>
        </a:accent2>
        <a:accent3>
          <a:srgbClr val="FFFFFF"/>
        </a:accent3>
        <a:accent4>
          <a:srgbClr val="C8C8C8"/>
        </a:accent4>
        <a:accent5>
          <a:srgbClr val="ACACAC"/>
        </a:accent5>
        <a:accent6>
          <a:srgbClr val="323232"/>
        </a:accent6>
        <a:hlink>
          <a:srgbClr val="F0A510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180</TotalTime>
  <Words>966</Words>
  <Application>Microsoft Office PowerPoint</Application>
  <PresentationFormat>Экран (4:3)</PresentationFormat>
  <Paragraphs>77</Paragraphs>
  <Slides>29</Slides>
  <Notes>27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powerpoint-template</vt:lpstr>
      <vt:lpstr>Пагубное влияние при употреблении табака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Пагубное влияние при употреблении табака</dc:title>
  <dc:creator>Оля</dc:creator>
  <cp:lastModifiedBy>Оля</cp:lastModifiedBy>
  <cp:revision>16</cp:revision>
  <dcterms:created xsi:type="dcterms:W3CDTF">2014-01-02T19:06:42Z</dcterms:created>
  <dcterms:modified xsi:type="dcterms:W3CDTF">2014-01-14T13:55:40Z</dcterms:modified>
</cp:coreProperties>
</file>