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>
        <p:scale>
          <a:sx n="107" d="100"/>
          <a:sy n="107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EEA02B-BF96-4C8E-8D6C-330EF72FC7E7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E0CB59-7A7C-4AD7-AC03-E03312B554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920879" cy="908720"/>
          </a:xfrm>
          <a:noFill/>
          <a:scene3d>
            <a:camera prst="orthographicFront"/>
            <a:lightRig rig="freezing" dir="t">
              <a:rot lat="0" lon="0" rev="5640000"/>
            </a:lightRig>
          </a:scene3d>
          <a:sp3d>
            <a:bevelT w="139700" prst="cross"/>
          </a:sp3d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uk-UA" sz="4800" b="1" i="1" dirty="0" err="1" smtClean="0">
                <a:solidFill>
                  <a:schemeClr val="bg1"/>
                </a:solidFill>
                <a:latin typeface="Bookman Old Style" pitchFamily="18" charset="0"/>
              </a:rPr>
              <a:t>ТеоріЇ</a:t>
            </a:r>
            <a:r>
              <a:rPr lang="uk-UA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uk-UA" sz="4800" b="1" i="1" dirty="0" smtClean="0">
                <a:solidFill>
                  <a:schemeClr val="bg1"/>
                </a:solidFill>
                <a:latin typeface="Bookman Old Style" pitchFamily="18" charset="0"/>
              </a:rPr>
              <a:t>старіння</a:t>
            </a:r>
            <a:endParaRPr lang="ru-RU" sz="48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23" y="2025206"/>
            <a:ext cx="8901573" cy="32497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16495"/>
            <a:ext cx="4968552" cy="4653136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Bookman Old Style" pitchFamily="18" charset="0"/>
              </a:rPr>
              <a:t>   </a:t>
            </a:r>
            <a:r>
              <a:rPr lang="ru-RU" sz="2600" dirty="0" err="1" smtClean="0">
                <a:latin typeface="Bookman Old Style" pitchFamily="18" charset="0"/>
              </a:rPr>
              <a:t>Біологічний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процес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старіння</a:t>
            </a:r>
            <a:r>
              <a:rPr lang="ru-RU" sz="2600" dirty="0" smtClean="0">
                <a:latin typeface="Bookman Old Style" pitchFamily="18" charset="0"/>
              </a:rPr>
              <a:t> в </a:t>
            </a:r>
            <a:r>
              <a:rPr lang="ru-RU" sz="2600" dirty="0" err="1" smtClean="0">
                <a:latin typeface="Bookman Old Style" pitchFamily="18" charset="0"/>
              </a:rPr>
              <a:t>усі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часи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викликав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інтерес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вчених</a:t>
            </a:r>
            <a:r>
              <a:rPr lang="ru-RU" sz="2600" dirty="0" smtClean="0">
                <a:latin typeface="Bookman Old Style" pitchFamily="18" charset="0"/>
              </a:rPr>
              <a:t> і </a:t>
            </a:r>
            <a:r>
              <a:rPr lang="ru-RU" sz="2600" dirty="0" err="1" smtClean="0">
                <a:latin typeface="Bookman Old Style" pitchFamily="18" charset="0"/>
              </a:rPr>
              <a:t>простих</a:t>
            </a:r>
            <a:r>
              <a:rPr lang="ru-RU" sz="2600" dirty="0" smtClean="0">
                <a:latin typeface="Bookman Old Style" pitchFamily="18" charset="0"/>
              </a:rPr>
              <a:t> людей. Людина - </a:t>
            </a:r>
            <a:r>
              <a:rPr lang="ru-RU" sz="2600" dirty="0" err="1" smtClean="0">
                <a:latin typeface="Bookman Old Style" pitchFamily="18" charset="0"/>
              </a:rPr>
              <a:t>єдина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з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живих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істот</a:t>
            </a:r>
            <a:r>
              <a:rPr lang="ru-RU" sz="2600" dirty="0" smtClean="0">
                <a:latin typeface="Bookman Old Style" pitchFamily="18" charset="0"/>
              </a:rPr>
              <a:t>, </a:t>
            </a:r>
            <a:r>
              <a:rPr lang="ru-RU" sz="2600" dirty="0" err="1" smtClean="0">
                <a:latin typeface="Bookman Old Style" pitchFamily="18" charset="0"/>
              </a:rPr>
              <a:t>усвідомлює</a:t>
            </a:r>
            <a:r>
              <a:rPr lang="ru-RU" sz="2600" dirty="0" smtClean="0">
                <a:latin typeface="Bookman Old Style" pitchFamily="18" charset="0"/>
              </a:rPr>
              <a:t> свою </a:t>
            </a:r>
            <a:r>
              <a:rPr lang="ru-RU" sz="2600" dirty="0" err="1" smtClean="0">
                <a:latin typeface="Bookman Old Style" pitchFamily="18" charset="0"/>
              </a:rPr>
              <a:t>смертність</a:t>
            </a:r>
            <a:r>
              <a:rPr lang="ru-RU" sz="2600" dirty="0" smtClean="0">
                <a:latin typeface="Bookman Old Style" pitchFamily="18" charset="0"/>
              </a:rPr>
              <a:t>. А </a:t>
            </a:r>
            <a:r>
              <a:rPr lang="ru-RU" sz="2600" dirty="0" err="1" smtClean="0">
                <a:latin typeface="Bookman Old Style" pitchFamily="18" charset="0"/>
              </a:rPr>
              <a:t>також</a:t>
            </a:r>
            <a:r>
              <a:rPr lang="ru-RU" sz="2600" dirty="0" smtClean="0">
                <a:latin typeface="Bookman Old Style" pitchFamily="18" charset="0"/>
              </a:rPr>
              <a:t> те, </a:t>
            </a:r>
            <a:r>
              <a:rPr lang="ru-RU" sz="2600" dirty="0" err="1" smtClean="0">
                <a:latin typeface="Bookman Old Style" pitchFamily="18" charset="0"/>
              </a:rPr>
              <a:t>що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їй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передує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старість</a:t>
            </a:r>
            <a:r>
              <a:rPr lang="ru-RU" sz="2600" dirty="0" smtClean="0">
                <a:latin typeface="Bookman Old Style" pitchFamily="18" charset="0"/>
              </a:rPr>
              <a:t>. </a:t>
            </a:r>
            <a:r>
              <a:rPr lang="ru-RU" sz="2600" dirty="0" err="1" smtClean="0">
                <a:latin typeface="Bookman Old Style" pitchFamily="18" charset="0"/>
              </a:rPr>
              <a:t>Які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існують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теорії</a:t>
            </a:r>
            <a:r>
              <a:rPr lang="ru-RU" sz="2600" dirty="0" smtClean="0">
                <a:latin typeface="Bookman Old Style" pitchFamily="18" charset="0"/>
              </a:rPr>
              <a:t> та </a:t>
            </a:r>
            <a:r>
              <a:rPr lang="ru-RU" sz="2600" dirty="0" err="1" smtClean="0">
                <a:latin typeface="Bookman Old Style" pitchFamily="18" charset="0"/>
              </a:rPr>
              <a:t>механізми</a:t>
            </a:r>
            <a:r>
              <a:rPr lang="ru-RU" sz="2600" dirty="0" smtClean="0">
                <a:latin typeface="Bookman Old Style" pitchFamily="18" charset="0"/>
              </a:rPr>
              <a:t> </a:t>
            </a:r>
            <a:r>
              <a:rPr lang="ru-RU" sz="2600" dirty="0" err="1" smtClean="0">
                <a:latin typeface="Bookman Old Style" pitchFamily="18" charset="0"/>
              </a:rPr>
              <a:t>старіння</a:t>
            </a:r>
            <a:r>
              <a:rPr lang="ru-RU" sz="2600" dirty="0" smtClean="0">
                <a:latin typeface="Bookman Old Style" pitchFamily="18" charset="0"/>
              </a:rPr>
              <a:t>?</a:t>
            </a:r>
            <a:endParaRPr lang="ru-RU" sz="2600" dirty="0">
              <a:latin typeface="Bookman Old Style" pitchFamily="18" charset="0"/>
            </a:endParaRP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091" y="2924943"/>
            <a:ext cx="3816424" cy="3666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88640"/>
            <a:ext cx="395849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5631285" cy="4752528"/>
          </a:xfrm>
        </p:spPr>
        <p:txBody>
          <a:bodyPr>
            <a:noAutofit/>
          </a:bodyPr>
          <a:lstStyle/>
          <a:p>
            <a:r>
              <a:rPr lang="ru-RU" sz="2300" dirty="0" smtClean="0"/>
              <a:t>    </a:t>
            </a:r>
            <a:r>
              <a:rPr lang="ru-RU" sz="2300" dirty="0" err="1" smtClean="0">
                <a:solidFill>
                  <a:srgbClr val="FF0000"/>
                </a:solidFill>
              </a:rPr>
              <a:t>Теломерна</a:t>
            </a:r>
            <a:r>
              <a:rPr lang="ru-RU" sz="2300" dirty="0" smtClean="0">
                <a:solidFill>
                  <a:srgbClr val="FF0000"/>
                </a:solidFill>
              </a:rPr>
              <a:t> </a:t>
            </a:r>
            <a:r>
              <a:rPr lang="ru-RU" sz="2300" dirty="0" err="1" smtClean="0">
                <a:solidFill>
                  <a:srgbClr val="FF0000"/>
                </a:solidFill>
              </a:rPr>
              <a:t>теорія</a:t>
            </a:r>
            <a:r>
              <a:rPr lang="ru-RU" sz="2300" dirty="0" smtClean="0">
                <a:solidFill>
                  <a:srgbClr val="FF0000"/>
                </a:solidFill>
              </a:rPr>
              <a:t> </a:t>
            </a:r>
            <a:r>
              <a:rPr lang="ru-RU" sz="2300" dirty="0" err="1" smtClean="0"/>
              <a:t>старіння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грунтується</a:t>
            </a:r>
            <a:r>
              <a:rPr lang="ru-RU" sz="2300" dirty="0" smtClean="0"/>
              <a:t> на </a:t>
            </a:r>
            <a:r>
              <a:rPr lang="ru-RU" sz="2300" dirty="0" err="1" smtClean="0"/>
              <a:t>відкритті</a:t>
            </a:r>
            <a:r>
              <a:rPr lang="ru-RU" sz="2300" dirty="0" smtClean="0"/>
              <a:t> </a:t>
            </a:r>
            <a:r>
              <a:rPr lang="ru-RU" sz="2300" dirty="0" err="1" smtClean="0"/>
              <a:t>американського</a:t>
            </a:r>
            <a:r>
              <a:rPr lang="ru-RU" sz="2300" dirty="0" smtClean="0"/>
              <a:t> геронтолога </a:t>
            </a:r>
            <a:r>
              <a:rPr lang="ru-RU" sz="2300" dirty="0" smtClean="0"/>
              <a:t>       </a:t>
            </a:r>
            <a:r>
              <a:rPr lang="ru-RU" sz="2300" dirty="0" smtClean="0">
                <a:solidFill>
                  <a:srgbClr val="FF0000"/>
                </a:solidFill>
              </a:rPr>
              <a:t>Л</a:t>
            </a:r>
            <a:r>
              <a:rPr lang="ru-RU" sz="2300" dirty="0" smtClean="0">
                <a:solidFill>
                  <a:srgbClr val="FF0000"/>
                </a:solidFill>
              </a:rPr>
              <a:t>. </a:t>
            </a:r>
            <a:r>
              <a:rPr lang="ru-RU" sz="2300" dirty="0" err="1" smtClean="0">
                <a:solidFill>
                  <a:srgbClr val="FF0000"/>
                </a:solidFill>
              </a:rPr>
              <a:t>Гейфліка</a:t>
            </a:r>
            <a:r>
              <a:rPr lang="ru-RU" sz="2300" dirty="0" smtClean="0"/>
              <a:t>, </a:t>
            </a:r>
            <a:r>
              <a:rPr lang="ru-RU" sz="2300" dirty="0" err="1" smtClean="0"/>
              <a:t>зробленому</a:t>
            </a:r>
            <a:r>
              <a:rPr lang="ru-RU" sz="2300" dirty="0" smtClean="0"/>
              <a:t> в 1961 </a:t>
            </a:r>
            <a:r>
              <a:rPr lang="ru-RU" sz="2300" dirty="0" err="1" smtClean="0"/>
              <a:t>році</a:t>
            </a:r>
            <a:r>
              <a:rPr lang="ru-RU" sz="2300" dirty="0" smtClean="0"/>
              <a:t>. </a:t>
            </a:r>
            <a:r>
              <a:rPr lang="ru-RU" sz="2300" dirty="0" err="1" smtClean="0"/>
              <a:t>Він</a:t>
            </a:r>
            <a:r>
              <a:rPr lang="ru-RU" sz="2300" dirty="0" smtClean="0"/>
              <a:t> </a:t>
            </a:r>
            <a:r>
              <a:rPr lang="ru-RU" sz="2300" dirty="0" err="1" smtClean="0"/>
              <a:t>виявив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здатні</a:t>
            </a:r>
            <a:r>
              <a:rPr lang="ru-RU" sz="2300" dirty="0" smtClean="0"/>
              <a:t> до </a:t>
            </a:r>
            <a:r>
              <a:rPr lang="ru-RU" sz="2300" dirty="0" err="1" smtClean="0"/>
              <a:t>поділу</a:t>
            </a:r>
            <a:r>
              <a:rPr lang="ru-RU" sz="2300" dirty="0" smtClean="0"/>
              <a:t> </a:t>
            </a:r>
            <a:r>
              <a:rPr lang="ru-RU" sz="2300" dirty="0" err="1" smtClean="0"/>
              <a:t>клітини</a:t>
            </a:r>
            <a:r>
              <a:rPr lang="ru-RU" sz="2300" dirty="0" smtClean="0"/>
              <a:t> </a:t>
            </a:r>
            <a:r>
              <a:rPr lang="ru-RU" sz="2300" dirty="0" err="1" smtClean="0"/>
              <a:t>шкіри</a:t>
            </a:r>
            <a:r>
              <a:rPr lang="ru-RU" sz="2300" dirty="0" smtClean="0"/>
              <a:t> </a:t>
            </a:r>
            <a:r>
              <a:rPr lang="ru-RU" sz="2300" dirty="0" err="1" smtClean="0"/>
              <a:t>діляться</a:t>
            </a:r>
            <a:r>
              <a:rPr lang="ru-RU" sz="2300" dirty="0" smtClean="0"/>
              <a:t> </a:t>
            </a:r>
            <a:r>
              <a:rPr lang="ru-RU" sz="2300" dirty="0" err="1" smtClean="0"/>
              <a:t>тільки</a:t>
            </a:r>
            <a:r>
              <a:rPr lang="ru-RU" sz="2300" dirty="0" smtClean="0"/>
              <a:t> </a:t>
            </a:r>
            <a:r>
              <a:rPr lang="ru-RU" sz="2300" dirty="0" err="1" smtClean="0"/>
              <a:t>близько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FF0000"/>
                </a:solidFill>
              </a:rPr>
              <a:t>50 </a:t>
            </a:r>
            <a:r>
              <a:rPr lang="ru-RU" sz="2300" dirty="0" err="1" smtClean="0">
                <a:solidFill>
                  <a:srgbClr val="FF0000"/>
                </a:solidFill>
              </a:rPr>
              <a:t>разів</a:t>
            </a:r>
            <a:r>
              <a:rPr lang="ru-RU" sz="2300" dirty="0" smtClean="0"/>
              <a:t>. </a:t>
            </a:r>
            <a:r>
              <a:rPr lang="ru-RU" sz="2300" dirty="0" err="1" smtClean="0"/>
              <a:t>Пізніше</a:t>
            </a:r>
            <a:r>
              <a:rPr lang="ru-RU" sz="2300" dirty="0" smtClean="0"/>
              <a:t> </a:t>
            </a:r>
            <a:r>
              <a:rPr lang="ru-RU" sz="2300" dirty="0" err="1" smtClean="0"/>
              <a:t>ця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FF0000"/>
                </a:solidFill>
              </a:rPr>
              <a:t>«межа </a:t>
            </a:r>
            <a:r>
              <a:rPr lang="ru-RU" sz="2300" dirty="0" err="1" smtClean="0">
                <a:solidFill>
                  <a:srgbClr val="FF0000"/>
                </a:solidFill>
              </a:rPr>
              <a:t>Гейфліка</a:t>
            </a:r>
            <a:r>
              <a:rPr lang="ru-RU" sz="2300" dirty="0" smtClean="0">
                <a:solidFill>
                  <a:srgbClr val="FF0000"/>
                </a:solidFill>
              </a:rPr>
              <a:t>» </a:t>
            </a:r>
            <a:r>
              <a:rPr lang="ru-RU" sz="2300" dirty="0" err="1" smtClean="0"/>
              <a:t>був</a:t>
            </a:r>
            <a:r>
              <a:rPr lang="ru-RU" sz="2300" dirty="0" smtClean="0"/>
              <a:t> </a:t>
            </a:r>
            <a:r>
              <a:rPr lang="ru-RU" sz="2300" dirty="0" err="1" smtClean="0"/>
              <a:t>поясненена</a:t>
            </a:r>
            <a:r>
              <a:rPr lang="ru-RU" sz="2300" dirty="0" smtClean="0"/>
              <a:t> </a:t>
            </a:r>
            <a:r>
              <a:rPr lang="ru-RU" sz="2300" dirty="0" err="1" smtClean="0"/>
              <a:t>тим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кінцеві</a:t>
            </a:r>
            <a:r>
              <a:rPr lang="ru-RU" sz="2300" dirty="0" smtClean="0"/>
              <a:t> </a:t>
            </a:r>
            <a:r>
              <a:rPr lang="ru-RU" sz="2300" dirty="0" err="1" smtClean="0"/>
              <a:t>ділянки</a:t>
            </a:r>
            <a:r>
              <a:rPr lang="ru-RU" sz="2300" dirty="0" smtClean="0"/>
              <a:t> </a:t>
            </a:r>
            <a:r>
              <a:rPr lang="ru-RU" sz="2300" dirty="0" smtClean="0"/>
              <a:t>хромосом,</a:t>
            </a:r>
            <a:r>
              <a:rPr lang="en-US" sz="2300" dirty="0" smtClean="0"/>
              <a:t> </a:t>
            </a:r>
            <a:r>
              <a:rPr lang="ru-RU" sz="2300" dirty="0" smtClean="0"/>
              <a:t>при кожному </a:t>
            </a:r>
            <a:r>
              <a:rPr lang="ru-RU" sz="2300" dirty="0" err="1" smtClean="0"/>
              <a:t>діленні</a:t>
            </a:r>
            <a:r>
              <a:rPr lang="ru-RU" sz="2300" dirty="0" smtClean="0"/>
              <a:t> </a:t>
            </a:r>
            <a:r>
              <a:rPr lang="ru-RU" sz="2300" dirty="0" err="1" smtClean="0"/>
              <a:t>клітини</a:t>
            </a:r>
            <a:r>
              <a:rPr lang="ru-RU" sz="2300" dirty="0" smtClean="0"/>
              <a:t>, </a:t>
            </a:r>
            <a:r>
              <a:rPr lang="ru-RU" sz="2300" dirty="0" err="1" smtClean="0"/>
              <a:t>стають</a:t>
            </a:r>
            <a:r>
              <a:rPr lang="ru-RU" sz="2300" dirty="0" smtClean="0"/>
              <a:t> </a:t>
            </a:r>
            <a:r>
              <a:rPr lang="ru-RU" sz="2300" dirty="0" err="1" smtClean="0"/>
              <a:t>коротшими</a:t>
            </a:r>
            <a:r>
              <a:rPr lang="ru-RU" sz="2300" dirty="0" smtClean="0"/>
              <a:t> і в </a:t>
            </a:r>
            <a:r>
              <a:rPr lang="ru-RU" sz="2300" dirty="0" err="1" smtClean="0"/>
              <a:t>якийсь</a:t>
            </a:r>
            <a:r>
              <a:rPr lang="ru-RU" sz="2300" dirty="0" smtClean="0"/>
              <a:t> момент </a:t>
            </a:r>
            <a:r>
              <a:rPr lang="ru-RU" sz="2300" dirty="0" err="1" smtClean="0"/>
              <a:t>повністю</a:t>
            </a:r>
            <a:r>
              <a:rPr lang="ru-RU" sz="2300" dirty="0" smtClean="0"/>
              <a:t> </a:t>
            </a:r>
            <a:r>
              <a:rPr lang="ru-RU" sz="2300" dirty="0" err="1" smtClean="0"/>
              <a:t>втрачають</a:t>
            </a:r>
            <a:r>
              <a:rPr lang="ru-RU" sz="2300" dirty="0" smtClean="0"/>
              <a:t> </a:t>
            </a:r>
            <a:r>
              <a:rPr lang="ru-RU" sz="2300" dirty="0" err="1" smtClean="0"/>
              <a:t>здатність</a:t>
            </a:r>
            <a:r>
              <a:rPr lang="ru-RU" sz="2300" dirty="0" smtClean="0"/>
              <a:t> до </a:t>
            </a:r>
            <a:r>
              <a:rPr lang="ru-RU" sz="2300" dirty="0" err="1" smtClean="0"/>
              <a:t>подальшого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поділу</a:t>
            </a:r>
            <a:r>
              <a:rPr lang="ru-RU" sz="2300" dirty="0" smtClean="0"/>
              <a:t>. </a:t>
            </a:r>
            <a:endParaRPr lang="ru-RU" sz="2300" dirty="0"/>
          </a:p>
        </p:txBody>
      </p:sp>
      <p:pic>
        <p:nvPicPr>
          <p:cNvPr id="4" name="Рисунок 3" descr="Leonard_Hayfli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559" y="548680"/>
            <a:ext cx="3071802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bilok_starinny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501008"/>
            <a:ext cx="3405211" cy="25539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8640"/>
            <a:ext cx="8535892" cy="1656184"/>
          </a:xfrm>
        </p:spPr>
        <p:txBody>
          <a:bodyPr>
            <a:noAutofit/>
          </a:bodyPr>
          <a:lstStyle/>
          <a:p>
            <a:r>
              <a:rPr lang="ru-RU" sz="2200" dirty="0" smtClean="0"/>
              <a:t>     </a:t>
            </a:r>
            <a:r>
              <a:rPr lang="ru-RU" sz="2200" dirty="0" err="1" smtClean="0"/>
              <a:t>Нові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клітини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перестають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утворюватися</a:t>
            </a:r>
            <a:r>
              <a:rPr lang="ru-RU" sz="2200" dirty="0" smtClean="0"/>
              <a:t>, і </a:t>
            </a:r>
            <a:r>
              <a:rPr lang="ru-RU" sz="2200" dirty="0" err="1" smtClean="0"/>
              <a:t>настає</a:t>
            </a:r>
            <a:r>
              <a:rPr lang="ru-RU" sz="2200" dirty="0" smtClean="0"/>
              <a:t> </a:t>
            </a:r>
            <a:r>
              <a:rPr lang="ru-RU" sz="2200" dirty="0" err="1" smtClean="0"/>
              <a:t>старіння</a:t>
            </a:r>
            <a:r>
              <a:rPr lang="ru-RU" sz="2200" dirty="0" smtClean="0"/>
              <a:t>. </a:t>
            </a:r>
            <a:r>
              <a:rPr lang="ru-RU" sz="2200" dirty="0" err="1" smtClean="0"/>
              <a:t>Однак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«межа </a:t>
            </a:r>
            <a:r>
              <a:rPr lang="ru-RU" sz="2200" dirty="0" err="1" smtClean="0">
                <a:solidFill>
                  <a:srgbClr val="FF0000"/>
                </a:solidFill>
              </a:rPr>
              <a:t>Гейфліка</a:t>
            </a:r>
            <a:r>
              <a:rPr lang="ru-RU" sz="2200" dirty="0" smtClean="0">
                <a:solidFill>
                  <a:srgbClr val="FF0000"/>
                </a:solidFill>
              </a:rPr>
              <a:t>» </a:t>
            </a:r>
            <a:r>
              <a:rPr lang="ru-RU" sz="2200" dirty="0" err="1" smtClean="0"/>
              <a:t>справедливий</a:t>
            </a:r>
            <a:r>
              <a:rPr lang="ru-RU" sz="2200" dirty="0" smtClean="0"/>
              <a:t> не для </a:t>
            </a:r>
            <a:r>
              <a:rPr lang="ru-RU" sz="2200" dirty="0" err="1" smtClean="0"/>
              <a:t>всіх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видів</a:t>
            </a:r>
            <a:r>
              <a:rPr lang="ru-RU" sz="2200" dirty="0" smtClean="0"/>
              <a:t> </a:t>
            </a:r>
            <a:r>
              <a:rPr lang="ru-RU" sz="2200" dirty="0" err="1" smtClean="0"/>
              <a:t>клітин</a:t>
            </a:r>
            <a:r>
              <a:rPr lang="ru-RU" sz="2200" dirty="0" smtClean="0"/>
              <a:t> - </a:t>
            </a:r>
            <a:r>
              <a:rPr lang="ru-RU" sz="2200" dirty="0" err="1" smtClean="0"/>
              <a:t>стовбурові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ракові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можуть</a:t>
            </a:r>
            <a:r>
              <a:rPr lang="ru-RU" sz="2200" dirty="0" smtClean="0"/>
              <a:t> </a:t>
            </a:r>
            <a:r>
              <a:rPr lang="ru-RU" sz="2200" dirty="0" err="1" smtClean="0"/>
              <a:t>ділитися</a:t>
            </a:r>
            <a:r>
              <a:rPr lang="ru-RU" sz="2200" dirty="0" smtClean="0"/>
              <a:t> практично </a:t>
            </a:r>
            <a:r>
              <a:rPr lang="ru-RU" sz="2200" dirty="0" err="1" smtClean="0"/>
              <a:t>нескінченно</a:t>
            </a:r>
            <a:r>
              <a:rPr lang="ru-RU" sz="2200" dirty="0" smtClean="0"/>
              <a:t>, </a:t>
            </a:r>
            <a:r>
              <a:rPr lang="ru-RU" sz="2200" dirty="0" err="1" smtClean="0"/>
              <a:t>добудовуючи</a:t>
            </a:r>
            <a:r>
              <a:rPr lang="ru-RU" sz="2200" dirty="0" smtClean="0"/>
              <a:t> </a:t>
            </a:r>
            <a:r>
              <a:rPr lang="ru-RU" sz="2200" dirty="0" err="1" smtClean="0"/>
              <a:t>укорочені</a:t>
            </a:r>
            <a:r>
              <a:rPr lang="ru-RU" sz="2200" dirty="0" smtClean="0"/>
              <a:t> </a:t>
            </a:r>
            <a:r>
              <a:rPr lang="ru-RU" sz="2200" dirty="0" err="1" smtClean="0"/>
              <a:t>теломери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916832"/>
            <a:ext cx="4436558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molekuljarno-geneticheskaja-teorija-starenija-na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1916832"/>
            <a:ext cx="3485389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60648"/>
            <a:ext cx="5903573" cy="4608512"/>
          </a:xfrm>
        </p:spPr>
        <p:txBody>
          <a:bodyPr>
            <a:noAutofit/>
          </a:bodyPr>
          <a:lstStyle/>
          <a:p>
            <a:r>
              <a:rPr lang="ru-RU" sz="2600" dirty="0" err="1" smtClean="0"/>
              <a:t>Онтогенетична</a:t>
            </a:r>
            <a:r>
              <a:rPr lang="ru-RU" sz="2600" dirty="0" smtClean="0"/>
              <a:t> </a:t>
            </a:r>
            <a:r>
              <a:rPr lang="ru-RU" sz="2600" dirty="0" err="1" smtClean="0"/>
              <a:t>теорія</a:t>
            </a:r>
            <a:r>
              <a:rPr lang="ru-RU" sz="2600" dirty="0" smtClean="0"/>
              <a:t> </a:t>
            </a:r>
            <a:r>
              <a:rPr lang="ru-RU" sz="2600" dirty="0" err="1" smtClean="0"/>
              <a:t>старіння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висунута</a:t>
            </a:r>
            <a:r>
              <a:rPr lang="ru-RU" sz="2600" dirty="0" smtClean="0"/>
              <a:t> </a:t>
            </a:r>
            <a:r>
              <a:rPr lang="ru-RU" sz="2600" dirty="0" err="1" smtClean="0"/>
              <a:t>російським</a:t>
            </a:r>
            <a:r>
              <a:rPr lang="ru-RU" sz="2600" dirty="0" smtClean="0"/>
              <a:t> геронтологом </a:t>
            </a:r>
            <a:r>
              <a:rPr lang="ru-RU" sz="2600" dirty="0" smtClean="0">
                <a:solidFill>
                  <a:srgbClr val="FF0000"/>
                </a:solidFill>
              </a:rPr>
              <a:t>В.М. </a:t>
            </a:r>
            <a:r>
              <a:rPr lang="ru-RU" sz="2600" dirty="0" err="1" smtClean="0">
                <a:solidFill>
                  <a:srgbClr val="FF0000"/>
                </a:solidFill>
              </a:rPr>
              <a:t>Дільманов</a:t>
            </a:r>
            <a:r>
              <a:rPr lang="ru-RU" sz="2600" dirty="0" smtClean="0"/>
              <a:t>, </a:t>
            </a:r>
            <a:r>
              <a:rPr lang="ru-RU" sz="2600" dirty="0" err="1" smtClean="0"/>
              <a:t>який</a:t>
            </a:r>
            <a:r>
              <a:rPr lang="ru-RU" sz="2600" dirty="0" smtClean="0"/>
              <a:t> припустив, </a:t>
            </a:r>
            <a:r>
              <a:rPr lang="ru-RU" sz="2600" dirty="0" err="1" smtClean="0"/>
              <a:t>що</a:t>
            </a:r>
            <a:r>
              <a:rPr lang="ru-RU" sz="2600" dirty="0" smtClean="0"/>
              <a:t> причина </a:t>
            </a:r>
            <a:r>
              <a:rPr lang="ru-RU" sz="2600" dirty="0" err="1" smtClean="0"/>
              <a:t>старіння</a:t>
            </a:r>
            <a:r>
              <a:rPr lang="ru-RU" sz="2600" dirty="0" smtClean="0"/>
              <a:t> в </a:t>
            </a:r>
            <a:r>
              <a:rPr lang="ru-RU" sz="2600" dirty="0" err="1" smtClean="0">
                <a:solidFill>
                  <a:srgbClr val="FF0000"/>
                </a:solidFill>
              </a:rPr>
              <a:t>зниженні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err="1" smtClean="0">
                <a:solidFill>
                  <a:srgbClr val="FF0000"/>
                </a:solidFill>
              </a:rPr>
              <a:t>чутливості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err="1" smtClean="0">
                <a:solidFill>
                  <a:srgbClr val="FF0000"/>
                </a:solidFill>
              </a:rPr>
              <a:t>гіпоталамуса</a:t>
            </a:r>
            <a:r>
              <a:rPr lang="ru-RU" sz="2600" dirty="0" smtClean="0"/>
              <a:t>, до </a:t>
            </a:r>
            <a:r>
              <a:rPr lang="ru-RU" sz="2600" dirty="0" err="1" smtClean="0"/>
              <a:t>якого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надходять</a:t>
            </a:r>
            <a:r>
              <a:rPr lang="ru-RU" sz="2600" dirty="0" smtClean="0"/>
              <a:t> </a:t>
            </a:r>
            <a:r>
              <a:rPr lang="ru-RU" sz="2600" dirty="0" err="1" smtClean="0"/>
              <a:t>регуляторні</a:t>
            </a:r>
            <a:r>
              <a:rPr lang="ru-RU" sz="2600" dirty="0" smtClean="0"/>
              <a:t> </a:t>
            </a:r>
            <a:r>
              <a:rPr lang="ru-RU" sz="2600" dirty="0" err="1" smtClean="0"/>
              <a:t>сигнали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нервової</a:t>
            </a:r>
            <a:r>
              <a:rPr lang="ru-RU" sz="2600" dirty="0" smtClean="0"/>
              <a:t> </a:t>
            </a:r>
            <a:r>
              <a:rPr lang="ru-RU" sz="2600" dirty="0" err="1" smtClean="0"/>
              <a:t>системи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залоз</a:t>
            </a:r>
            <a:r>
              <a:rPr lang="ru-RU" sz="2600" dirty="0" smtClean="0"/>
              <a:t>. За </a:t>
            </a:r>
            <a:r>
              <a:rPr lang="ru-RU" sz="2600" dirty="0" err="1" smtClean="0"/>
              <a:t>припущенням</a:t>
            </a:r>
            <a:r>
              <a:rPr lang="ru-RU" sz="2600" dirty="0" smtClean="0"/>
              <a:t> </a:t>
            </a:r>
            <a:r>
              <a:rPr lang="ru-RU" sz="2600" dirty="0" err="1" smtClean="0"/>
              <a:t>вченого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старіння</a:t>
            </a:r>
            <a:r>
              <a:rPr lang="ru-RU" sz="2600" dirty="0" smtClean="0"/>
              <a:t> - </a:t>
            </a:r>
            <a:r>
              <a:rPr lang="ru-RU" sz="2600" dirty="0" err="1" smtClean="0"/>
              <a:t>це</a:t>
            </a:r>
            <a:r>
              <a:rPr lang="ru-RU" sz="2600" dirty="0" smtClean="0"/>
              <a:t> </a:t>
            </a:r>
            <a:r>
              <a:rPr lang="ru-RU" sz="2600" dirty="0" err="1" smtClean="0"/>
              <a:t>побічний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ефект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реалізації</a:t>
            </a:r>
            <a:r>
              <a:rPr lang="ru-RU" sz="2600" dirty="0" smtClean="0"/>
              <a:t> </a:t>
            </a:r>
            <a:r>
              <a:rPr lang="ru-RU" sz="2600" dirty="0" err="1" smtClean="0"/>
              <a:t>генетичної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програми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розвитку</a:t>
            </a:r>
            <a:r>
              <a:rPr lang="ru-RU" sz="2600" dirty="0" smtClean="0"/>
              <a:t> </a:t>
            </a:r>
            <a:r>
              <a:rPr lang="ru-RU" sz="2600" dirty="0" err="1" smtClean="0"/>
              <a:t>організму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404664"/>
            <a:ext cx="2630096" cy="3701617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5157192"/>
            <a:ext cx="4714908" cy="1629235"/>
          </a:xfrm>
          <a:prstGeom prst="rect">
            <a:avLst/>
          </a:prstGeom>
        </p:spPr>
      </p:pic>
      <p:pic>
        <p:nvPicPr>
          <p:cNvPr id="6" name="Рисунок 5" descr="Porada_yakі_dopomozhut_upovіlniti_starіnnya_shkіri_oblichch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1077" y="4653136"/>
            <a:ext cx="3004899" cy="19982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5302" y="197735"/>
            <a:ext cx="5572164" cy="664373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Наступну</a:t>
            </a:r>
            <a:r>
              <a:rPr lang="ru-RU" sz="2400" dirty="0" smtClean="0"/>
              <a:t>, </a:t>
            </a:r>
            <a:r>
              <a:rPr lang="ru-RU" sz="2400" dirty="0" err="1" smtClean="0"/>
              <a:t>адаптаційно-регуляторну</a:t>
            </a:r>
            <a:r>
              <a:rPr lang="ru-RU" sz="2400" dirty="0" smtClean="0"/>
              <a:t> модель </a:t>
            </a:r>
            <a:r>
              <a:rPr lang="ru-RU" sz="2400" dirty="0" err="1" smtClean="0"/>
              <a:t>старіння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запропонував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фізіолог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геронтолог </a:t>
            </a:r>
            <a:r>
              <a:rPr lang="ru-RU" sz="2400" dirty="0" smtClean="0">
                <a:solidFill>
                  <a:srgbClr val="FF0000"/>
                </a:solidFill>
              </a:rPr>
              <a:t>В.В. </a:t>
            </a:r>
            <a:r>
              <a:rPr lang="ru-RU" sz="2400" dirty="0" err="1" smtClean="0">
                <a:solidFill>
                  <a:srgbClr val="FF0000"/>
                </a:solidFill>
              </a:rPr>
              <a:t>Фролькіс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висунув</a:t>
            </a:r>
            <a:r>
              <a:rPr lang="ru-RU" sz="2400" dirty="0" smtClean="0"/>
              <a:t> </a:t>
            </a:r>
            <a:r>
              <a:rPr lang="ru-RU" sz="2400" dirty="0" err="1" smtClean="0"/>
              <a:t>гіпотезу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старість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генетично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запрограмована</a:t>
            </a:r>
            <a:r>
              <a:rPr lang="ru-RU" sz="2400" dirty="0" smtClean="0"/>
              <a:t>. А </a:t>
            </a:r>
            <a:r>
              <a:rPr lang="ru-RU" sz="2400" dirty="0" err="1" smtClean="0"/>
              <a:t>тривалість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ймовірність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тих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старечих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визначаються</a:t>
            </a:r>
            <a:r>
              <a:rPr lang="ru-RU" sz="2400" dirty="0" smtClean="0"/>
              <a:t> балансом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зворотного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назвав «</a:t>
            </a:r>
            <a:r>
              <a:rPr lang="ru-RU" sz="2400" dirty="0" err="1" smtClean="0"/>
              <a:t>вітаукт</a:t>
            </a:r>
            <a:r>
              <a:rPr lang="ru-RU" sz="2400" dirty="0" smtClean="0"/>
              <a:t>» (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латини</a:t>
            </a:r>
            <a:r>
              <a:rPr lang="ru-RU" sz="2400" dirty="0" smtClean="0"/>
              <a:t> - </a:t>
            </a:r>
            <a:r>
              <a:rPr lang="ru-RU" sz="2400" dirty="0" err="1" smtClean="0"/>
              <a:t>збільшення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).</a:t>
            </a:r>
            <a:endParaRPr lang="ru-RU" sz="2400" b="1" dirty="0"/>
          </a:p>
        </p:txBody>
      </p:sp>
      <p:pic>
        <p:nvPicPr>
          <p:cNvPr id="4" name="Рисунок 3" descr="240px-Frolki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6" y="257936"/>
            <a:ext cx="290723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3405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581128"/>
            <a:ext cx="3286148" cy="2191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532284"/>
            <a:ext cx="5688632" cy="4424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У 1954 р. </a:t>
            </a:r>
            <a:r>
              <a:rPr lang="ru-RU" sz="2800" dirty="0" err="1" smtClean="0"/>
              <a:t>американський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фізик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М. Сциллард </a:t>
            </a:r>
            <a:r>
              <a:rPr lang="ru-RU" sz="2800" dirty="0" err="1" smtClean="0"/>
              <a:t>висунув</a:t>
            </a:r>
            <a:r>
              <a:rPr lang="ru-RU" sz="2800" dirty="0" smtClean="0"/>
              <a:t> </a:t>
            </a:r>
            <a:r>
              <a:rPr lang="ru-RU" sz="2800" dirty="0" err="1" smtClean="0"/>
              <a:t>гіпотезу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старіння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 - </a:t>
            </a:r>
            <a:r>
              <a:rPr lang="ru-RU" sz="2800" dirty="0" err="1" smtClean="0">
                <a:solidFill>
                  <a:srgbClr val="FF0000"/>
                </a:solidFill>
              </a:rPr>
              <a:t>це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помилка</a:t>
            </a:r>
            <a:r>
              <a:rPr lang="ru-RU" sz="2800" dirty="0" smtClean="0"/>
              <a:t>. Суть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в тому,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плином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піддаються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безлічі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чого</a:t>
            </a:r>
            <a:r>
              <a:rPr lang="ru-RU" sz="2800" dirty="0" smtClean="0"/>
              <a:t> вони </a:t>
            </a:r>
            <a:r>
              <a:rPr lang="ru-RU" sz="2800" dirty="0" err="1" smtClean="0"/>
              <a:t>мутують</a:t>
            </a:r>
            <a:r>
              <a:rPr lang="ru-RU" sz="2800" dirty="0" smtClean="0"/>
              <a:t>. А </a:t>
            </a:r>
            <a:r>
              <a:rPr lang="ru-RU" sz="2800" dirty="0" err="1" smtClean="0"/>
              <a:t>мутації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старіння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021914_0616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244" y="4797152"/>
            <a:ext cx="1661579" cy="195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09" y="548680"/>
            <a:ext cx="3020269" cy="2406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7" y="3068960"/>
            <a:ext cx="368148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39"/>
            <a:ext cx="6192688" cy="3339979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Теорію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апоптозу</a:t>
            </a:r>
            <a:r>
              <a:rPr lang="ru-RU" sz="2400" dirty="0" smtClean="0"/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самогубства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клітин</a:t>
            </a:r>
            <a:r>
              <a:rPr lang="ru-RU" sz="2400" dirty="0" smtClean="0"/>
              <a:t>, </a:t>
            </a:r>
            <a:r>
              <a:rPr lang="ru-RU" sz="2400" dirty="0" err="1" smtClean="0"/>
              <a:t>обгрунтував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академік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В.П. </a:t>
            </a:r>
            <a:r>
              <a:rPr lang="ru-RU" sz="2400" dirty="0" err="1" smtClean="0">
                <a:solidFill>
                  <a:srgbClr val="FF0000"/>
                </a:solidFill>
              </a:rPr>
              <a:t>Скулачов</a:t>
            </a:r>
            <a:r>
              <a:rPr lang="ru-RU" sz="2400" dirty="0" smtClean="0"/>
              <a:t>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припустив,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закінчує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життєвий</a:t>
            </a:r>
            <a:r>
              <a:rPr lang="ru-RU" sz="2400" dirty="0" smtClean="0"/>
              <a:t> цикл </a:t>
            </a:r>
            <a:r>
              <a:rPr lang="ru-RU" sz="2400" dirty="0" err="1" smtClean="0"/>
              <a:t>клітина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самознищується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зайняла</a:t>
            </a:r>
            <a:r>
              <a:rPr lang="ru-RU" sz="2400" dirty="0" smtClean="0"/>
              <a:t> нова </a:t>
            </a:r>
            <a:r>
              <a:rPr lang="ru-RU" sz="2400" dirty="0" err="1" smtClean="0"/>
              <a:t>і</a:t>
            </a:r>
            <a:r>
              <a:rPr lang="ru-RU" sz="2400" dirty="0" smtClean="0"/>
              <a:t> здорова. А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через те,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народжується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гине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старих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203" y="260648"/>
            <a:ext cx="2745105" cy="3007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4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1594" y="3528619"/>
            <a:ext cx="4500554" cy="3168352"/>
          </a:xfrm>
          <a:prstGeom prst="rect">
            <a:avLst/>
          </a:prstGeom>
        </p:spPr>
      </p:pic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528619"/>
            <a:ext cx="3960440" cy="31683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</TotalTime>
  <Words>336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ТеоріЇ старіння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старіння</dc:title>
  <dc:creator>User</dc:creator>
  <cp:lastModifiedBy>Admin</cp:lastModifiedBy>
  <cp:revision>6</cp:revision>
  <dcterms:created xsi:type="dcterms:W3CDTF">2014-05-13T14:59:39Z</dcterms:created>
  <dcterms:modified xsi:type="dcterms:W3CDTF">2015-01-14T18:42:18Z</dcterms:modified>
</cp:coreProperties>
</file>