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wmv" ContentType="video/x-ms-wmv"/>
  <Default Extension="jpg" ContentType="image/jpeg"/>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15"/>
  </p:notesMasterIdLst>
  <p:sldIdLst>
    <p:sldId id="256" r:id="rId3"/>
    <p:sldId id="257" r:id="rId4"/>
    <p:sldId id="259" r:id="rId5"/>
    <p:sldId id="258" r:id="rId6"/>
    <p:sldId id="260" r:id="rId7"/>
    <p:sldId id="261" r:id="rId8"/>
    <p:sldId id="262" r:id="rId9"/>
    <p:sldId id="263" r:id="rId10"/>
    <p:sldId id="264" r:id="rId11"/>
    <p:sldId id="265" r:id="rId12"/>
    <p:sldId id="266" r:id="rId13"/>
    <p:sldId id="267" r:id="rId1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121E"/>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4" autoAdjust="0"/>
    <p:restoredTop sz="94660" autoAdjust="0"/>
  </p:normalViewPr>
  <p:slideViewPr>
    <p:cSldViewPr showGuides="1">
      <p:cViewPr>
        <p:scale>
          <a:sx n="90" d="100"/>
          <a:sy n="90" d="100"/>
        </p:scale>
        <p:origin x="-198" y="-210"/>
      </p:cViewPr>
      <p:guideLst>
        <p:guide orient="horz" pos="1620"/>
        <p:guide orient="horz" pos="708"/>
        <p:guide orient="horz" pos="3108"/>
        <p:guide pos="2880"/>
        <p:guide pos="144"/>
        <p:guide pos="5616"/>
      </p:guideLst>
    </p:cSldViewPr>
  </p:slideViewPr>
  <p:outlineViewPr>
    <p:cViewPr>
      <p:scale>
        <a:sx n="33" d="100"/>
        <a:sy n="33" d="100"/>
      </p:scale>
      <p:origin x="36"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B8D140-6666-45E8-B99E-94F914BA90D9}" type="datetimeFigureOut">
              <a:rPr lang="en-US" smtClean="0"/>
              <a:t>1/30/2013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F5B3BF-EF10-48B5-A3EB-6A2D1FBA79A7}" type="slidenum">
              <a:rPr lang="en-US" smtClean="0"/>
              <a:t>‹#›</a:t>
            </a:fld>
            <a:endParaRPr lang="en-US"/>
          </a:p>
        </p:txBody>
      </p:sp>
    </p:spTree>
    <p:extLst>
      <p:ext uri="{BB962C8B-B14F-4D97-AF65-F5344CB8AC3E}">
        <p14:creationId xmlns:p14="http://schemas.microsoft.com/office/powerpoint/2010/main" val="1690150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noProof="0" dirty="0"/>
          </a:p>
        </p:txBody>
      </p:sp>
      <p:sp>
        <p:nvSpPr>
          <p:cNvPr id="4" name="Slide Number Placeholder 3"/>
          <p:cNvSpPr>
            <a:spLocks noGrp="1"/>
          </p:cNvSpPr>
          <p:nvPr>
            <p:ph type="sldNum" sz="quarter" idx="10"/>
          </p:nvPr>
        </p:nvSpPr>
        <p:spPr/>
        <p:txBody>
          <a:bodyPr/>
          <a:lstStyle/>
          <a:p>
            <a:fld id="{C0F5B3BF-EF10-48B5-A3EB-6A2D1FBA79A7}" type="slidenum">
              <a:rPr lang="en-US" smtClean="0"/>
              <a:t>1</a:t>
            </a:fld>
            <a:endParaRPr lang="en-US" dirty="0"/>
          </a:p>
        </p:txBody>
      </p:sp>
    </p:spTree>
    <p:extLst>
      <p:ext uri="{BB962C8B-B14F-4D97-AF65-F5344CB8AC3E}">
        <p14:creationId xmlns:p14="http://schemas.microsoft.com/office/powerpoint/2010/main" val="1450617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noProof="0"/>
          </a:p>
        </p:txBody>
      </p:sp>
      <p:sp>
        <p:nvSpPr>
          <p:cNvPr id="4" name="Slide Number Placeholder 3"/>
          <p:cNvSpPr>
            <a:spLocks noGrp="1"/>
          </p:cNvSpPr>
          <p:nvPr>
            <p:ph type="sldNum" sz="quarter" idx="10"/>
          </p:nvPr>
        </p:nvSpPr>
        <p:spPr/>
        <p:txBody>
          <a:bodyPr/>
          <a:lstStyle/>
          <a:p>
            <a:fld id="{C0F5B3BF-EF10-48B5-A3EB-6A2D1FBA79A7}" type="slidenum">
              <a:rPr lang="en-US" smtClean="0"/>
              <a:t>2</a:t>
            </a:fld>
            <a:endParaRPr lang="en-US"/>
          </a:p>
        </p:txBody>
      </p:sp>
    </p:spTree>
    <p:extLst>
      <p:ext uri="{BB962C8B-B14F-4D97-AF65-F5344CB8AC3E}">
        <p14:creationId xmlns:p14="http://schemas.microsoft.com/office/powerpoint/2010/main" val="26061732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tx2">
            <a:lumMod val="50000"/>
          </a:schemeClr>
        </a:solidFill>
        <a:effectLst/>
      </p:bgPr>
    </p:bg>
    <p:spTree>
      <p:nvGrpSpPr>
        <p:cNvPr id="1" name=""/>
        <p:cNvGrpSpPr/>
        <p:nvPr/>
      </p:nvGrpSpPr>
      <p:grpSpPr>
        <a:xfrm>
          <a:off x="0" y="0"/>
          <a:ext cx="0" cy="0"/>
          <a:chOff x="0" y="0"/>
          <a:chExt cx="0" cy="0"/>
        </a:xfrm>
      </p:grpSpPr>
      <p:pic>
        <p:nvPicPr>
          <p:cNvPr id="7" name="Underwater.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5">
            <a:lum bright="-10000" contrast="10000"/>
          </a:blip>
          <a:srcRect b="17288"/>
          <a:stretch/>
        </p:blipFill>
        <p:spPr>
          <a:xfrm>
            <a:off x="3628" y="0"/>
            <a:ext cx="9140372" cy="5040087"/>
          </a:xfrm>
          <a:prstGeom prst="rect">
            <a:avLst/>
          </a:prstGeom>
          <a:effectLst/>
        </p:spPr>
      </p:pic>
      <p:sp>
        <p:nvSpPr>
          <p:cNvPr id="2" name="Title 1"/>
          <p:cNvSpPr>
            <a:spLocks noGrp="1"/>
          </p:cNvSpPr>
          <p:nvPr>
            <p:ph type="ctrTitle"/>
          </p:nvPr>
        </p:nvSpPr>
        <p:spPr>
          <a:xfrm>
            <a:off x="685800" y="1597819"/>
            <a:ext cx="7772400" cy="1102519"/>
          </a:xfrm>
          <a:noFill/>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2914650"/>
            <a:ext cx="6400800" cy="1314450"/>
          </a:xfrm>
          <a:noFill/>
        </p:spPr>
        <p:txBody>
          <a:bodyPr/>
          <a:lstStyle>
            <a:lvl1pPr marL="0" indent="0" algn="ctr">
              <a:buNone/>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B26C38FF-1135-452F-B316-4A0FEB586337}" type="datetimeFigureOut">
              <a:rPr lang="en-US" smtClean="0"/>
              <a:t>1/30/2013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480BC-A276-4DB1-9CEC-085B721FBE54}" type="slidenum">
              <a:rPr lang="en-US" smtClean="0"/>
              <a:t>‹#›</a:t>
            </a:fld>
            <a:endParaRPr lang="en-US"/>
          </a:p>
        </p:txBody>
      </p:sp>
    </p:spTree>
    <p:extLst>
      <p:ext uri="{BB962C8B-B14F-4D97-AF65-F5344CB8AC3E}">
        <p14:creationId xmlns:p14="http://schemas.microsoft.com/office/powerpoint/2010/main" val="1128626052"/>
      </p:ext>
    </p:extLst>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26C38FF-1135-452F-B316-4A0FEB586337}" type="datetimeFigureOut">
              <a:rPr lang="en-US" smtClean="0"/>
              <a:t>1/30/2013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480BC-A276-4DB1-9CEC-085B721FBE54}" type="slidenum">
              <a:rPr lang="en-US" smtClean="0"/>
              <a:t>‹#›</a:t>
            </a:fld>
            <a:endParaRPr lang="en-US"/>
          </a:p>
        </p:txBody>
      </p:sp>
    </p:spTree>
    <p:extLst>
      <p:ext uri="{BB962C8B-B14F-4D97-AF65-F5344CB8AC3E}">
        <p14:creationId xmlns:p14="http://schemas.microsoft.com/office/powerpoint/2010/main" val="2984445353"/>
      </p:ext>
    </p:extLst>
  </p:cSld>
  <p:clrMapOvr>
    <a:masterClrMapping/>
  </p:clrMapOvr>
  <p:transition spd="slow">
    <p:wedge/>
    <p:sndAc>
      <p:stSnd>
        <p:snd r:embed="rId1" name="chimes.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200" y="154780"/>
            <a:ext cx="1600200" cy="4779169"/>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28600" y="154780"/>
            <a:ext cx="7010400" cy="477916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26C38FF-1135-452F-B316-4A0FEB586337}" type="datetimeFigureOut">
              <a:rPr lang="en-US" smtClean="0"/>
              <a:t>1/30/2013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480BC-A276-4DB1-9CEC-085B721FBE54}" type="slidenum">
              <a:rPr lang="en-US" smtClean="0"/>
              <a:t>‹#›</a:t>
            </a:fld>
            <a:endParaRPr lang="en-US"/>
          </a:p>
        </p:txBody>
      </p:sp>
    </p:spTree>
    <p:extLst>
      <p:ext uri="{BB962C8B-B14F-4D97-AF65-F5344CB8AC3E}">
        <p14:creationId xmlns:p14="http://schemas.microsoft.com/office/powerpoint/2010/main" val="3382506898"/>
      </p:ext>
    </p:extLst>
  </p:cSld>
  <p:clrMapOvr>
    <a:masterClrMapping/>
  </p:clrMapOvr>
  <p:transition spd="slow">
    <p:wedge/>
    <p:sndAc>
      <p:stSnd>
        <p:snd r:embed="rId1" name="chimes.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ru-RU" smtClean="0"/>
              <a:t>Образец заголовка</a:t>
            </a:r>
            <a:endParaRPr lang="en-US"/>
          </a:p>
        </p:txBody>
      </p:sp>
      <p:sp>
        <p:nvSpPr>
          <p:cNvPr id="3" name="Content Placeholder 2"/>
          <p:cNvSpPr>
            <a:spLocks noGrp="1"/>
          </p:cNvSpPr>
          <p:nvPr>
            <p:ph idx="1"/>
          </p:nvPr>
        </p:nvSpPr>
        <p:spPr>
          <a:xfrm>
            <a:off x="228600" y="1123950"/>
            <a:ext cx="8686800" cy="3810000"/>
          </a:xfrm>
          <a:noFill/>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228600" y="4888706"/>
            <a:ext cx="2133600" cy="254794"/>
          </a:xfrm>
        </p:spPr>
        <p:txBody>
          <a:bodyPr/>
          <a:lstStyle/>
          <a:p>
            <a:fld id="{B26C38FF-1135-452F-B316-4A0FEB586337}" type="datetimeFigureOut">
              <a:rPr lang="en-US" smtClean="0"/>
              <a:t>1/30/2013</a:t>
            </a:fld>
            <a:endParaRPr lang="en-US"/>
          </a:p>
        </p:txBody>
      </p:sp>
      <p:sp>
        <p:nvSpPr>
          <p:cNvPr id="5" name="Footer Placeholder 4"/>
          <p:cNvSpPr>
            <a:spLocks noGrp="1"/>
          </p:cNvSpPr>
          <p:nvPr>
            <p:ph type="ftr" sz="quarter" idx="11"/>
          </p:nvPr>
        </p:nvSpPr>
        <p:spPr>
          <a:xfrm>
            <a:off x="3124200" y="4888706"/>
            <a:ext cx="2895600" cy="254794"/>
          </a:xfrm>
        </p:spPr>
        <p:txBody>
          <a:bodyPr/>
          <a:lstStyle/>
          <a:p>
            <a:endParaRPr lang="en-US"/>
          </a:p>
        </p:txBody>
      </p:sp>
      <p:sp>
        <p:nvSpPr>
          <p:cNvPr id="6" name="Slide Number Placeholder 5"/>
          <p:cNvSpPr>
            <a:spLocks noGrp="1"/>
          </p:cNvSpPr>
          <p:nvPr>
            <p:ph type="sldNum" sz="quarter" idx="12"/>
          </p:nvPr>
        </p:nvSpPr>
        <p:spPr>
          <a:xfrm>
            <a:off x="6777789" y="4888706"/>
            <a:ext cx="2133600" cy="254794"/>
          </a:xfrm>
        </p:spPr>
        <p:txBody>
          <a:bodyPr/>
          <a:lstStyle/>
          <a:p>
            <a:fld id="{E4F480BC-A276-4DB1-9CEC-085B721FBE54}" type="slidenum">
              <a:rPr lang="en-US" smtClean="0"/>
              <a:t>‹#›</a:t>
            </a:fld>
            <a:endParaRPr lang="en-US"/>
          </a:p>
        </p:txBody>
      </p:sp>
    </p:spTree>
    <p:extLst>
      <p:ext uri="{BB962C8B-B14F-4D97-AF65-F5344CB8AC3E}">
        <p14:creationId xmlns:p14="http://schemas.microsoft.com/office/powerpoint/2010/main" val="1839307928"/>
      </p:ext>
    </p:extLst>
  </p:cSld>
  <p:clrMapOvr>
    <a:masterClrMapping/>
  </p:clrMapOvr>
  <p:transition spd="slow">
    <p:wedge/>
    <p:sndAc>
      <p:stSnd>
        <p:snd r:embed="rId1" name="chimes.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7" name="Underwater.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5">
            <a:lum bright="-10000" contrast="10000"/>
          </a:blip>
          <a:srcRect b="17288"/>
          <a:stretch/>
        </p:blipFill>
        <p:spPr>
          <a:xfrm>
            <a:off x="3628" y="0"/>
            <a:ext cx="9140372" cy="5040087"/>
          </a:xfrm>
          <a:prstGeom prst="rect">
            <a:avLst/>
          </a:prstGeom>
          <a:effectLst/>
        </p:spPr>
      </p:pic>
      <p:sp>
        <p:nvSpPr>
          <p:cNvPr id="8" name="Rectangle 7"/>
          <p:cNvSpPr/>
          <p:nvPr userDrawn="1"/>
        </p:nvSpPr>
        <p:spPr>
          <a:xfrm>
            <a:off x="0" y="2190750"/>
            <a:ext cx="9144000" cy="2133600"/>
          </a:xfrm>
          <a:prstGeom prst="rect">
            <a:avLst/>
          </a:prstGeom>
          <a:solidFill>
            <a:srgbClr val="08121E">
              <a:alpha val="85098"/>
            </a:srgb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3305176"/>
            <a:ext cx="8686800" cy="1021556"/>
          </a:xfrm>
          <a:noFill/>
        </p:spPr>
        <p:txBody>
          <a:bodyPr anchor="t"/>
          <a:lstStyle>
            <a:lvl1pPr algn="l">
              <a:defRPr sz="4000" b="1" cap="all"/>
            </a:lvl1pPr>
          </a:lstStyle>
          <a:p>
            <a:r>
              <a:rPr lang="ru-RU" smtClean="0"/>
              <a:t>Образец заголовка</a:t>
            </a:r>
            <a:endParaRPr lang="en-US"/>
          </a:p>
        </p:txBody>
      </p:sp>
      <p:sp>
        <p:nvSpPr>
          <p:cNvPr id="3" name="Text Placeholder 2"/>
          <p:cNvSpPr>
            <a:spLocks noGrp="1"/>
          </p:cNvSpPr>
          <p:nvPr>
            <p:ph type="body" idx="1"/>
          </p:nvPr>
        </p:nvSpPr>
        <p:spPr>
          <a:xfrm>
            <a:off x="228600" y="2180035"/>
            <a:ext cx="8686800" cy="1125140"/>
          </a:xfrm>
          <a:noFill/>
        </p:spPr>
        <p:txBody>
          <a:bodyPr anchor="b"/>
          <a:lstStyle>
            <a:lvl1pPr marL="0" indent="0">
              <a:buNone/>
              <a:defRPr sz="20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26C38FF-1135-452F-B316-4A0FEB586337}" type="datetimeFigureOut">
              <a:rPr lang="en-US" smtClean="0"/>
              <a:t>1/30/2013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480BC-A276-4DB1-9CEC-085B721FBE54}" type="slidenum">
              <a:rPr lang="en-US" smtClean="0"/>
              <a:t>‹#›</a:t>
            </a:fld>
            <a:endParaRPr lang="en-US"/>
          </a:p>
        </p:txBody>
      </p:sp>
    </p:spTree>
    <p:extLst>
      <p:ext uri="{BB962C8B-B14F-4D97-AF65-F5344CB8AC3E}">
        <p14:creationId xmlns:p14="http://schemas.microsoft.com/office/powerpoint/2010/main" val="2868808520"/>
      </p:ext>
    </p:extLst>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228600" y="1123950"/>
            <a:ext cx="4267200" cy="3809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1123950"/>
            <a:ext cx="4267200" cy="3809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26C38FF-1135-452F-B316-4A0FEB586337}" type="datetimeFigureOut">
              <a:rPr lang="en-US" smtClean="0"/>
              <a:t>1/30/2013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480BC-A276-4DB1-9CEC-085B721FBE54}" type="slidenum">
              <a:rPr lang="en-US" smtClean="0"/>
              <a:t>‹#›</a:t>
            </a:fld>
            <a:endParaRPr lang="en-US"/>
          </a:p>
        </p:txBody>
      </p:sp>
    </p:spTree>
    <p:extLst>
      <p:ext uri="{BB962C8B-B14F-4D97-AF65-F5344CB8AC3E}">
        <p14:creationId xmlns:p14="http://schemas.microsoft.com/office/powerpoint/2010/main" val="2463051533"/>
      </p:ext>
    </p:extLst>
  </p:cSld>
  <p:clrMapOvr>
    <a:masterClrMapping/>
  </p:clrMapOvr>
  <p:transition spd="slow">
    <p:wedge/>
    <p:sndAc>
      <p:stSnd>
        <p:snd r:embed="rId1" name="chimes.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123950"/>
            <a:ext cx="4268788" cy="50720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28600" y="1631156"/>
            <a:ext cx="4268788" cy="33027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6" y="1123950"/>
            <a:ext cx="4270374" cy="50720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1631156"/>
            <a:ext cx="4270374" cy="33027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B26C38FF-1135-452F-B316-4A0FEB586337}" type="datetimeFigureOut">
              <a:rPr lang="en-US" smtClean="0"/>
              <a:t>1/30/2013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F480BC-A276-4DB1-9CEC-085B721FBE54}" type="slidenum">
              <a:rPr lang="en-US" smtClean="0"/>
              <a:t>‹#›</a:t>
            </a:fld>
            <a:endParaRPr lang="en-US"/>
          </a:p>
        </p:txBody>
      </p:sp>
      <p:sp>
        <p:nvSpPr>
          <p:cNvPr id="11" name="Title Placeholder 1"/>
          <p:cNvSpPr>
            <a:spLocks noGrp="1"/>
          </p:cNvSpPr>
          <p:nvPr>
            <p:ph type="title"/>
          </p:nvPr>
        </p:nvSpPr>
        <p:spPr>
          <a:xfrm>
            <a:off x="228600" y="145381"/>
            <a:ext cx="8686800" cy="857250"/>
          </a:xfrm>
          <a:prstGeom prst="rect">
            <a:avLst/>
          </a:prstGeom>
          <a:noFill/>
        </p:spPr>
        <p:txBody>
          <a:bodyPr vert="horz" lIns="91440" tIns="45720" rIns="91440" bIns="45720" rtlCol="0" anchor="ctr">
            <a:normAutofit/>
          </a:bodyPr>
          <a:lstStyle/>
          <a:p>
            <a:r>
              <a:rPr lang="ru-RU" smtClean="0"/>
              <a:t>Образец заголовка</a:t>
            </a:r>
            <a:endParaRPr lang="en-US" dirty="0"/>
          </a:p>
        </p:txBody>
      </p:sp>
    </p:spTree>
    <p:extLst>
      <p:ext uri="{BB962C8B-B14F-4D97-AF65-F5344CB8AC3E}">
        <p14:creationId xmlns:p14="http://schemas.microsoft.com/office/powerpoint/2010/main" val="2683439861"/>
      </p:ext>
    </p:extLst>
  </p:cSld>
  <p:clrMapOvr>
    <a:masterClrMapping/>
  </p:clrMapOvr>
  <p:transition spd="slow">
    <p:wedge/>
    <p:sndAc>
      <p:stSnd>
        <p:snd r:embed="rId1" name="chimes.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26C38FF-1135-452F-B316-4A0FEB586337}" type="datetimeFigureOut">
              <a:rPr lang="en-US" smtClean="0"/>
              <a:t>1/30/2013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F480BC-A276-4DB1-9CEC-085B721FBE54}" type="slidenum">
              <a:rPr lang="en-US" smtClean="0"/>
              <a:t>‹#›</a:t>
            </a:fld>
            <a:endParaRPr lang="en-US"/>
          </a:p>
        </p:txBody>
      </p:sp>
    </p:spTree>
    <p:extLst>
      <p:ext uri="{BB962C8B-B14F-4D97-AF65-F5344CB8AC3E}">
        <p14:creationId xmlns:p14="http://schemas.microsoft.com/office/powerpoint/2010/main" val="1638292471"/>
      </p:ext>
    </p:extLst>
  </p:cSld>
  <p:clrMapOvr>
    <a:masterClrMapping/>
  </p:clrMapOvr>
  <p:transition spd="slow">
    <p:wedge/>
    <p:sndAc>
      <p:stSnd>
        <p:snd r:embed="rId1" name="chimes.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6C38FF-1135-452F-B316-4A0FEB586337}" type="datetimeFigureOut">
              <a:rPr lang="en-US" smtClean="0"/>
              <a:t>1/30/2013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F480BC-A276-4DB1-9CEC-085B721FBE54}" type="slidenum">
              <a:rPr lang="en-US" smtClean="0"/>
              <a:t>‹#›</a:t>
            </a:fld>
            <a:endParaRPr lang="en-US"/>
          </a:p>
        </p:txBody>
      </p:sp>
    </p:spTree>
    <p:extLst>
      <p:ext uri="{BB962C8B-B14F-4D97-AF65-F5344CB8AC3E}">
        <p14:creationId xmlns:p14="http://schemas.microsoft.com/office/powerpoint/2010/main" val="1711097177"/>
      </p:ext>
    </p:extLst>
  </p:cSld>
  <p:clrMapOvr>
    <a:masterClrMapping/>
  </p:clrMapOvr>
  <p:transition spd="slow">
    <p:wedge/>
    <p:sndAc>
      <p:stSnd>
        <p:snd r:embed="rId1" name="chimes.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28601" y="133350"/>
            <a:ext cx="3236914" cy="871538"/>
          </a:xfrm>
        </p:spPr>
        <p:txBody>
          <a:bodyPr anchor="b"/>
          <a:lstStyle>
            <a:lvl1pPr algn="l">
              <a:defRPr sz="2000" b="1"/>
            </a:lvl1pPr>
          </a:lstStyle>
          <a:p>
            <a:r>
              <a:rPr lang="ru-RU" smtClean="0"/>
              <a:t>Образец заголовка</a:t>
            </a:r>
            <a:endParaRPr lang="en-US" dirty="0"/>
          </a:p>
        </p:txBody>
      </p:sp>
      <p:sp>
        <p:nvSpPr>
          <p:cNvPr id="3" name="Content Placeholder 2"/>
          <p:cNvSpPr>
            <a:spLocks noGrp="1"/>
          </p:cNvSpPr>
          <p:nvPr>
            <p:ph idx="1"/>
          </p:nvPr>
        </p:nvSpPr>
        <p:spPr>
          <a:xfrm>
            <a:off x="3575050" y="133351"/>
            <a:ext cx="5340350" cy="4800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28601" y="1004889"/>
            <a:ext cx="3236914" cy="39290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26C38FF-1135-452F-B316-4A0FEB586337}" type="datetimeFigureOut">
              <a:rPr lang="en-US" smtClean="0"/>
              <a:t>1/30/2013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480BC-A276-4DB1-9CEC-085B721FBE54}" type="slidenum">
              <a:rPr lang="en-US" smtClean="0"/>
              <a:t>‹#›</a:t>
            </a:fld>
            <a:endParaRPr lang="en-US"/>
          </a:p>
        </p:txBody>
      </p:sp>
    </p:spTree>
    <p:extLst>
      <p:ext uri="{BB962C8B-B14F-4D97-AF65-F5344CB8AC3E}">
        <p14:creationId xmlns:p14="http://schemas.microsoft.com/office/powerpoint/2010/main" val="2348053097"/>
      </p:ext>
    </p:extLst>
  </p:cSld>
  <p:clrMapOvr>
    <a:masterClrMapping/>
  </p:clrMapOvr>
  <p:transition spd="slow">
    <p:wedge/>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26C38FF-1135-452F-B316-4A0FEB586337}" type="datetimeFigureOut">
              <a:rPr lang="en-US" smtClean="0"/>
              <a:t>1/30/2013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480BC-A276-4DB1-9CEC-085B721FBE54}" type="slidenum">
              <a:rPr lang="en-US" smtClean="0"/>
              <a:t>‹#›</a:t>
            </a:fld>
            <a:endParaRPr lang="en-US"/>
          </a:p>
        </p:txBody>
      </p:sp>
    </p:spTree>
    <p:extLst>
      <p:ext uri="{BB962C8B-B14F-4D97-AF65-F5344CB8AC3E}">
        <p14:creationId xmlns:p14="http://schemas.microsoft.com/office/powerpoint/2010/main" val="3012359142"/>
      </p:ext>
    </p:extLst>
  </p:cSld>
  <p:clrMapOvr>
    <a:masterClrMapping/>
  </p:clrMapOvr>
  <p:transition spd="slow">
    <p:wedge/>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media" Target="../media/media1.wm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ideo" Target="../media/media1.wm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Underwater.wmv">
            <a:hlinkClick r:id="" action="ppaction://media"/>
          </p:cNvPr>
          <p:cNvPicPr>
            <a:picLocks noChangeAspect="1"/>
          </p:cNvPicPr>
          <p:nvPr>
            <a:videoFile r:link="rId14"/>
            <p:extLst>
              <p:ext uri="{DAA4B4D4-6D71-4841-9C94-3DE7FCFB9230}">
                <p14:media xmlns:p14="http://schemas.microsoft.com/office/powerpoint/2010/main" r:embed="rId13"/>
              </p:ext>
            </p:extLst>
          </p:nvPr>
        </p:nvPicPr>
        <p:blipFill rotWithShape="1">
          <a:blip r:embed="rId16">
            <a:lum bright="-10000" contrast="10000"/>
          </a:blip>
          <a:srcRect b="17288"/>
          <a:stretch/>
        </p:blipFill>
        <p:spPr>
          <a:xfrm>
            <a:off x="3628" y="0"/>
            <a:ext cx="9140372" cy="5040087"/>
          </a:xfrm>
          <a:prstGeom prst="rect">
            <a:avLst/>
          </a:prstGeom>
          <a:effectLst/>
        </p:spPr>
      </p:pic>
      <p:sp>
        <p:nvSpPr>
          <p:cNvPr id="8" name="Rectangle 7"/>
          <p:cNvSpPr/>
          <p:nvPr/>
        </p:nvSpPr>
        <p:spPr>
          <a:xfrm>
            <a:off x="228600" y="133350"/>
            <a:ext cx="8686800" cy="4800600"/>
          </a:xfrm>
          <a:prstGeom prst="rect">
            <a:avLst/>
          </a:prstGeom>
          <a:solidFill>
            <a:srgbClr val="08121E">
              <a:alpha val="85098"/>
            </a:srgb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0" y="145381"/>
            <a:ext cx="8686800" cy="857250"/>
          </a:xfrm>
          <a:prstGeom prst="rect">
            <a:avLst/>
          </a:prstGeom>
          <a:noFill/>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28600" y="1123950"/>
            <a:ext cx="8686800" cy="3810000"/>
          </a:xfrm>
          <a:prstGeom prst="rect">
            <a:avLst/>
          </a:prstGeom>
          <a:noFill/>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2286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26C38FF-1135-452F-B316-4A0FEB586337}" type="datetimeFigureOut">
              <a:rPr lang="en-US" smtClean="0"/>
              <a:t>1/30/2013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77789"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4F480BC-A276-4DB1-9CEC-085B721FBE54}" type="slidenum">
              <a:rPr lang="en-US" smtClean="0"/>
              <a:t>‹#›</a:t>
            </a:fld>
            <a:endParaRPr lang="en-US"/>
          </a:p>
        </p:txBody>
      </p:sp>
    </p:spTree>
    <p:extLst>
      <p:ext uri="{BB962C8B-B14F-4D97-AF65-F5344CB8AC3E}">
        <p14:creationId xmlns:p14="http://schemas.microsoft.com/office/powerpoint/2010/main" val="1735115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edge/>
    <p:sndAc>
      <p:stSnd>
        <p:snd r:embed="rId15"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txStyles>
    <p:titleStyle>
      <a:lvl1pPr algn="ctr" defTabSz="914400" rtl="0" eaLnBrk="1" latinLnBrk="0" hangingPunct="1">
        <a:spcBef>
          <a:spcPct val="0"/>
        </a:spcBef>
        <a:buNone/>
        <a:defRPr sz="4000" b="0" kern="120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audio" Target="../media/audio1.wav"/><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p:txBody>
          <a:bodyPr/>
          <a:lstStyle/>
          <a:p>
            <a:r>
              <a:rPr lang="uk-UA" dirty="0" smtClean="0"/>
              <a:t>Міксини</a:t>
            </a:r>
            <a:endParaRPr lang="ru-RU" dirty="0"/>
          </a:p>
        </p:txBody>
      </p:sp>
      <p:sp>
        <p:nvSpPr>
          <p:cNvPr id="5" name="Подзаголовок 4"/>
          <p:cNvSpPr>
            <a:spLocks noGrp="1"/>
          </p:cNvSpPr>
          <p:nvPr>
            <p:ph type="subTitle" idx="1"/>
          </p:nvPr>
        </p:nvSpPr>
        <p:spPr/>
        <p:txBody>
          <a:bodyPr/>
          <a:lstStyle/>
          <a:p>
            <a:r>
              <a:rPr lang="uk-UA" dirty="0" smtClean="0"/>
              <a:t>Клас Круглороті</a:t>
            </a:r>
            <a:endParaRPr lang="ru-RU" dirty="0"/>
          </a:p>
        </p:txBody>
      </p:sp>
    </p:spTree>
    <p:extLst>
      <p:ext uri="{BB962C8B-B14F-4D97-AF65-F5344CB8AC3E}">
        <p14:creationId xmlns:p14="http://schemas.microsoft.com/office/powerpoint/2010/main" val="817623249"/>
      </p:ext>
    </p:extLst>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5"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style.rotation</p:attrName>
                                        </p:attrNameLst>
                                      </p:cBhvr>
                                      <p:tavLst>
                                        <p:tav tm="0">
                                          <p:val>
                                            <p:fltVal val="720"/>
                                          </p:val>
                                        </p:tav>
                                        <p:tav tm="100000">
                                          <p:val>
                                            <p:fltVal val="0"/>
                                          </p:val>
                                        </p:tav>
                                      </p:tavLst>
                                    </p:anim>
                                    <p:anim calcmode="lin" valueType="num">
                                      <p:cBhvr>
                                        <p:cTn id="16" dur="2000" fill="hold"/>
                                        <p:tgtEl>
                                          <p:spTgt spid="5"/>
                                        </p:tgtEl>
                                        <p:attrNameLst>
                                          <p:attrName>ppt_h</p:attrName>
                                        </p:attrNameLst>
                                      </p:cBhvr>
                                      <p:tavLst>
                                        <p:tav tm="0">
                                          <p:val>
                                            <p:fltVal val="0"/>
                                          </p:val>
                                        </p:tav>
                                        <p:tav tm="100000">
                                          <p:val>
                                            <p:strVal val="#ppt_h"/>
                                          </p:val>
                                        </p:tav>
                                      </p:tavLst>
                                    </p:anim>
                                    <p:anim calcmode="lin" valueType="num">
                                      <p:cBhvr>
                                        <p:cTn id="17"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Міксини</a:t>
            </a:r>
            <a:endParaRPr lang="ru-RU" dirty="0"/>
          </a:p>
        </p:txBody>
      </p:sp>
      <p:pic>
        <p:nvPicPr>
          <p:cNvPr id="7" name="Объект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420216"/>
            <a:ext cx="4267200" cy="3217468"/>
          </a:xfrm>
        </p:spPr>
      </p:pic>
      <p:pic>
        <p:nvPicPr>
          <p:cNvPr id="5" name="Объект 4"/>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l="7982" t="17857" r="39664" b="14075"/>
          <a:stretch/>
        </p:blipFill>
        <p:spPr>
          <a:xfrm>
            <a:off x="565893" y="1277704"/>
            <a:ext cx="3592613" cy="3502492"/>
          </a:xfrm>
          <a:prstGeom prst="rect">
            <a:avLst/>
          </a:prstGeom>
        </p:spPr>
      </p:pic>
    </p:spTree>
    <p:extLst>
      <p:ext uri="{BB962C8B-B14F-4D97-AF65-F5344CB8AC3E}">
        <p14:creationId xmlns:p14="http://schemas.microsoft.com/office/powerpoint/2010/main" val="1401869052"/>
      </p:ext>
    </p:extLst>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6"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80">
                                          <p:stCondLst>
                                            <p:cond delay="0"/>
                                          </p:stCondLst>
                                        </p:cTn>
                                        <p:tgtEl>
                                          <p:spTgt spid="7"/>
                                        </p:tgtEl>
                                      </p:cBhvr>
                                    </p:animEffect>
                                    <p:anim calcmode="lin" valueType="num">
                                      <p:cBhvr>
                                        <p:cTn id="3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6" dur="26">
                                          <p:stCondLst>
                                            <p:cond delay="650"/>
                                          </p:stCondLst>
                                        </p:cTn>
                                        <p:tgtEl>
                                          <p:spTgt spid="7"/>
                                        </p:tgtEl>
                                      </p:cBhvr>
                                      <p:to x="100000" y="60000"/>
                                    </p:animScale>
                                    <p:animScale>
                                      <p:cBhvr>
                                        <p:cTn id="37" dur="166" decel="50000">
                                          <p:stCondLst>
                                            <p:cond delay="676"/>
                                          </p:stCondLst>
                                        </p:cTn>
                                        <p:tgtEl>
                                          <p:spTgt spid="7"/>
                                        </p:tgtEl>
                                      </p:cBhvr>
                                      <p:to x="100000" y="100000"/>
                                    </p:animScale>
                                    <p:animScale>
                                      <p:cBhvr>
                                        <p:cTn id="38" dur="26">
                                          <p:stCondLst>
                                            <p:cond delay="1312"/>
                                          </p:stCondLst>
                                        </p:cTn>
                                        <p:tgtEl>
                                          <p:spTgt spid="7"/>
                                        </p:tgtEl>
                                      </p:cBhvr>
                                      <p:to x="100000" y="80000"/>
                                    </p:animScale>
                                    <p:animScale>
                                      <p:cBhvr>
                                        <p:cTn id="39" dur="166" decel="50000">
                                          <p:stCondLst>
                                            <p:cond delay="1338"/>
                                          </p:stCondLst>
                                        </p:cTn>
                                        <p:tgtEl>
                                          <p:spTgt spid="7"/>
                                        </p:tgtEl>
                                      </p:cBhvr>
                                      <p:to x="100000" y="100000"/>
                                    </p:animScale>
                                    <p:animScale>
                                      <p:cBhvr>
                                        <p:cTn id="40" dur="26">
                                          <p:stCondLst>
                                            <p:cond delay="1642"/>
                                          </p:stCondLst>
                                        </p:cTn>
                                        <p:tgtEl>
                                          <p:spTgt spid="7"/>
                                        </p:tgtEl>
                                      </p:cBhvr>
                                      <p:to x="100000" y="90000"/>
                                    </p:animScale>
                                    <p:animScale>
                                      <p:cBhvr>
                                        <p:cTn id="41" dur="166" decel="50000">
                                          <p:stCondLst>
                                            <p:cond delay="1668"/>
                                          </p:stCondLst>
                                        </p:cTn>
                                        <p:tgtEl>
                                          <p:spTgt spid="7"/>
                                        </p:tgtEl>
                                      </p:cBhvr>
                                      <p:to x="100000" y="100000"/>
                                    </p:animScale>
                                    <p:animScale>
                                      <p:cBhvr>
                                        <p:cTn id="42" dur="26">
                                          <p:stCondLst>
                                            <p:cond delay="1808"/>
                                          </p:stCondLst>
                                        </p:cTn>
                                        <p:tgtEl>
                                          <p:spTgt spid="7"/>
                                        </p:tgtEl>
                                      </p:cBhvr>
                                      <p:to x="100000" y="95000"/>
                                    </p:animScale>
                                    <p:animScale>
                                      <p:cBhvr>
                                        <p:cTn id="43"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p:cNvSpPr>
            <a:spLocks noGrp="1"/>
          </p:cNvSpPr>
          <p:nvPr>
            <p:ph type="title"/>
          </p:nvPr>
        </p:nvSpPr>
        <p:spPr/>
        <p:txBody>
          <a:bodyPr>
            <a:normAutofit fontScale="90000"/>
          </a:bodyPr>
          <a:lstStyle/>
          <a:p>
            <a:r>
              <a:rPr lang="uk-UA" dirty="0" smtClean="0"/>
              <a:t>Європейська міксина</a:t>
            </a:r>
            <a:r>
              <a:rPr lang="ru-RU" dirty="0" smtClean="0"/>
              <a:t>, </a:t>
            </a:r>
            <a:br>
              <a:rPr lang="ru-RU" dirty="0" smtClean="0"/>
            </a:br>
            <a:r>
              <a:rPr lang="ru-RU" dirty="0" smtClean="0"/>
              <a:t>тихоокеанский п</a:t>
            </a:r>
            <a:r>
              <a:rPr lang="en-US" dirty="0" smtClean="0"/>
              <a:t>’</a:t>
            </a:r>
            <a:r>
              <a:rPr lang="ru-RU" dirty="0" smtClean="0"/>
              <a:t>явкоріт</a:t>
            </a:r>
            <a:endParaRPr lang="ru-RU" dirty="0"/>
          </a:p>
        </p:txBody>
      </p:sp>
      <p:pic>
        <p:nvPicPr>
          <p:cNvPr id="14" name="Объект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519" y="1059582"/>
            <a:ext cx="8630987" cy="3816424"/>
          </a:xfrm>
        </p:spPr>
      </p:pic>
    </p:spTree>
    <p:extLst>
      <p:ext uri="{BB962C8B-B14F-4D97-AF65-F5344CB8AC3E}">
        <p14:creationId xmlns:p14="http://schemas.microsoft.com/office/powerpoint/2010/main" val="1401869052"/>
      </p:ext>
    </p:extLst>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style.rotation</p:attrName>
                                        </p:attrNameLst>
                                      </p:cBhvr>
                                      <p:tavLst>
                                        <p:tav tm="0">
                                          <p:val>
                                            <p:fltVal val="720"/>
                                          </p:val>
                                        </p:tav>
                                        <p:tav tm="100000">
                                          <p:val>
                                            <p:fltVal val="0"/>
                                          </p:val>
                                        </p:tav>
                                      </p:tavLst>
                                    </p:anim>
                                    <p:anim calcmode="lin" valueType="num">
                                      <p:cBhvr>
                                        <p:cTn id="9" dur="2000" fill="hold"/>
                                        <p:tgtEl>
                                          <p:spTgt spid="12"/>
                                        </p:tgtEl>
                                        <p:attrNameLst>
                                          <p:attrName>ppt_h</p:attrName>
                                        </p:attrNameLst>
                                      </p:cBhvr>
                                      <p:tavLst>
                                        <p:tav tm="0">
                                          <p:val>
                                            <p:fltVal val="0"/>
                                          </p:val>
                                        </p:tav>
                                        <p:tav tm="100000">
                                          <p:val>
                                            <p:strVal val="#ppt_h"/>
                                          </p:val>
                                        </p:tav>
                                      </p:tavLst>
                                    </p:anim>
                                    <p:anim calcmode="lin" valueType="num">
                                      <p:cBhvr>
                                        <p:cTn id="10" dur="2000" fill="hold"/>
                                        <p:tgtEl>
                                          <p:spTgt spid="12"/>
                                        </p:tgtEl>
                                        <p:attrNameLst>
                                          <p:attrName>ppt_w</p:attrName>
                                        </p:attrNameLst>
                                      </p:cBhvr>
                                      <p:tavLst>
                                        <p:tav tm="0">
                                          <p:val>
                                            <p:fltVal val="0"/>
                                          </p:val>
                                        </p:tav>
                                        <p:tav tm="100000">
                                          <p:val>
                                            <p:strVal val="#ppt_w"/>
                                          </p:val>
                                        </p:tav>
                                      </p:tavLst>
                                    </p:anim>
                                  </p:childTnLst>
                                </p:cTn>
                              </p:par>
                              <p:par>
                                <p:cTn id="11" presetID="26"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80">
                                          <p:stCondLst>
                                            <p:cond delay="0"/>
                                          </p:stCondLst>
                                        </p:cTn>
                                        <p:tgtEl>
                                          <p:spTgt spid="14"/>
                                        </p:tgtEl>
                                      </p:cBhvr>
                                    </p:animEffect>
                                    <p:anim calcmode="lin" valueType="num">
                                      <p:cBhvr>
                                        <p:cTn id="1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9" dur="26">
                                          <p:stCondLst>
                                            <p:cond delay="650"/>
                                          </p:stCondLst>
                                        </p:cTn>
                                        <p:tgtEl>
                                          <p:spTgt spid="14"/>
                                        </p:tgtEl>
                                      </p:cBhvr>
                                      <p:to x="100000" y="60000"/>
                                    </p:animScale>
                                    <p:animScale>
                                      <p:cBhvr>
                                        <p:cTn id="20" dur="166" decel="50000">
                                          <p:stCondLst>
                                            <p:cond delay="676"/>
                                          </p:stCondLst>
                                        </p:cTn>
                                        <p:tgtEl>
                                          <p:spTgt spid="14"/>
                                        </p:tgtEl>
                                      </p:cBhvr>
                                      <p:to x="100000" y="100000"/>
                                    </p:animScale>
                                    <p:animScale>
                                      <p:cBhvr>
                                        <p:cTn id="21" dur="26">
                                          <p:stCondLst>
                                            <p:cond delay="1312"/>
                                          </p:stCondLst>
                                        </p:cTn>
                                        <p:tgtEl>
                                          <p:spTgt spid="14"/>
                                        </p:tgtEl>
                                      </p:cBhvr>
                                      <p:to x="100000" y="80000"/>
                                    </p:animScale>
                                    <p:animScale>
                                      <p:cBhvr>
                                        <p:cTn id="22" dur="166" decel="50000">
                                          <p:stCondLst>
                                            <p:cond delay="1338"/>
                                          </p:stCondLst>
                                        </p:cTn>
                                        <p:tgtEl>
                                          <p:spTgt spid="14"/>
                                        </p:tgtEl>
                                      </p:cBhvr>
                                      <p:to x="100000" y="100000"/>
                                    </p:animScale>
                                    <p:animScale>
                                      <p:cBhvr>
                                        <p:cTn id="23" dur="26">
                                          <p:stCondLst>
                                            <p:cond delay="1642"/>
                                          </p:stCondLst>
                                        </p:cTn>
                                        <p:tgtEl>
                                          <p:spTgt spid="14"/>
                                        </p:tgtEl>
                                      </p:cBhvr>
                                      <p:to x="100000" y="90000"/>
                                    </p:animScale>
                                    <p:animScale>
                                      <p:cBhvr>
                                        <p:cTn id="24" dur="166" decel="50000">
                                          <p:stCondLst>
                                            <p:cond delay="1668"/>
                                          </p:stCondLst>
                                        </p:cTn>
                                        <p:tgtEl>
                                          <p:spTgt spid="14"/>
                                        </p:tgtEl>
                                      </p:cBhvr>
                                      <p:to x="100000" y="100000"/>
                                    </p:animScale>
                                    <p:animScale>
                                      <p:cBhvr>
                                        <p:cTn id="25" dur="26">
                                          <p:stCondLst>
                                            <p:cond delay="1808"/>
                                          </p:stCondLst>
                                        </p:cTn>
                                        <p:tgtEl>
                                          <p:spTgt spid="14"/>
                                        </p:tgtEl>
                                      </p:cBhvr>
                                      <p:to x="100000" y="95000"/>
                                    </p:animScale>
                                    <p:animScale>
                                      <p:cBhvr>
                                        <p:cTn id="2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uk-UA" dirty="0" smtClean="0"/>
              <a:t>Як міксина зав</a:t>
            </a:r>
            <a:r>
              <a:rPr lang="en-US" dirty="0" smtClean="0"/>
              <a:t>’</a:t>
            </a:r>
            <a:r>
              <a:rPr lang="uk-UA" dirty="0" err="1" smtClean="0"/>
              <a:t>язує</a:t>
            </a:r>
            <a:r>
              <a:rPr lang="uk-UA" dirty="0" smtClean="0"/>
              <a:t> себе у вузол</a:t>
            </a:r>
            <a:endParaRPr lang="ru-RU" dirty="0"/>
          </a:p>
        </p:txBody>
      </p:sp>
      <p:pic>
        <p:nvPicPr>
          <p:cNvPr id="7" name="Объект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3528" y="1059582"/>
            <a:ext cx="8640960" cy="3816424"/>
          </a:xfrm>
        </p:spPr>
      </p:pic>
    </p:spTree>
    <p:extLst>
      <p:ext uri="{BB962C8B-B14F-4D97-AF65-F5344CB8AC3E}">
        <p14:creationId xmlns:p14="http://schemas.microsoft.com/office/powerpoint/2010/main" val="1401869052"/>
      </p:ext>
    </p:extLst>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par>
                                <p:cTn id="11" presetID="26"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uk-UA" dirty="0" smtClean="0"/>
              <a:t>Міксини</a:t>
            </a:r>
            <a:endParaRPr lang="ru-RU" dirty="0"/>
          </a:p>
        </p:txBody>
      </p:sp>
      <p:pic>
        <p:nvPicPr>
          <p:cNvPr id="7" name="Объект 6"/>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28600" y="1428750"/>
            <a:ext cx="4267200" cy="3200400"/>
          </a:xfrm>
        </p:spPr>
      </p:pic>
      <p:sp>
        <p:nvSpPr>
          <p:cNvPr id="6" name="Объект 5"/>
          <p:cNvSpPr>
            <a:spLocks noGrp="1"/>
          </p:cNvSpPr>
          <p:nvPr>
            <p:ph sz="half" idx="2"/>
          </p:nvPr>
        </p:nvSpPr>
        <p:spPr/>
        <p:txBody>
          <a:bodyPr>
            <a:normAutofit fontScale="85000" lnSpcReduction="10000"/>
          </a:bodyPr>
          <a:lstStyle/>
          <a:p>
            <a:pPr marL="0" indent="0">
              <a:buNone/>
            </a:pPr>
            <a:r>
              <a:rPr lang="uk-UA" dirty="0" smtClean="0"/>
              <a:t> Багато особливостей міксин об'єднують їх з міногами. Обидві ці риби є „ живими копалинами ". Вони з'явилися в ті давні часи, коли тільки почали розвиватися кісткові риби. Міксина звичайна - один із санітарів морського дна. Вона веде нічний спосіб життя, вдень зариваючись в мул.</a:t>
            </a:r>
            <a:endParaRPr lang="uk-UA" dirty="0"/>
          </a:p>
        </p:txBody>
      </p:sp>
    </p:spTree>
    <p:extLst>
      <p:ext uri="{BB962C8B-B14F-4D97-AF65-F5344CB8AC3E}">
        <p14:creationId xmlns:p14="http://schemas.microsoft.com/office/powerpoint/2010/main" val="959265930"/>
      </p:ext>
    </p:extLst>
  </p:cSld>
  <p:clrMapOvr>
    <a:masterClrMapping/>
  </p:clrMapOvr>
  <p:transition spd="slow">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1" presetClass="entr" presetSubtype="8"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heel(8)">
                                      <p:cBhvr>
                                        <p:cTn id="14" dur="2000"/>
                                        <p:tgtEl>
                                          <p:spTgt spid="6">
                                            <p:txEl>
                                              <p:pRg st="0" end="0"/>
                                            </p:txEl>
                                          </p:spTgt>
                                        </p:tgtEl>
                                      </p:cBhvr>
                                    </p:animEffect>
                                  </p:childTnLst>
                                </p:cTn>
                              </p:par>
                            </p:childTnLst>
                          </p:cTn>
                        </p:par>
                        <p:par>
                          <p:cTn id="15" fill="hold">
                            <p:stCondLst>
                              <p:cond delay="4000"/>
                            </p:stCondLst>
                            <p:childTnLst>
                              <p:par>
                                <p:cTn id="16" presetID="3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Живлення</a:t>
            </a:r>
            <a:endParaRPr lang="uk-UA" dirty="0"/>
          </a:p>
        </p:txBody>
      </p:sp>
      <p:sp>
        <p:nvSpPr>
          <p:cNvPr id="3" name="Объект 2"/>
          <p:cNvSpPr>
            <a:spLocks noGrp="1"/>
          </p:cNvSpPr>
          <p:nvPr>
            <p:ph sz="half" idx="1"/>
          </p:nvPr>
        </p:nvSpPr>
        <p:spPr>
          <a:xfrm>
            <a:off x="4867710" y="1131590"/>
            <a:ext cx="4267200" cy="3809999"/>
          </a:xfrm>
        </p:spPr>
        <p:txBody>
          <a:bodyPr>
            <a:normAutofit fontScale="62500" lnSpcReduction="20000"/>
          </a:bodyPr>
          <a:lstStyle/>
          <a:p>
            <a:r>
              <a:rPr lang="uk-UA" sz="3800" dirty="0" smtClean="0"/>
              <a:t>Міксини харчуються в основному мертвою, ослабленою хворобою рибою, або ж рибою, що потрапила в рибальські сіті або на гачок. Якщо жертва чинить опір, міксина виділяє слиз, який виробляють підшкірні слизові залози. Слиз обволікає зяброву кришку жертви, і вона гине від удушення. </a:t>
            </a:r>
          </a:p>
          <a:p>
            <a:endParaRPr lang="uk-UA" dirty="0"/>
          </a:p>
        </p:txBody>
      </p:sp>
      <p:sp>
        <p:nvSpPr>
          <p:cNvPr id="4" name="Объект 3"/>
          <p:cNvSpPr>
            <a:spLocks noGrp="1"/>
          </p:cNvSpPr>
          <p:nvPr>
            <p:ph sz="half" idx="2"/>
          </p:nvPr>
        </p:nvSpPr>
        <p:spPr>
          <a:xfrm>
            <a:off x="323528" y="1059582"/>
            <a:ext cx="4267200" cy="3809999"/>
          </a:xfrm>
        </p:spPr>
        <p:txBody>
          <a:bodyPr>
            <a:normAutofit fontScale="62500" lnSpcReduction="20000"/>
          </a:bodyPr>
          <a:lstStyle/>
          <a:p>
            <a:r>
              <a:rPr lang="uk-UA" sz="3000" dirty="0" smtClean="0"/>
              <a:t>Улюбленими ласощами для міксини є такі види риб як тріска, пікша, осетер, скумбрія і оселедець. Нападаючи на свою жертву, міксина прогризає в її тілі дірку, відриваючи при цьому шкіру і м'ясо сильними роговими зубами язика. </a:t>
            </a:r>
          </a:p>
          <a:p>
            <a:r>
              <a:rPr lang="uk-UA" sz="3000" dirty="0" smtClean="0"/>
              <a:t>    Для упору міксина зав'язує своє тіло у вузол. Спочатку вона поїдає нутрощі риби і тільки тоді приступає до м'язів риби. Міксини володіють здатністю протягом багатьох місяців залишатися живими, зовсім не приймаючи їжі.</a:t>
            </a:r>
          </a:p>
          <a:p>
            <a:pPr marL="0" indent="0">
              <a:buNone/>
            </a:pPr>
            <a:endParaRPr lang="uk-UA"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059582"/>
            <a:ext cx="4104456" cy="3491396"/>
          </a:xfrm>
          <a:prstGeom prst="rect">
            <a:avLst/>
          </a:prstGeom>
        </p:spPr>
      </p:pic>
    </p:spTree>
    <p:extLst>
      <p:ext uri="{BB962C8B-B14F-4D97-AF65-F5344CB8AC3E}">
        <p14:creationId xmlns:p14="http://schemas.microsoft.com/office/powerpoint/2010/main" val="1401869052"/>
      </p:ext>
    </p:extLst>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1" presetClass="entr" presetSubtype="8"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heel(8)">
                                      <p:cBhvr>
                                        <p:cTn id="14" dur="2000"/>
                                        <p:tgtEl>
                                          <p:spTgt spid="4">
                                            <p:txEl>
                                              <p:pRg st="0" end="0"/>
                                            </p:txEl>
                                          </p:spTgt>
                                        </p:tgtEl>
                                      </p:cBhvr>
                                    </p:animEffect>
                                  </p:childTnLst>
                                </p:cTn>
                              </p:par>
                            </p:childTnLst>
                          </p:cTn>
                        </p:par>
                        <p:par>
                          <p:cTn id="15" fill="hold">
                            <p:stCondLst>
                              <p:cond delay="4000"/>
                            </p:stCondLst>
                            <p:childTnLst>
                              <p:par>
                                <p:cTn id="16" presetID="21" presetClass="entr" presetSubtype="8" fill="hold" grpId="0"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heel(8)">
                                      <p:cBhvr>
                                        <p:cTn id="18" dur="2000"/>
                                        <p:tgtEl>
                                          <p:spTgt spid="4">
                                            <p:txEl>
                                              <p:pRg st="1" end="1"/>
                                            </p:txEl>
                                          </p:spTgt>
                                        </p:tgtEl>
                                      </p:cBhvr>
                                    </p:animEffect>
                                  </p:childTnLst>
                                </p:cTn>
                              </p:par>
                            </p:childTnLst>
                          </p:cTn>
                        </p:par>
                        <p:par>
                          <p:cTn id="19" fill="hold">
                            <p:stCondLst>
                              <p:cond delay="6000"/>
                            </p:stCondLst>
                            <p:childTnLst>
                              <p:par>
                                <p:cTn id="20" presetID="21" presetClass="entr" presetSubtype="8"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heel(8)">
                                      <p:cBhvr>
                                        <p:cTn id="22" dur="20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80">
                                          <p:stCondLst>
                                            <p:cond delay="0"/>
                                          </p:stCondLst>
                                        </p:cTn>
                                        <p:tgtEl>
                                          <p:spTgt spid="6"/>
                                        </p:tgtEl>
                                      </p:cBhvr>
                                    </p:animEffect>
                                    <p:anim calcmode="lin" valueType="num">
                                      <p:cBhvr>
                                        <p:cTn id="2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3" dur="26">
                                          <p:stCondLst>
                                            <p:cond delay="650"/>
                                          </p:stCondLst>
                                        </p:cTn>
                                        <p:tgtEl>
                                          <p:spTgt spid="6"/>
                                        </p:tgtEl>
                                      </p:cBhvr>
                                      <p:to x="100000" y="60000"/>
                                    </p:animScale>
                                    <p:animScale>
                                      <p:cBhvr>
                                        <p:cTn id="34" dur="166" decel="50000">
                                          <p:stCondLst>
                                            <p:cond delay="676"/>
                                          </p:stCondLst>
                                        </p:cTn>
                                        <p:tgtEl>
                                          <p:spTgt spid="6"/>
                                        </p:tgtEl>
                                      </p:cBhvr>
                                      <p:to x="100000" y="100000"/>
                                    </p:animScale>
                                    <p:animScale>
                                      <p:cBhvr>
                                        <p:cTn id="35" dur="26">
                                          <p:stCondLst>
                                            <p:cond delay="1312"/>
                                          </p:stCondLst>
                                        </p:cTn>
                                        <p:tgtEl>
                                          <p:spTgt spid="6"/>
                                        </p:tgtEl>
                                      </p:cBhvr>
                                      <p:to x="100000" y="80000"/>
                                    </p:animScale>
                                    <p:animScale>
                                      <p:cBhvr>
                                        <p:cTn id="36" dur="166" decel="50000">
                                          <p:stCondLst>
                                            <p:cond delay="1338"/>
                                          </p:stCondLst>
                                        </p:cTn>
                                        <p:tgtEl>
                                          <p:spTgt spid="6"/>
                                        </p:tgtEl>
                                      </p:cBhvr>
                                      <p:to x="100000" y="100000"/>
                                    </p:animScale>
                                    <p:animScale>
                                      <p:cBhvr>
                                        <p:cTn id="37" dur="26">
                                          <p:stCondLst>
                                            <p:cond delay="1642"/>
                                          </p:stCondLst>
                                        </p:cTn>
                                        <p:tgtEl>
                                          <p:spTgt spid="6"/>
                                        </p:tgtEl>
                                      </p:cBhvr>
                                      <p:to x="100000" y="90000"/>
                                    </p:animScale>
                                    <p:animScale>
                                      <p:cBhvr>
                                        <p:cTn id="38" dur="166" decel="50000">
                                          <p:stCondLst>
                                            <p:cond delay="1668"/>
                                          </p:stCondLst>
                                        </p:cTn>
                                        <p:tgtEl>
                                          <p:spTgt spid="6"/>
                                        </p:tgtEl>
                                      </p:cBhvr>
                                      <p:to x="100000" y="100000"/>
                                    </p:animScale>
                                    <p:animScale>
                                      <p:cBhvr>
                                        <p:cTn id="39" dur="26">
                                          <p:stCondLst>
                                            <p:cond delay="1808"/>
                                          </p:stCondLst>
                                        </p:cTn>
                                        <p:tgtEl>
                                          <p:spTgt spid="6"/>
                                        </p:tgtEl>
                                      </p:cBhvr>
                                      <p:to x="100000" y="95000"/>
                                    </p:animScale>
                                    <p:animScale>
                                      <p:cBhvr>
                                        <p:cTn id="4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Будова</a:t>
            </a:r>
            <a:endParaRPr lang="ru-RU" dirty="0"/>
          </a:p>
        </p:txBody>
      </p:sp>
      <p:pic>
        <p:nvPicPr>
          <p:cNvPr id="5" name="Hagfish. Миксины (polozov 1479).mp4">
            <a:hlinkClick r:id="" action="ppaction://media"/>
          </p:cNvPr>
          <p:cNvPicPr>
            <a:picLocks noGrp="1" noChangeAspect="1"/>
          </p:cNvPicPr>
          <p:nvPr>
            <p:ph sz="half" idx="1"/>
            <a:videoFile r:link="rId2"/>
            <p:extLst>
              <p:ext uri="{DAA4B4D4-6D71-4841-9C94-3DE7FCFB9230}">
                <p14:media xmlns:p14="http://schemas.microsoft.com/office/powerpoint/2010/main" r:embed="rId1">
                  <p14:bmkLst>
                    <p14:bmk name="Закладка 1" time="7635.6531"/>
                    <p14:bmk name="Закладка 2" time="7648.6531"/>
                  </p14:bmkLst>
                </p14:media>
              </p:ext>
            </p:extLst>
          </p:nvPr>
        </p:nvPicPr>
        <p:blipFill>
          <a:blip r:embed="rId5"/>
          <a:stretch>
            <a:fillRect/>
          </a:stretch>
        </p:blipFill>
        <p:spPr>
          <a:xfrm>
            <a:off x="395536" y="1203598"/>
            <a:ext cx="4267200" cy="3168352"/>
          </a:xfrm>
        </p:spPr>
      </p:pic>
      <p:sp>
        <p:nvSpPr>
          <p:cNvPr id="4" name="Объект 3"/>
          <p:cNvSpPr>
            <a:spLocks noGrp="1"/>
          </p:cNvSpPr>
          <p:nvPr>
            <p:ph sz="half" idx="2"/>
          </p:nvPr>
        </p:nvSpPr>
        <p:spPr/>
        <p:txBody>
          <a:bodyPr>
            <a:normAutofit fontScale="70000" lnSpcReduction="20000"/>
          </a:bodyPr>
          <a:lstStyle/>
          <a:p>
            <a:r>
              <a:rPr lang="uk-UA" dirty="0"/>
              <a:t>Ці додаткові серця розташовані у області голови, печінки та хвоста. Вони скорочуються незалежно одне від одного. Осьовий скелет утворений нотохордом. Очі редуковані, знаходяться під шаром клітин шкіри. Міксини практично не бачать, орієнтуються за допомогою органів нюху та дотику. Ротовий отвір оточений двома парами вусиків. Рот має два ряди зубів, які утворені роговою речовиною, що виділяється епітеліальними клітинами.</a:t>
            </a:r>
          </a:p>
        </p:txBody>
      </p:sp>
    </p:spTree>
    <p:extLst>
      <p:ext uri="{BB962C8B-B14F-4D97-AF65-F5344CB8AC3E}">
        <p14:creationId xmlns:p14="http://schemas.microsoft.com/office/powerpoint/2010/main" val="1260855696"/>
      </p:ext>
    </p:extLst>
  </p:cSld>
  <p:clrMapOvr>
    <a:masterClrMapping/>
  </p:clrMapOvr>
  <p:transition spd="slow">
    <p:wedg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1" presetClass="entr" presetSubtype="8"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heel(8)">
                                      <p:cBhvr>
                                        <p:cTn id="14" dur="2000"/>
                                        <p:tgtEl>
                                          <p:spTgt spid="4">
                                            <p:txEl>
                                              <p:pRg st="0" end="0"/>
                                            </p:txEl>
                                          </p:spTgt>
                                        </p:tgtEl>
                                      </p:cBhvr>
                                    </p:animEffect>
                                  </p:childTnLst>
                                </p:cTn>
                              </p:par>
                            </p:childTnLst>
                          </p:cTn>
                        </p:par>
                        <p:par>
                          <p:cTn id="15" fill="hold">
                            <p:stCondLst>
                              <p:cond delay="4000"/>
                            </p:stCondLst>
                            <p:childTnLst>
                              <p:par>
                                <p:cTn id="16" presetID="21"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8)">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9" display="0">
                  <p:stCondLst>
                    <p:cond delay="indefinite"/>
                  </p:stCondLst>
                </p:cTn>
                <p:tgtEl>
                  <p:spTgt spid="5"/>
                </p:tgtEl>
              </p:cMediaNode>
            </p:video>
          </p:childTnLst>
        </p:cTn>
      </p:par>
    </p:tnLst>
    <p:bldLst>
      <p:bldP spid="2" grpId="0"/>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Розмноження</a:t>
            </a:r>
            <a:endParaRPr lang="ru-RU" dirty="0"/>
          </a:p>
        </p:txBody>
      </p:sp>
      <p:sp>
        <p:nvSpPr>
          <p:cNvPr id="4" name="Объект 3"/>
          <p:cNvSpPr>
            <a:spLocks noGrp="1"/>
          </p:cNvSpPr>
          <p:nvPr>
            <p:ph sz="half" idx="2"/>
          </p:nvPr>
        </p:nvSpPr>
        <p:spPr/>
        <p:txBody>
          <a:bodyPr>
            <a:noAutofit/>
          </a:bodyPr>
          <a:lstStyle/>
          <a:p>
            <a:r>
              <a:rPr lang="ru-RU" sz="1600" dirty="0" err="1" smtClean="0"/>
              <a:t>Яєчка</a:t>
            </a:r>
            <a:r>
              <a:rPr lang="ru-RU" sz="1600" dirty="0" smtClean="0"/>
              <a:t> </a:t>
            </a:r>
            <a:r>
              <a:rPr lang="ru-RU" sz="1600" dirty="0" err="1"/>
              <a:t>міксини</a:t>
            </a:r>
            <a:r>
              <a:rPr lang="ru-RU" sz="1600" dirty="0"/>
              <a:t> - </a:t>
            </a:r>
            <a:r>
              <a:rPr lang="ru-RU" sz="1600" dirty="0" err="1"/>
              <a:t>подовжено-еліпсоподібної</a:t>
            </a:r>
            <a:r>
              <a:rPr lang="ru-RU" sz="1600" dirty="0"/>
              <a:t> </a:t>
            </a:r>
            <a:r>
              <a:rPr lang="ru-RU" sz="1600" dirty="0" err="1"/>
              <a:t>форми</a:t>
            </a:r>
            <a:r>
              <a:rPr lang="ru-RU" sz="1600" dirty="0"/>
              <a:t>, </a:t>
            </a:r>
            <a:r>
              <a:rPr lang="ru-RU" sz="1600" dirty="0" err="1"/>
              <a:t>завдовжки</a:t>
            </a:r>
            <a:r>
              <a:rPr lang="ru-RU" sz="1600" dirty="0"/>
              <a:t> до 25 мм, з </a:t>
            </a:r>
            <a:r>
              <a:rPr lang="ru-RU" sz="1600" dirty="0" err="1"/>
              <a:t>обох</a:t>
            </a:r>
            <a:r>
              <a:rPr lang="ru-RU" sz="1600" dirty="0"/>
              <a:t> </a:t>
            </a:r>
            <a:r>
              <a:rPr lang="ru-RU" sz="1600" dirty="0" err="1"/>
              <a:t>кінців</a:t>
            </a:r>
            <a:r>
              <a:rPr lang="ru-RU" sz="1600" dirty="0"/>
              <a:t> вони </a:t>
            </a:r>
            <a:r>
              <a:rPr lang="ru-RU" sz="1600" dirty="0" err="1"/>
              <a:t>забезпечені</a:t>
            </a:r>
            <a:r>
              <a:rPr lang="ru-RU" sz="1600" dirty="0"/>
              <a:t> пучками ниток з </a:t>
            </a:r>
            <a:r>
              <a:rPr lang="ru-RU" sz="1600" dirty="0" err="1"/>
              <a:t>гачками</a:t>
            </a:r>
            <a:r>
              <a:rPr lang="ru-RU" sz="1600" dirty="0"/>
              <a:t> на </a:t>
            </a:r>
            <a:r>
              <a:rPr lang="ru-RU" sz="1600" dirty="0" err="1"/>
              <a:t>кінцях</a:t>
            </a:r>
            <a:r>
              <a:rPr lang="ru-RU" sz="1600" dirty="0"/>
              <a:t>, </a:t>
            </a:r>
            <a:r>
              <a:rPr lang="ru-RU" sz="1600" dirty="0" err="1"/>
              <a:t>завдяки</a:t>
            </a:r>
            <a:r>
              <a:rPr lang="ru-RU" sz="1600" dirty="0"/>
              <a:t> </a:t>
            </a:r>
            <a:r>
              <a:rPr lang="ru-RU" sz="1600" dirty="0" err="1"/>
              <a:t>яким</a:t>
            </a:r>
            <a:r>
              <a:rPr lang="ru-RU" sz="1600" dirty="0"/>
              <a:t> </a:t>
            </a:r>
            <a:r>
              <a:rPr lang="ru-RU" sz="1600" dirty="0" err="1"/>
              <a:t>можуть</a:t>
            </a:r>
            <a:r>
              <a:rPr lang="ru-RU" sz="1600" dirty="0"/>
              <a:t> </a:t>
            </a:r>
            <a:r>
              <a:rPr lang="ru-RU" sz="1600" dirty="0" err="1"/>
              <a:t>прикріплятися</a:t>
            </a:r>
            <a:r>
              <a:rPr lang="ru-RU" sz="1600" dirty="0"/>
              <a:t> </a:t>
            </a:r>
            <a:r>
              <a:rPr lang="ru-RU" sz="1600" dirty="0" err="1"/>
              <a:t>одне</a:t>
            </a:r>
            <a:r>
              <a:rPr lang="ru-RU" sz="1600" dirty="0"/>
              <a:t> до одного і, </a:t>
            </a:r>
            <a:r>
              <a:rPr lang="ru-RU" sz="1600" dirty="0" err="1"/>
              <a:t>наприклад</a:t>
            </a:r>
            <a:r>
              <a:rPr lang="ru-RU" sz="1600" dirty="0"/>
              <a:t>, до грунту. </a:t>
            </a:r>
            <a:r>
              <a:rPr lang="ru-RU" sz="1600" dirty="0" err="1"/>
              <a:t>Крім</a:t>
            </a:r>
            <a:r>
              <a:rPr lang="ru-RU" sz="1600" dirty="0"/>
              <a:t> того, </a:t>
            </a:r>
            <a:r>
              <a:rPr lang="ru-RU" sz="1600" dirty="0" err="1"/>
              <a:t>яйця</a:t>
            </a:r>
            <a:r>
              <a:rPr lang="ru-RU" sz="1600" dirty="0"/>
              <a:t> </a:t>
            </a:r>
            <a:r>
              <a:rPr lang="ru-RU" sz="1600" dirty="0" err="1"/>
              <a:t>захищені</a:t>
            </a:r>
            <a:r>
              <a:rPr lang="ru-RU" sz="1600" dirty="0"/>
              <a:t> </a:t>
            </a:r>
            <a:r>
              <a:rPr lang="ru-RU" sz="1600" dirty="0" err="1"/>
              <a:t>міцною</a:t>
            </a:r>
            <a:r>
              <a:rPr lang="ru-RU" sz="1600" dirty="0"/>
              <a:t> роговою </a:t>
            </a:r>
            <a:r>
              <a:rPr lang="ru-RU" sz="1600" dirty="0" err="1"/>
              <a:t>оболонкою</a:t>
            </a:r>
            <a:r>
              <a:rPr lang="ru-RU" sz="1600" dirty="0"/>
              <a:t>. </a:t>
            </a:r>
          </a:p>
          <a:p>
            <a:r>
              <a:rPr lang="ru-RU" sz="1600" dirty="0"/>
              <a:t>    </a:t>
            </a:r>
            <a:r>
              <a:rPr lang="ru-RU" sz="1600" dirty="0" err="1"/>
              <a:t>Розвиток</a:t>
            </a:r>
            <a:r>
              <a:rPr lang="ru-RU" sz="1600" dirty="0"/>
              <a:t> </a:t>
            </a:r>
            <a:r>
              <a:rPr lang="ru-RU" sz="1600" dirty="0" err="1"/>
              <a:t>яєчок</a:t>
            </a:r>
            <a:r>
              <a:rPr lang="ru-RU" sz="1600" dirty="0"/>
              <a:t> </a:t>
            </a:r>
            <a:r>
              <a:rPr lang="ru-RU" sz="1600" dirty="0" err="1"/>
              <a:t>міксин</a:t>
            </a:r>
            <a:r>
              <a:rPr lang="ru-RU" sz="1600" dirty="0"/>
              <a:t> </a:t>
            </a:r>
            <a:r>
              <a:rPr lang="ru-RU" sz="1600" dirty="0" err="1"/>
              <a:t>відбувається</a:t>
            </a:r>
            <a:r>
              <a:rPr lang="ru-RU" sz="1600" dirty="0"/>
              <a:t> без метаморфозу. </a:t>
            </a:r>
            <a:r>
              <a:rPr lang="ru-RU" sz="1600" dirty="0" err="1"/>
              <a:t>Це</a:t>
            </a:r>
            <a:r>
              <a:rPr lang="ru-RU" sz="1600" dirty="0"/>
              <a:t> </a:t>
            </a:r>
            <a:r>
              <a:rPr lang="ru-RU" sz="1600" dirty="0" err="1"/>
              <a:t>означає</a:t>
            </a:r>
            <a:r>
              <a:rPr lang="ru-RU" sz="1600" dirty="0"/>
              <a:t>, </a:t>
            </a:r>
            <a:r>
              <a:rPr lang="ru-RU" sz="1600" dirty="0" err="1"/>
              <a:t>що</a:t>
            </a:r>
            <a:r>
              <a:rPr lang="ru-RU" sz="1600" dirty="0"/>
              <a:t> </a:t>
            </a:r>
            <a:r>
              <a:rPr lang="ru-RU" sz="1600" dirty="0" err="1"/>
              <a:t>молоді</a:t>
            </a:r>
            <a:r>
              <a:rPr lang="ru-RU" sz="1600" dirty="0"/>
              <a:t> </a:t>
            </a:r>
            <a:r>
              <a:rPr lang="ru-RU" sz="1600" dirty="0" err="1"/>
              <a:t>особини</a:t>
            </a:r>
            <a:r>
              <a:rPr lang="ru-RU" sz="1600" dirty="0"/>
              <a:t>, </a:t>
            </a:r>
            <a:r>
              <a:rPr lang="ru-RU" sz="1600" dirty="0" err="1"/>
              <a:t>покидаючи</a:t>
            </a:r>
            <a:r>
              <a:rPr lang="ru-RU" sz="1600" dirty="0"/>
              <a:t> </a:t>
            </a:r>
            <a:r>
              <a:rPr lang="ru-RU" sz="1600" dirty="0" err="1"/>
              <a:t>рогову</a:t>
            </a:r>
            <a:r>
              <a:rPr lang="ru-RU" sz="1600" dirty="0"/>
              <a:t> капсулу, </a:t>
            </a:r>
            <a:r>
              <a:rPr lang="ru-RU" sz="1600" dirty="0" err="1"/>
              <a:t>незабаром</a:t>
            </a:r>
            <a:r>
              <a:rPr lang="ru-RU" sz="1600" dirty="0"/>
              <a:t> </a:t>
            </a:r>
            <a:r>
              <a:rPr lang="ru-RU" sz="1600" dirty="0" err="1"/>
              <a:t>стають</a:t>
            </a:r>
            <a:r>
              <a:rPr lang="ru-RU" sz="1600" dirty="0"/>
              <a:t> </a:t>
            </a:r>
            <a:r>
              <a:rPr lang="ru-RU" sz="1600" dirty="0" err="1"/>
              <a:t>подібними</a:t>
            </a:r>
            <a:r>
              <a:rPr lang="ru-RU" sz="1600" dirty="0"/>
              <a:t> до </a:t>
            </a:r>
            <a:r>
              <a:rPr lang="ru-RU" sz="1600" dirty="0" err="1"/>
              <a:t>дорослих</a:t>
            </a:r>
            <a:r>
              <a:rPr lang="ru-RU" sz="1600" dirty="0"/>
              <a:t> </a:t>
            </a:r>
            <a:r>
              <a:rPr lang="ru-RU" sz="1600" dirty="0" err="1"/>
              <a:t>батьків</a:t>
            </a:r>
            <a:r>
              <a:rPr lang="ru-RU" sz="1600" dirty="0"/>
              <a:t>. </a:t>
            </a:r>
            <a:r>
              <a:rPr lang="ru-RU" sz="1600" dirty="0" err="1"/>
              <a:t>Статеве</a:t>
            </a:r>
            <a:r>
              <a:rPr lang="ru-RU" sz="1600" dirty="0"/>
              <a:t> </a:t>
            </a:r>
            <a:r>
              <a:rPr lang="ru-RU" sz="1600" dirty="0" err="1"/>
              <a:t>дозрівання</a:t>
            </a:r>
            <a:r>
              <a:rPr lang="ru-RU" sz="1600" dirty="0"/>
              <a:t> у </a:t>
            </a:r>
            <a:r>
              <a:rPr lang="ru-RU" sz="1600" dirty="0" err="1"/>
              <a:t>молодих</a:t>
            </a:r>
            <a:r>
              <a:rPr lang="ru-RU" sz="1600" dirty="0"/>
              <a:t> </a:t>
            </a:r>
            <a:r>
              <a:rPr lang="ru-RU" sz="1600" dirty="0" err="1"/>
              <a:t>особин</a:t>
            </a:r>
            <a:r>
              <a:rPr lang="ru-RU" sz="1600" dirty="0"/>
              <a:t> </a:t>
            </a:r>
            <a:r>
              <a:rPr lang="ru-RU" sz="1600" dirty="0" err="1"/>
              <a:t>настає</a:t>
            </a:r>
            <a:r>
              <a:rPr lang="ru-RU" sz="1600" dirty="0"/>
              <a:t> при </a:t>
            </a:r>
            <a:r>
              <a:rPr lang="ru-RU" sz="1600" dirty="0" err="1"/>
              <a:t>довжині</a:t>
            </a:r>
            <a:r>
              <a:rPr lang="ru-RU" sz="1600" dirty="0"/>
              <a:t> 25-28 см. </a:t>
            </a:r>
            <a:r>
              <a:rPr lang="ru-RU" sz="1600" dirty="0" err="1"/>
              <a:t>Відомо</a:t>
            </a:r>
            <a:r>
              <a:rPr lang="ru-RU" sz="1600" dirty="0"/>
              <a:t>, </a:t>
            </a:r>
            <a:r>
              <a:rPr lang="ru-RU" sz="1600" dirty="0" err="1"/>
              <a:t>що</a:t>
            </a:r>
            <a:r>
              <a:rPr lang="ru-RU" sz="1600" dirty="0"/>
              <a:t> в </a:t>
            </a:r>
            <a:r>
              <a:rPr lang="ru-RU" sz="1600" dirty="0" err="1"/>
              <a:t>період</a:t>
            </a:r>
            <a:r>
              <a:rPr lang="ru-RU" sz="1600" dirty="0"/>
              <a:t> </a:t>
            </a:r>
            <a:r>
              <a:rPr lang="ru-RU" sz="1600" dirty="0" err="1"/>
              <a:t>розмноження</a:t>
            </a:r>
            <a:r>
              <a:rPr lang="ru-RU" sz="1600" dirty="0"/>
              <a:t> </a:t>
            </a:r>
            <a:r>
              <a:rPr lang="ru-RU" sz="1600" dirty="0" err="1"/>
              <a:t>міксини</a:t>
            </a:r>
            <a:r>
              <a:rPr lang="ru-RU" sz="1600" dirty="0"/>
              <a:t> не </a:t>
            </a:r>
            <a:r>
              <a:rPr lang="ru-RU" sz="1600" dirty="0" err="1"/>
              <a:t>харчуються</a:t>
            </a:r>
            <a:r>
              <a:rPr lang="ru-RU" sz="1600" dirty="0"/>
              <a:t>.</a:t>
            </a:r>
          </a:p>
        </p:txBody>
      </p:sp>
      <p:sp>
        <p:nvSpPr>
          <p:cNvPr id="6" name="Объект 5"/>
          <p:cNvSpPr>
            <a:spLocks noGrp="1"/>
          </p:cNvSpPr>
          <p:nvPr>
            <p:ph sz="half" idx="1"/>
          </p:nvPr>
        </p:nvSpPr>
        <p:spPr/>
        <p:txBody>
          <a:bodyPr>
            <a:normAutofit fontScale="55000" lnSpcReduction="20000"/>
          </a:bodyPr>
          <a:lstStyle/>
          <a:p>
            <a:r>
              <a:rPr lang="ru-RU" dirty="0" err="1"/>
              <a:t>Розвинуті</a:t>
            </a:r>
            <a:r>
              <a:rPr lang="ru-RU" dirty="0"/>
              <a:t> </a:t>
            </a:r>
            <a:r>
              <a:rPr lang="ru-RU" dirty="0" err="1"/>
              <a:t>статеві</a:t>
            </a:r>
            <a:r>
              <a:rPr lang="ru-RU" dirty="0"/>
              <a:t> </a:t>
            </a:r>
            <a:r>
              <a:rPr lang="ru-RU" dirty="0" err="1"/>
              <a:t>клітини</a:t>
            </a:r>
            <a:r>
              <a:rPr lang="ru-RU" dirty="0"/>
              <a:t> </a:t>
            </a:r>
            <a:r>
              <a:rPr lang="ru-RU" dirty="0" err="1"/>
              <a:t>виділяються</a:t>
            </a:r>
            <a:r>
              <a:rPr lang="ru-RU" dirty="0"/>
              <a:t> прямо в </a:t>
            </a:r>
            <a:r>
              <a:rPr lang="ru-RU" dirty="0" err="1"/>
              <a:t>порожнину</a:t>
            </a:r>
            <a:r>
              <a:rPr lang="ru-RU" dirty="0"/>
              <a:t> </a:t>
            </a:r>
            <a:r>
              <a:rPr lang="ru-RU" dirty="0" err="1"/>
              <a:t>тіла</a:t>
            </a:r>
            <a:r>
              <a:rPr lang="ru-RU" dirty="0"/>
              <a:t> </a:t>
            </a:r>
            <a:r>
              <a:rPr lang="ru-RU" dirty="0" err="1"/>
              <a:t>тварини</a:t>
            </a:r>
            <a:r>
              <a:rPr lang="ru-RU" dirty="0"/>
              <a:t> і </a:t>
            </a:r>
            <a:r>
              <a:rPr lang="ru-RU" dirty="0" err="1"/>
              <a:t>вже</a:t>
            </a:r>
            <a:r>
              <a:rPr lang="ru-RU" dirty="0"/>
              <a:t> </a:t>
            </a:r>
            <a:r>
              <a:rPr lang="ru-RU" dirty="0" err="1"/>
              <a:t>звідти</a:t>
            </a:r>
            <a:r>
              <a:rPr lang="ru-RU" dirty="0"/>
              <a:t> </a:t>
            </a:r>
            <a:r>
              <a:rPr lang="ru-RU" dirty="0" err="1"/>
              <a:t>потрапляють</a:t>
            </a:r>
            <a:r>
              <a:rPr lang="ru-RU" dirty="0"/>
              <a:t> у клоаку. </a:t>
            </a:r>
            <a:r>
              <a:rPr lang="ru-RU" dirty="0" err="1"/>
              <a:t>Відомо</a:t>
            </a:r>
            <a:r>
              <a:rPr lang="ru-RU" dirty="0"/>
              <a:t>, </a:t>
            </a:r>
            <a:r>
              <a:rPr lang="ru-RU" dirty="0" err="1"/>
              <a:t>що</a:t>
            </a:r>
            <a:r>
              <a:rPr lang="ru-RU" dirty="0"/>
              <a:t> </a:t>
            </a:r>
            <a:r>
              <a:rPr lang="ru-RU" dirty="0" err="1"/>
              <a:t>запліднення</a:t>
            </a:r>
            <a:r>
              <a:rPr lang="ru-RU" dirty="0"/>
              <a:t> у </a:t>
            </a:r>
            <a:r>
              <a:rPr lang="ru-RU" dirty="0" err="1"/>
              <a:t>міксин</a:t>
            </a:r>
            <a:r>
              <a:rPr lang="ru-RU" dirty="0"/>
              <a:t> </a:t>
            </a:r>
            <a:r>
              <a:rPr lang="ru-RU" dirty="0" err="1"/>
              <a:t>звичайних</a:t>
            </a:r>
            <a:r>
              <a:rPr lang="ru-RU" dirty="0"/>
              <a:t> є </a:t>
            </a:r>
            <a:r>
              <a:rPr lang="ru-RU" dirty="0" err="1"/>
              <a:t>зовнішнім</a:t>
            </a:r>
            <a:r>
              <a:rPr lang="ru-RU" dirty="0"/>
              <a:t>. В </a:t>
            </a:r>
            <a:r>
              <a:rPr lang="ru-RU" dirty="0" err="1"/>
              <a:t>залежності</a:t>
            </a:r>
            <a:r>
              <a:rPr lang="ru-RU" dirty="0"/>
              <a:t> </a:t>
            </a:r>
            <a:r>
              <a:rPr lang="ru-RU" dirty="0" err="1"/>
              <a:t>від</a:t>
            </a:r>
            <a:r>
              <a:rPr lang="ru-RU" dirty="0"/>
              <a:t> виду, </a:t>
            </a:r>
            <a:r>
              <a:rPr lang="ru-RU" dirty="0" err="1"/>
              <a:t>міксини</a:t>
            </a:r>
            <a:r>
              <a:rPr lang="ru-RU" dirty="0"/>
              <a:t> у </a:t>
            </a:r>
            <a:r>
              <a:rPr lang="ru-RU" dirty="0" err="1"/>
              <a:t>декілька</a:t>
            </a:r>
            <a:r>
              <a:rPr lang="ru-RU" dirty="0"/>
              <a:t> </a:t>
            </a:r>
            <a:r>
              <a:rPr lang="ru-RU" dirty="0" err="1"/>
              <a:t>прийомів</a:t>
            </a:r>
            <a:r>
              <a:rPr lang="ru-RU" dirty="0"/>
              <a:t> </a:t>
            </a:r>
            <a:r>
              <a:rPr lang="ru-RU" dirty="0" err="1"/>
              <a:t>відкладають</a:t>
            </a:r>
            <a:r>
              <a:rPr lang="ru-RU" dirty="0"/>
              <a:t> </a:t>
            </a:r>
            <a:r>
              <a:rPr lang="ru-RU" dirty="0" err="1"/>
              <a:t>від</a:t>
            </a:r>
            <a:r>
              <a:rPr lang="ru-RU" dirty="0"/>
              <a:t> 12 до 300 </a:t>
            </a:r>
            <a:r>
              <a:rPr lang="ru-RU" dirty="0" err="1"/>
              <a:t>яєчок</a:t>
            </a:r>
            <a:r>
              <a:rPr lang="ru-RU" dirty="0"/>
              <a:t>. </a:t>
            </a:r>
            <a:r>
              <a:rPr lang="ru-RU" dirty="0" err="1"/>
              <a:t>Звичайна</a:t>
            </a:r>
            <a:r>
              <a:rPr lang="ru-RU" dirty="0"/>
              <a:t> міксина </a:t>
            </a:r>
            <a:r>
              <a:rPr lang="ru-RU" dirty="0" err="1"/>
              <a:t>відкладає</a:t>
            </a:r>
            <a:r>
              <a:rPr lang="ru-RU" dirty="0"/>
              <a:t> до </a:t>
            </a:r>
            <a:r>
              <a:rPr lang="ru-RU" dirty="0" smtClean="0"/>
              <a:t>30 </a:t>
            </a:r>
            <a:r>
              <a:rPr lang="ru-RU" dirty="0" err="1"/>
              <a:t>яєць</a:t>
            </a:r>
            <a:r>
              <a:rPr lang="ru-RU" dirty="0"/>
              <a:t> за один раз. </a:t>
            </a:r>
          </a:p>
          <a:p>
            <a:endParaRPr lang="ru-RU" dirty="0"/>
          </a:p>
        </p:txBody>
      </p:sp>
      <p:pic>
        <p:nvPicPr>
          <p:cNvPr id="2050" name="Picture 2" descr="http://www.zoolog.com.ua/ribi/miks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643758"/>
            <a:ext cx="3744416"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869052"/>
      </p:ext>
    </p:extLst>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1" presetClass="entr" presetSubtype="8"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heel(8)">
                                      <p:cBhvr>
                                        <p:cTn id="14" dur="2000"/>
                                        <p:tgtEl>
                                          <p:spTgt spid="6">
                                            <p:txEl>
                                              <p:pRg st="0" end="0"/>
                                            </p:txEl>
                                          </p:spTgt>
                                        </p:tgtEl>
                                      </p:cBhvr>
                                    </p:animEffect>
                                  </p:childTnLst>
                                </p:cTn>
                              </p:par>
                            </p:childTnLst>
                          </p:cTn>
                        </p:par>
                        <p:par>
                          <p:cTn id="15" fill="hold">
                            <p:stCondLst>
                              <p:cond delay="4000"/>
                            </p:stCondLst>
                            <p:childTnLst>
                              <p:par>
                                <p:cTn id="16" presetID="21" presetClass="entr" presetSubtype="8" fill="hold" grpId="0"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heel(8)">
                                      <p:cBhvr>
                                        <p:cTn id="18" dur="2000"/>
                                        <p:tgtEl>
                                          <p:spTgt spid="4">
                                            <p:txEl>
                                              <p:pRg st="0" end="0"/>
                                            </p:txEl>
                                          </p:spTgt>
                                        </p:tgtEl>
                                      </p:cBhvr>
                                    </p:animEffect>
                                  </p:childTnLst>
                                </p:cTn>
                              </p:par>
                            </p:childTnLst>
                          </p:cTn>
                        </p:par>
                        <p:par>
                          <p:cTn id="19" fill="hold">
                            <p:stCondLst>
                              <p:cond delay="6000"/>
                            </p:stCondLst>
                            <p:childTnLst>
                              <p:par>
                                <p:cTn id="20" presetID="21" presetClass="entr" presetSubtype="8" fill="hold" grpId="0" nodeType="after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heel(8)">
                                      <p:cBhvr>
                                        <p:cTn id="22" dur="2000"/>
                                        <p:tgtEl>
                                          <p:spTgt spid="4">
                                            <p:txEl>
                                              <p:pRg st="1" end="1"/>
                                            </p:txEl>
                                          </p:spTgt>
                                        </p:tgtEl>
                                      </p:cBhvr>
                                    </p:animEffect>
                                  </p:childTnLst>
                                </p:cTn>
                              </p:par>
                            </p:childTnLst>
                          </p:cTn>
                        </p:par>
                        <p:par>
                          <p:cTn id="23" fill="hold">
                            <p:stCondLst>
                              <p:cond delay="8000"/>
                            </p:stCondLst>
                            <p:childTnLst>
                              <p:par>
                                <p:cTn id="24" presetID="26" presetClass="entr" presetSubtype="0" fill="hold" nodeType="after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ipe(down)">
                                      <p:cBhvr>
                                        <p:cTn id="26" dur="580">
                                          <p:stCondLst>
                                            <p:cond delay="0"/>
                                          </p:stCondLst>
                                        </p:cTn>
                                        <p:tgtEl>
                                          <p:spTgt spid="2050"/>
                                        </p:tgtEl>
                                      </p:cBhvr>
                                    </p:animEffect>
                                    <p:anim calcmode="lin" valueType="num">
                                      <p:cBhvr>
                                        <p:cTn id="27"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2" dur="26">
                                          <p:stCondLst>
                                            <p:cond delay="650"/>
                                          </p:stCondLst>
                                        </p:cTn>
                                        <p:tgtEl>
                                          <p:spTgt spid="2050"/>
                                        </p:tgtEl>
                                      </p:cBhvr>
                                      <p:to x="100000" y="60000"/>
                                    </p:animScale>
                                    <p:animScale>
                                      <p:cBhvr>
                                        <p:cTn id="33" dur="166" decel="50000">
                                          <p:stCondLst>
                                            <p:cond delay="676"/>
                                          </p:stCondLst>
                                        </p:cTn>
                                        <p:tgtEl>
                                          <p:spTgt spid="2050"/>
                                        </p:tgtEl>
                                      </p:cBhvr>
                                      <p:to x="100000" y="100000"/>
                                    </p:animScale>
                                    <p:animScale>
                                      <p:cBhvr>
                                        <p:cTn id="34" dur="26">
                                          <p:stCondLst>
                                            <p:cond delay="1312"/>
                                          </p:stCondLst>
                                        </p:cTn>
                                        <p:tgtEl>
                                          <p:spTgt spid="2050"/>
                                        </p:tgtEl>
                                      </p:cBhvr>
                                      <p:to x="100000" y="80000"/>
                                    </p:animScale>
                                    <p:animScale>
                                      <p:cBhvr>
                                        <p:cTn id="35" dur="166" decel="50000">
                                          <p:stCondLst>
                                            <p:cond delay="1338"/>
                                          </p:stCondLst>
                                        </p:cTn>
                                        <p:tgtEl>
                                          <p:spTgt spid="2050"/>
                                        </p:tgtEl>
                                      </p:cBhvr>
                                      <p:to x="100000" y="100000"/>
                                    </p:animScale>
                                    <p:animScale>
                                      <p:cBhvr>
                                        <p:cTn id="36" dur="26">
                                          <p:stCondLst>
                                            <p:cond delay="1642"/>
                                          </p:stCondLst>
                                        </p:cTn>
                                        <p:tgtEl>
                                          <p:spTgt spid="2050"/>
                                        </p:tgtEl>
                                      </p:cBhvr>
                                      <p:to x="100000" y="90000"/>
                                    </p:animScale>
                                    <p:animScale>
                                      <p:cBhvr>
                                        <p:cTn id="37" dur="166" decel="50000">
                                          <p:stCondLst>
                                            <p:cond delay="1668"/>
                                          </p:stCondLst>
                                        </p:cTn>
                                        <p:tgtEl>
                                          <p:spTgt spid="2050"/>
                                        </p:tgtEl>
                                      </p:cBhvr>
                                      <p:to x="100000" y="100000"/>
                                    </p:animScale>
                                    <p:animScale>
                                      <p:cBhvr>
                                        <p:cTn id="38" dur="26">
                                          <p:stCondLst>
                                            <p:cond delay="1808"/>
                                          </p:stCondLst>
                                        </p:cTn>
                                        <p:tgtEl>
                                          <p:spTgt spid="2050"/>
                                        </p:tgtEl>
                                      </p:cBhvr>
                                      <p:to x="100000" y="95000"/>
                                    </p:animScale>
                                    <p:animScale>
                                      <p:cBhvr>
                                        <p:cTn id="39"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ЧИ ТОБІ ВІДОМО, ЩО...</a:t>
            </a:r>
          </a:p>
        </p:txBody>
      </p:sp>
      <p:sp>
        <p:nvSpPr>
          <p:cNvPr id="3" name="Объект 2"/>
          <p:cNvSpPr>
            <a:spLocks noGrp="1"/>
          </p:cNvSpPr>
          <p:nvPr>
            <p:ph sz="half" idx="1"/>
          </p:nvPr>
        </p:nvSpPr>
        <p:spPr/>
        <p:txBody>
          <a:bodyPr>
            <a:normAutofit fontScale="62500" lnSpcReduction="20000"/>
          </a:bodyPr>
          <a:lstStyle/>
          <a:p>
            <a:r>
              <a:rPr lang="ru-RU" dirty="0"/>
              <a:t>У </a:t>
            </a:r>
            <a:r>
              <a:rPr lang="ru-RU" dirty="0" err="1"/>
              <a:t>власне</a:t>
            </a:r>
            <a:r>
              <a:rPr lang="ru-RU" dirty="0"/>
              <a:t> </a:t>
            </a:r>
            <a:r>
              <a:rPr lang="ru-RU" dirty="0" err="1"/>
              <a:t>міксин</a:t>
            </a:r>
            <a:r>
              <a:rPr lang="ru-RU" dirty="0"/>
              <a:t> з </a:t>
            </a:r>
            <a:r>
              <a:rPr lang="ru-RU" dirty="0" err="1"/>
              <a:t>обох</a:t>
            </a:r>
            <a:r>
              <a:rPr lang="ru-RU" dirty="0"/>
              <a:t> </a:t>
            </a:r>
            <a:r>
              <a:rPr lang="ru-RU" dirty="0" err="1"/>
              <a:t>боків</a:t>
            </a:r>
            <a:r>
              <a:rPr lang="ru-RU" dirty="0"/>
              <a:t> </a:t>
            </a:r>
            <a:r>
              <a:rPr lang="ru-RU" dirty="0" err="1"/>
              <a:t>передньої</a:t>
            </a:r>
            <a:r>
              <a:rPr lang="ru-RU" dirty="0"/>
              <a:t> </a:t>
            </a:r>
            <a:r>
              <a:rPr lang="ru-RU" dirty="0" err="1"/>
              <a:t>частини</a:t>
            </a:r>
            <a:r>
              <a:rPr lang="ru-RU" dirty="0"/>
              <a:t> </a:t>
            </a:r>
            <a:r>
              <a:rPr lang="ru-RU" dirty="0" err="1"/>
              <a:t>тіла</a:t>
            </a:r>
            <a:r>
              <a:rPr lang="ru-RU" dirty="0"/>
              <a:t> </a:t>
            </a:r>
            <a:r>
              <a:rPr lang="ru-RU" dirty="0" err="1"/>
              <a:t>знаходиться</a:t>
            </a:r>
            <a:r>
              <a:rPr lang="ru-RU" dirty="0"/>
              <a:t> по одному </a:t>
            </a:r>
            <a:r>
              <a:rPr lang="ru-RU" dirty="0" err="1"/>
              <a:t>зовнішньому</a:t>
            </a:r>
            <a:r>
              <a:rPr lang="ru-RU" dirty="0"/>
              <a:t> </a:t>
            </a:r>
            <a:r>
              <a:rPr lang="ru-RU" dirty="0" err="1"/>
              <a:t>зябровому</a:t>
            </a:r>
            <a:r>
              <a:rPr lang="ru-RU" dirty="0"/>
              <a:t> </a:t>
            </a:r>
            <a:r>
              <a:rPr lang="ru-RU" dirty="0" err="1"/>
              <a:t>отворові</a:t>
            </a:r>
            <a:r>
              <a:rPr lang="ru-RU" dirty="0"/>
              <a:t>. </a:t>
            </a:r>
          </a:p>
          <a:p>
            <a:r>
              <a:rPr lang="ru-RU" dirty="0" err="1"/>
              <a:t>Поранення</a:t>
            </a:r>
            <a:r>
              <a:rPr lang="ru-RU" dirty="0"/>
              <a:t> у </a:t>
            </a:r>
            <a:r>
              <a:rPr lang="ru-RU" dirty="0" err="1"/>
              <a:t>міксини</a:t>
            </a:r>
            <a:r>
              <a:rPr lang="ru-RU" dirty="0"/>
              <a:t> </a:t>
            </a:r>
            <a:r>
              <a:rPr lang="ru-RU" dirty="0" err="1"/>
              <a:t>загоюються</a:t>
            </a:r>
            <a:r>
              <a:rPr lang="ru-RU" dirty="0"/>
              <a:t> </a:t>
            </a:r>
            <a:r>
              <a:rPr lang="ru-RU" dirty="0" err="1"/>
              <a:t>напрочуд</a:t>
            </a:r>
            <a:r>
              <a:rPr lang="ru-RU" dirty="0"/>
              <a:t> </a:t>
            </a:r>
            <a:r>
              <a:rPr lang="ru-RU" dirty="0" err="1"/>
              <a:t>швидко</a:t>
            </a:r>
            <a:r>
              <a:rPr lang="ru-RU" dirty="0"/>
              <a:t> і не </a:t>
            </a:r>
            <a:r>
              <a:rPr lang="ru-RU" dirty="0" err="1"/>
              <a:t>гнояться</a:t>
            </a:r>
            <a:r>
              <a:rPr lang="ru-RU" dirty="0"/>
              <a:t>. </a:t>
            </a:r>
            <a:r>
              <a:rPr lang="ru-RU" dirty="0" err="1"/>
              <a:t>Ймовірно</a:t>
            </a:r>
            <a:r>
              <a:rPr lang="ru-RU" dirty="0"/>
              <a:t>, </a:t>
            </a:r>
            <a:r>
              <a:rPr lang="ru-RU" dirty="0" err="1"/>
              <a:t>це</a:t>
            </a:r>
            <a:r>
              <a:rPr lang="ru-RU" dirty="0"/>
              <a:t> є </a:t>
            </a:r>
            <a:r>
              <a:rPr lang="ru-RU" dirty="0" err="1"/>
              <a:t>наслідком</a:t>
            </a:r>
            <a:r>
              <a:rPr lang="ru-RU" dirty="0"/>
              <a:t> </a:t>
            </a:r>
            <a:r>
              <a:rPr lang="ru-RU" dirty="0" err="1"/>
              <a:t>антисептичних</a:t>
            </a:r>
            <a:r>
              <a:rPr lang="ru-RU" dirty="0"/>
              <a:t> </a:t>
            </a:r>
            <a:r>
              <a:rPr lang="ru-RU" dirty="0" err="1"/>
              <a:t>властивостей</a:t>
            </a:r>
            <a:r>
              <a:rPr lang="ru-RU" dirty="0"/>
              <a:t> </a:t>
            </a:r>
            <a:r>
              <a:rPr lang="ru-RU" dirty="0" err="1"/>
              <a:t>слизу</a:t>
            </a:r>
            <a:r>
              <a:rPr lang="ru-RU" dirty="0"/>
              <a:t>. </a:t>
            </a:r>
          </a:p>
          <a:p>
            <a:r>
              <a:rPr lang="ru-RU" dirty="0" smtClean="0"/>
              <a:t>У </a:t>
            </a:r>
            <a:r>
              <a:rPr lang="ru-RU" dirty="0" err="1" smtClean="0"/>
              <a:t>міксини</a:t>
            </a:r>
            <a:r>
              <a:rPr lang="ru-RU" dirty="0" smtClean="0"/>
              <a:t> </a:t>
            </a:r>
            <a:r>
              <a:rPr lang="ru-RU" dirty="0" err="1" smtClean="0"/>
              <a:t>тільки</a:t>
            </a:r>
            <a:r>
              <a:rPr lang="ru-RU" dirty="0" smtClean="0"/>
              <a:t> один </a:t>
            </a:r>
            <a:r>
              <a:rPr lang="ru-RU" dirty="0" err="1" smtClean="0"/>
              <a:t>носовий</a:t>
            </a:r>
            <a:r>
              <a:rPr lang="ru-RU" dirty="0" smtClean="0"/>
              <a:t> </a:t>
            </a:r>
            <a:r>
              <a:rPr lang="ru-RU" dirty="0" err="1" smtClean="0"/>
              <a:t>отвір</a:t>
            </a:r>
            <a:r>
              <a:rPr lang="ru-RU" dirty="0" smtClean="0"/>
              <a:t>. </a:t>
            </a:r>
            <a:r>
              <a:rPr lang="ru-RU" dirty="0" err="1" smtClean="0"/>
              <a:t>Він</a:t>
            </a:r>
            <a:r>
              <a:rPr lang="ru-RU" dirty="0" smtClean="0"/>
              <a:t> </a:t>
            </a:r>
            <a:r>
              <a:rPr lang="ru-RU" dirty="0" err="1" smtClean="0"/>
              <a:t>сполучений</a:t>
            </a:r>
            <a:r>
              <a:rPr lang="ru-RU" dirty="0" smtClean="0"/>
              <a:t> з </a:t>
            </a:r>
            <a:r>
              <a:rPr lang="ru-RU" dirty="0" err="1" smtClean="0"/>
              <a:t>порожниною</a:t>
            </a:r>
            <a:r>
              <a:rPr lang="ru-RU" dirty="0" smtClean="0"/>
              <a:t> глотки </a:t>
            </a:r>
            <a:r>
              <a:rPr lang="ru-RU" dirty="0" err="1" smtClean="0"/>
              <a:t>тварини</a:t>
            </a:r>
            <a:r>
              <a:rPr lang="ru-RU" dirty="0" smtClean="0"/>
              <a:t>, тому міксина </a:t>
            </a:r>
            <a:r>
              <a:rPr lang="ru-RU" dirty="0" err="1" smtClean="0"/>
              <a:t>може</a:t>
            </a:r>
            <a:r>
              <a:rPr lang="ru-RU" dirty="0" smtClean="0"/>
              <a:t> </a:t>
            </a:r>
            <a:r>
              <a:rPr lang="ru-RU" dirty="0" err="1" smtClean="0"/>
              <a:t>втягувати</a:t>
            </a:r>
            <a:r>
              <a:rPr lang="ru-RU" dirty="0" smtClean="0"/>
              <a:t> воду, </a:t>
            </a:r>
            <a:r>
              <a:rPr lang="ru-RU" dirty="0" err="1" smtClean="0"/>
              <a:t>що</a:t>
            </a:r>
            <a:r>
              <a:rPr lang="ru-RU" dirty="0" smtClean="0"/>
              <a:t> </a:t>
            </a:r>
            <a:r>
              <a:rPr lang="ru-RU" dirty="0" err="1" smtClean="0"/>
              <a:t>містить</a:t>
            </a:r>
            <a:r>
              <a:rPr lang="ru-RU" dirty="0" smtClean="0"/>
              <a:t> </a:t>
            </a:r>
            <a:r>
              <a:rPr lang="ru-RU" dirty="0" err="1" smtClean="0"/>
              <a:t>кисень</a:t>
            </a:r>
            <a:r>
              <a:rPr lang="ru-RU" dirty="0" smtClean="0"/>
              <a:t>, </a:t>
            </a:r>
            <a:r>
              <a:rPr lang="ru-RU" dirty="0" err="1" smtClean="0"/>
              <a:t>безпосередньо</a:t>
            </a:r>
            <a:r>
              <a:rPr lang="ru-RU" dirty="0" smtClean="0"/>
              <a:t> через </a:t>
            </a:r>
            <a:r>
              <a:rPr lang="ru-RU" dirty="0" err="1" smtClean="0"/>
              <a:t>ніс</a:t>
            </a:r>
            <a:r>
              <a:rPr lang="ru-RU" dirty="0" smtClean="0"/>
              <a:t>. </a:t>
            </a:r>
            <a:endParaRPr lang="ru-RU" dirty="0"/>
          </a:p>
        </p:txBody>
      </p:sp>
      <p:sp>
        <p:nvSpPr>
          <p:cNvPr id="4" name="Объект 3"/>
          <p:cNvSpPr>
            <a:spLocks noGrp="1"/>
          </p:cNvSpPr>
          <p:nvPr>
            <p:ph sz="half" idx="2"/>
          </p:nvPr>
        </p:nvSpPr>
        <p:spPr/>
        <p:txBody>
          <a:bodyPr>
            <a:normAutofit fontScale="62500" lnSpcReduction="20000"/>
          </a:bodyPr>
          <a:lstStyle/>
          <a:p>
            <a:r>
              <a:rPr lang="ru-RU" dirty="0" err="1" smtClean="0"/>
              <a:t>Якщо</a:t>
            </a:r>
            <a:r>
              <a:rPr lang="ru-RU" dirty="0" smtClean="0"/>
              <a:t> </a:t>
            </a:r>
            <a:r>
              <a:rPr lang="ru-RU" dirty="0" err="1" smtClean="0"/>
              <a:t>міксину</a:t>
            </a:r>
            <a:r>
              <a:rPr lang="ru-RU" dirty="0" smtClean="0"/>
              <a:t> </a:t>
            </a:r>
            <a:r>
              <a:rPr lang="ru-RU" dirty="0" err="1" smtClean="0"/>
              <a:t>залишити</a:t>
            </a:r>
            <a:r>
              <a:rPr lang="ru-RU" dirty="0" smtClean="0"/>
              <a:t> у </a:t>
            </a:r>
            <a:r>
              <a:rPr lang="ru-RU" dirty="0" err="1" smtClean="0"/>
              <a:t>відрі</a:t>
            </a:r>
            <a:r>
              <a:rPr lang="ru-RU" dirty="0" smtClean="0"/>
              <a:t> </a:t>
            </a:r>
            <a:r>
              <a:rPr lang="ru-RU" dirty="0" err="1" smtClean="0"/>
              <a:t>морської</a:t>
            </a:r>
            <a:r>
              <a:rPr lang="ru-RU" dirty="0" smtClean="0"/>
              <a:t> води, то </a:t>
            </a:r>
            <a:r>
              <a:rPr lang="ru-RU" dirty="0" err="1" smtClean="0"/>
              <a:t>протягом</a:t>
            </a:r>
            <a:r>
              <a:rPr lang="ru-RU" dirty="0" smtClean="0"/>
              <a:t> </a:t>
            </a:r>
            <a:r>
              <a:rPr lang="ru-RU" dirty="0" err="1" smtClean="0"/>
              <a:t>декількох</a:t>
            </a:r>
            <a:r>
              <a:rPr lang="ru-RU" dirty="0" smtClean="0"/>
              <a:t> годин вода </a:t>
            </a:r>
            <a:r>
              <a:rPr lang="ru-RU" dirty="0" err="1" smtClean="0"/>
              <a:t>загусне</a:t>
            </a:r>
            <a:r>
              <a:rPr lang="ru-RU" dirty="0" smtClean="0"/>
              <a:t> </a:t>
            </a:r>
            <a:r>
              <a:rPr lang="ru-RU" dirty="0" err="1" smtClean="0"/>
              <a:t>від</a:t>
            </a:r>
            <a:r>
              <a:rPr lang="ru-RU" dirty="0" smtClean="0"/>
              <a:t> </a:t>
            </a:r>
            <a:r>
              <a:rPr lang="ru-RU" dirty="0" err="1" smtClean="0"/>
              <a:t>слизу</a:t>
            </a:r>
            <a:r>
              <a:rPr lang="ru-RU" dirty="0" smtClean="0"/>
              <a:t>, </a:t>
            </a:r>
            <a:r>
              <a:rPr lang="ru-RU" dirty="0" err="1" smtClean="0"/>
              <a:t>що</a:t>
            </a:r>
            <a:r>
              <a:rPr lang="ru-RU" dirty="0" smtClean="0"/>
              <a:t> </a:t>
            </a:r>
            <a:r>
              <a:rPr lang="ru-RU" dirty="0" err="1" smtClean="0"/>
              <a:t>виділиться</a:t>
            </a:r>
            <a:r>
              <a:rPr lang="ru-RU" dirty="0" smtClean="0"/>
              <a:t> з </a:t>
            </a:r>
            <a:r>
              <a:rPr lang="ru-RU" dirty="0" err="1" smtClean="0"/>
              <a:t>тіла</a:t>
            </a:r>
            <a:r>
              <a:rPr lang="ru-RU" dirty="0" smtClean="0"/>
              <a:t> </a:t>
            </a:r>
            <a:r>
              <a:rPr lang="ru-RU" dirty="0" err="1" smtClean="0"/>
              <a:t>тварини</a:t>
            </a:r>
            <a:r>
              <a:rPr lang="ru-RU" dirty="0" smtClean="0"/>
              <a:t>. </a:t>
            </a:r>
          </a:p>
          <a:p>
            <a:r>
              <a:rPr lang="ru-RU" dirty="0" err="1" smtClean="0"/>
              <a:t>Окрім</a:t>
            </a:r>
            <a:r>
              <a:rPr lang="ru-RU" dirty="0" smtClean="0"/>
              <a:t> основного </a:t>
            </a:r>
            <a:r>
              <a:rPr lang="ru-RU" dirty="0" err="1" smtClean="0"/>
              <a:t>серця</a:t>
            </a:r>
            <a:r>
              <a:rPr lang="ru-RU" dirty="0" smtClean="0"/>
              <a:t>, міксина </a:t>
            </a:r>
            <a:r>
              <a:rPr lang="ru-RU" dirty="0" err="1" smtClean="0"/>
              <a:t>має</a:t>
            </a:r>
            <a:r>
              <a:rPr lang="ru-RU" dirty="0" smtClean="0"/>
              <a:t> </a:t>
            </a:r>
            <a:r>
              <a:rPr lang="ru-RU" dirty="0" err="1" smtClean="0"/>
              <a:t>ще</a:t>
            </a:r>
            <a:r>
              <a:rPr lang="ru-RU" dirty="0" smtClean="0"/>
              <a:t> три </a:t>
            </a:r>
            <a:r>
              <a:rPr lang="ru-RU" dirty="0" err="1" smtClean="0"/>
              <a:t>додаткових</a:t>
            </a:r>
            <a:r>
              <a:rPr lang="ru-RU" dirty="0" smtClean="0"/>
              <a:t> </a:t>
            </a:r>
            <a:r>
              <a:rPr lang="ru-RU" dirty="0" err="1" smtClean="0"/>
              <a:t>серця</a:t>
            </a:r>
            <a:r>
              <a:rPr lang="ru-RU" dirty="0" smtClean="0"/>
              <a:t>. Робота </a:t>
            </a:r>
            <a:r>
              <a:rPr lang="ru-RU" dirty="0" err="1" smtClean="0"/>
              <a:t>додаткових</a:t>
            </a:r>
            <a:r>
              <a:rPr lang="ru-RU" dirty="0" smtClean="0"/>
              <a:t> </a:t>
            </a:r>
            <a:r>
              <a:rPr lang="ru-RU" dirty="0" err="1" smtClean="0"/>
              <a:t>сердець</a:t>
            </a:r>
            <a:r>
              <a:rPr lang="ru-RU" dirty="0" smtClean="0"/>
              <a:t> </a:t>
            </a:r>
            <a:r>
              <a:rPr lang="ru-RU" dirty="0" err="1" smtClean="0"/>
              <a:t>необхідна</a:t>
            </a:r>
            <a:r>
              <a:rPr lang="ru-RU" dirty="0" smtClean="0"/>
              <a:t> для </a:t>
            </a:r>
            <a:r>
              <a:rPr lang="ru-RU" dirty="0" err="1" smtClean="0"/>
              <a:t>циркуляції</a:t>
            </a:r>
            <a:r>
              <a:rPr lang="ru-RU" dirty="0" smtClean="0"/>
              <a:t> </a:t>
            </a:r>
            <a:r>
              <a:rPr lang="ru-RU" dirty="0" err="1" smtClean="0"/>
              <a:t>венозної</a:t>
            </a:r>
            <a:r>
              <a:rPr lang="ru-RU" dirty="0" smtClean="0"/>
              <a:t> </a:t>
            </a:r>
            <a:r>
              <a:rPr lang="ru-RU" dirty="0" err="1" smtClean="0"/>
              <a:t>крові</a:t>
            </a:r>
            <a:r>
              <a:rPr lang="ru-RU" dirty="0" smtClean="0"/>
              <a:t> </a:t>
            </a:r>
            <a:r>
              <a:rPr lang="ru-RU" dirty="0" err="1" smtClean="0"/>
              <a:t>цієї</a:t>
            </a:r>
            <a:r>
              <a:rPr lang="ru-RU" dirty="0" smtClean="0"/>
              <a:t> </a:t>
            </a:r>
            <a:r>
              <a:rPr lang="ru-RU" dirty="0" err="1" smtClean="0"/>
              <a:t>тварини</a:t>
            </a:r>
            <a:r>
              <a:rPr lang="ru-RU" dirty="0" smtClean="0"/>
              <a:t>.</a:t>
            </a:r>
          </a:p>
          <a:p>
            <a:endParaRPr lang="ru-RU"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3188893"/>
            <a:ext cx="3240360" cy="1687114"/>
          </a:xfrm>
          <a:prstGeom prst="rect">
            <a:avLst/>
          </a:prstGeom>
        </p:spPr>
      </p:pic>
    </p:spTree>
    <p:extLst>
      <p:ext uri="{BB962C8B-B14F-4D97-AF65-F5344CB8AC3E}">
        <p14:creationId xmlns:p14="http://schemas.microsoft.com/office/powerpoint/2010/main" val="1401869052"/>
      </p:ext>
    </p:extLst>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1" presetClass="entr" presetSubtype="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8)">
                                      <p:cBhvr>
                                        <p:cTn id="14" dur="2000"/>
                                        <p:tgtEl>
                                          <p:spTgt spid="3">
                                            <p:txEl>
                                              <p:pRg st="0" end="0"/>
                                            </p:txEl>
                                          </p:spTgt>
                                        </p:tgtEl>
                                      </p:cBhvr>
                                    </p:animEffect>
                                  </p:childTnLst>
                                </p:cTn>
                              </p:par>
                            </p:childTnLst>
                          </p:cTn>
                        </p:par>
                        <p:par>
                          <p:cTn id="15" fill="hold">
                            <p:stCondLst>
                              <p:cond delay="4000"/>
                            </p:stCondLst>
                            <p:childTnLst>
                              <p:par>
                                <p:cTn id="16" presetID="21" presetClass="entr" presetSubtype="8"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heel(8)">
                                      <p:cBhvr>
                                        <p:cTn id="18" dur="2000"/>
                                        <p:tgtEl>
                                          <p:spTgt spid="3">
                                            <p:txEl>
                                              <p:pRg st="1" end="1"/>
                                            </p:txEl>
                                          </p:spTgt>
                                        </p:tgtEl>
                                      </p:cBhvr>
                                    </p:animEffect>
                                  </p:childTnLst>
                                </p:cTn>
                              </p:par>
                            </p:childTnLst>
                          </p:cTn>
                        </p:par>
                        <p:par>
                          <p:cTn id="19" fill="hold">
                            <p:stCondLst>
                              <p:cond delay="6000"/>
                            </p:stCondLst>
                            <p:childTnLst>
                              <p:par>
                                <p:cTn id="20" presetID="21" presetClass="entr" presetSubtype="8"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8)">
                                      <p:cBhvr>
                                        <p:cTn id="22" dur="2000"/>
                                        <p:tgtEl>
                                          <p:spTgt spid="3">
                                            <p:txEl>
                                              <p:pRg st="2" end="2"/>
                                            </p:txEl>
                                          </p:spTgt>
                                        </p:tgtEl>
                                      </p:cBhvr>
                                    </p:animEffect>
                                  </p:childTnLst>
                                </p:cTn>
                              </p:par>
                            </p:childTnLst>
                          </p:cTn>
                        </p:par>
                        <p:par>
                          <p:cTn id="23" fill="hold">
                            <p:stCondLst>
                              <p:cond delay="8000"/>
                            </p:stCondLst>
                            <p:childTnLst>
                              <p:par>
                                <p:cTn id="24" presetID="21" presetClass="entr" presetSubtype="8" fill="hold" grpId="0" nodeType="after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wheel(8)">
                                      <p:cBhvr>
                                        <p:cTn id="26" dur="2000"/>
                                        <p:tgtEl>
                                          <p:spTgt spid="4">
                                            <p:txEl>
                                              <p:pRg st="0" end="0"/>
                                            </p:txEl>
                                          </p:spTgt>
                                        </p:tgtEl>
                                      </p:cBhvr>
                                    </p:animEffect>
                                  </p:childTnLst>
                                </p:cTn>
                              </p:par>
                            </p:childTnLst>
                          </p:cTn>
                        </p:par>
                        <p:par>
                          <p:cTn id="27" fill="hold">
                            <p:stCondLst>
                              <p:cond delay="10000"/>
                            </p:stCondLst>
                            <p:childTnLst>
                              <p:par>
                                <p:cTn id="28" presetID="21" presetClass="entr" presetSubtype="8" fill="hold" grpId="0" nodeType="after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heel(8)">
                                      <p:cBhvr>
                                        <p:cTn id="30" dur="2000"/>
                                        <p:tgtEl>
                                          <p:spTgt spid="4">
                                            <p:txEl>
                                              <p:pRg st="1" end="1"/>
                                            </p:txEl>
                                          </p:spTgt>
                                        </p:tgtEl>
                                      </p:cBhvr>
                                    </p:animEffect>
                                  </p:childTnLst>
                                </p:cTn>
                              </p:par>
                            </p:childTnLst>
                          </p:cTn>
                        </p:par>
                        <p:par>
                          <p:cTn id="31" fill="hold">
                            <p:stCondLst>
                              <p:cond delay="12000"/>
                            </p:stCondLst>
                            <p:childTnLst>
                              <p:par>
                                <p:cTn id="32" presetID="26"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80">
                                          <p:stCondLst>
                                            <p:cond delay="0"/>
                                          </p:stCondLst>
                                        </p:cTn>
                                        <p:tgtEl>
                                          <p:spTgt spid="5"/>
                                        </p:tgtEl>
                                      </p:cBhvr>
                                    </p:animEffect>
                                    <p:anim calcmode="lin" valueType="num">
                                      <p:cBhvr>
                                        <p:cTn id="3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0" dur="26">
                                          <p:stCondLst>
                                            <p:cond delay="650"/>
                                          </p:stCondLst>
                                        </p:cTn>
                                        <p:tgtEl>
                                          <p:spTgt spid="5"/>
                                        </p:tgtEl>
                                      </p:cBhvr>
                                      <p:to x="100000" y="60000"/>
                                    </p:animScale>
                                    <p:animScale>
                                      <p:cBhvr>
                                        <p:cTn id="41" dur="166" decel="50000">
                                          <p:stCondLst>
                                            <p:cond delay="676"/>
                                          </p:stCondLst>
                                        </p:cTn>
                                        <p:tgtEl>
                                          <p:spTgt spid="5"/>
                                        </p:tgtEl>
                                      </p:cBhvr>
                                      <p:to x="100000" y="100000"/>
                                    </p:animScale>
                                    <p:animScale>
                                      <p:cBhvr>
                                        <p:cTn id="42" dur="26">
                                          <p:stCondLst>
                                            <p:cond delay="1312"/>
                                          </p:stCondLst>
                                        </p:cTn>
                                        <p:tgtEl>
                                          <p:spTgt spid="5"/>
                                        </p:tgtEl>
                                      </p:cBhvr>
                                      <p:to x="100000" y="80000"/>
                                    </p:animScale>
                                    <p:animScale>
                                      <p:cBhvr>
                                        <p:cTn id="43" dur="166" decel="50000">
                                          <p:stCondLst>
                                            <p:cond delay="1338"/>
                                          </p:stCondLst>
                                        </p:cTn>
                                        <p:tgtEl>
                                          <p:spTgt spid="5"/>
                                        </p:tgtEl>
                                      </p:cBhvr>
                                      <p:to x="100000" y="100000"/>
                                    </p:animScale>
                                    <p:animScale>
                                      <p:cBhvr>
                                        <p:cTn id="44" dur="26">
                                          <p:stCondLst>
                                            <p:cond delay="1642"/>
                                          </p:stCondLst>
                                        </p:cTn>
                                        <p:tgtEl>
                                          <p:spTgt spid="5"/>
                                        </p:tgtEl>
                                      </p:cBhvr>
                                      <p:to x="100000" y="90000"/>
                                    </p:animScale>
                                    <p:animScale>
                                      <p:cBhvr>
                                        <p:cTn id="45" dur="166" decel="50000">
                                          <p:stCondLst>
                                            <p:cond delay="1668"/>
                                          </p:stCondLst>
                                        </p:cTn>
                                        <p:tgtEl>
                                          <p:spTgt spid="5"/>
                                        </p:tgtEl>
                                      </p:cBhvr>
                                      <p:to x="100000" y="100000"/>
                                    </p:animScale>
                                    <p:animScale>
                                      <p:cBhvr>
                                        <p:cTn id="46" dur="26">
                                          <p:stCondLst>
                                            <p:cond delay="1808"/>
                                          </p:stCondLst>
                                        </p:cTn>
                                        <p:tgtEl>
                                          <p:spTgt spid="5"/>
                                        </p:tgtEl>
                                      </p:cBhvr>
                                      <p:to x="100000" y="95000"/>
                                    </p:animScale>
                                    <p:animScale>
                                      <p:cBhvr>
                                        <p:cTn id="4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Зоология- Миксины.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23728" y="915566"/>
            <a:ext cx="4762500" cy="3810000"/>
          </a:xfrm>
        </p:spPr>
      </p:pic>
    </p:spTree>
    <p:extLst>
      <p:ext uri="{BB962C8B-B14F-4D97-AF65-F5344CB8AC3E}">
        <p14:creationId xmlns:p14="http://schemas.microsoft.com/office/powerpoint/2010/main" val="1401869052"/>
      </p:ext>
    </p:extLst>
  </p:cSld>
  <p:clrMapOvr>
    <a:masterClrMapping/>
  </p:clrMapOvr>
  <p:transition spd="slow">
    <p:wedge/>
    <p:sndAc>
      <p:stSnd>
        <p:snd r:embed="rId4"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fullScrn="1">
              <p:cMediaNode vol="80000">
                <p:cTn id="7"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Міксини</a:t>
            </a:r>
            <a:endParaRPr lang="ru-RU" dirty="0"/>
          </a:p>
        </p:txBody>
      </p:sp>
      <p:pic>
        <p:nvPicPr>
          <p:cNvPr id="5" name="Объект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19802" y="1123950"/>
            <a:ext cx="4084795" cy="3810000"/>
          </a:xfrm>
        </p:spPr>
      </p:pic>
      <p:sp>
        <p:nvSpPr>
          <p:cNvPr id="4" name="Объект 3"/>
          <p:cNvSpPr>
            <a:spLocks noGrp="1"/>
          </p:cNvSpPr>
          <p:nvPr>
            <p:ph sz="half" idx="2"/>
          </p:nvPr>
        </p:nvSpPr>
        <p:spPr/>
        <p:txBody>
          <a:bodyPr>
            <a:normAutofit fontScale="62500" lnSpcReduction="20000"/>
          </a:bodyPr>
          <a:lstStyle/>
          <a:p>
            <a:r>
              <a:rPr lang="ru-RU" dirty="0"/>
              <a:t>Міксина - </a:t>
            </a:r>
            <a:r>
              <a:rPr lang="ru-RU" dirty="0" err="1"/>
              <a:t>рідкісний</a:t>
            </a:r>
            <a:r>
              <a:rPr lang="ru-RU" dirty="0"/>
              <a:t> </a:t>
            </a:r>
            <a:r>
              <a:rPr lang="ru-RU" dirty="0" err="1"/>
              <a:t>представник</a:t>
            </a:r>
            <a:r>
              <a:rPr lang="ru-RU" dirty="0"/>
              <a:t> </a:t>
            </a:r>
            <a:r>
              <a:rPr lang="ru-RU" dirty="0" err="1"/>
              <a:t>хребетних</a:t>
            </a:r>
            <a:r>
              <a:rPr lang="ru-RU" dirty="0"/>
              <a:t>, </a:t>
            </a:r>
            <a:r>
              <a:rPr lang="ru-RU" dirty="0" err="1"/>
              <a:t>який</a:t>
            </a:r>
            <a:r>
              <a:rPr lang="ru-RU" dirty="0"/>
              <a:t> не </a:t>
            </a:r>
            <a:r>
              <a:rPr lang="ru-RU" dirty="0" err="1"/>
              <a:t>має</a:t>
            </a:r>
            <a:r>
              <a:rPr lang="ru-RU" dirty="0"/>
              <a:t> хребта. У </a:t>
            </a:r>
            <a:r>
              <a:rPr lang="ru-RU" dirty="0" err="1"/>
              <a:t>міксини</a:t>
            </a:r>
            <a:r>
              <a:rPr lang="ru-RU" dirty="0"/>
              <a:t> є скелет - у </a:t>
            </a:r>
            <a:r>
              <a:rPr lang="ru-RU" dirty="0" err="1"/>
              <a:t>вигляді</a:t>
            </a:r>
            <a:r>
              <a:rPr lang="ru-RU" dirty="0"/>
              <a:t> черепа. Але хребта </a:t>
            </a:r>
            <a:r>
              <a:rPr lang="ru-RU" dirty="0" err="1"/>
              <a:t>немає</a:t>
            </a:r>
            <a:r>
              <a:rPr lang="ru-RU" dirty="0"/>
              <a:t>. </a:t>
            </a:r>
            <a:r>
              <a:rPr lang="ru-RU" dirty="0" err="1"/>
              <a:t>Цих</a:t>
            </a:r>
            <a:r>
              <a:rPr lang="ru-RU" dirty="0"/>
              <a:t> </a:t>
            </a:r>
            <a:r>
              <a:rPr lang="ru-RU" dirty="0" err="1"/>
              <a:t>істот</a:t>
            </a:r>
            <a:r>
              <a:rPr lang="ru-RU" dirty="0"/>
              <a:t> </a:t>
            </a:r>
            <a:r>
              <a:rPr lang="ru-RU" dirty="0" err="1"/>
              <a:t>відносять</a:t>
            </a:r>
            <a:r>
              <a:rPr lang="ru-RU" dirty="0"/>
              <a:t> до </a:t>
            </a:r>
            <a:r>
              <a:rPr lang="ru-RU" dirty="0" err="1"/>
              <a:t>нижчих</a:t>
            </a:r>
            <a:r>
              <a:rPr lang="ru-RU" dirty="0"/>
              <a:t> </a:t>
            </a:r>
            <a:r>
              <a:rPr lang="ru-RU" dirty="0" err="1"/>
              <a:t>хребетних</a:t>
            </a:r>
            <a:r>
              <a:rPr lang="ru-RU" dirty="0"/>
              <a:t>. </a:t>
            </a:r>
            <a:r>
              <a:rPr lang="ru-RU" dirty="0" err="1"/>
              <a:t>Тобто</a:t>
            </a:r>
            <a:r>
              <a:rPr lang="ru-RU" dirty="0"/>
              <a:t> вони </a:t>
            </a:r>
            <a:r>
              <a:rPr lang="ru-RU" dirty="0" err="1"/>
              <a:t>вже</a:t>
            </a:r>
            <a:r>
              <a:rPr lang="ru-RU" dirty="0"/>
              <a:t> не </a:t>
            </a:r>
            <a:r>
              <a:rPr lang="ru-RU" dirty="0" err="1"/>
              <a:t>хробаки</a:t>
            </a:r>
            <a:r>
              <a:rPr lang="ru-RU" dirty="0"/>
              <a:t>, але </a:t>
            </a:r>
            <a:r>
              <a:rPr lang="ru-RU" dirty="0" err="1"/>
              <a:t>ще</a:t>
            </a:r>
            <a:r>
              <a:rPr lang="ru-RU" dirty="0"/>
              <a:t> й не </a:t>
            </a:r>
            <a:r>
              <a:rPr lang="ru-RU" dirty="0" err="1"/>
              <a:t>риби</a:t>
            </a:r>
            <a:r>
              <a:rPr lang="ru-RU" dirty="0"/>
              <a:t> - </a:t>
            </a:r>
            <a:r>
              <a:rPr lang="ru-RU" dirty="0" err="1"/>
              <a:t>попередники</a:t>
            </a:r>
            <a:r>
              <a:rPr lang="ru-RU" dirty="0"/>
              <a:t> </a:t>
            </a:r>
            <a:r>
              <a:rPr lang="ru-RU" dirty="0" err="1"/>
              <a:t>риб</a:t>
            </a:r>
            <a:r>
              <a:rPr lang="ru-RU" dirty="0"/>
              <a:t>.</a:t>
            </a:r>
          </a:p>
          <a:p>
            <a:r>
              <a:rPr lang="ru-RU" dirty="0" smtClean="0"/>
              <a:t> </a:t>
            </a:r>
            <a:r>
              <a:rPr lang="ru-RU" dirty="0" err="1"/>
              <a:t>Розселяються</a:t>
            </a:r>
            <a:r>
              <a:rPr lang="ru-RU" dirty="0"/>
              <a:t> </a:t>
            </a:r>
            <a:r>
              <a:rPr lang="ru-RU" dirty="0" err="1"/>
              <a:t>міксини</a:t>
            </a:r>
            <a:r>
              <a:rPr lang="ru-RU" dirty="0"/>
              <a:t> в </a:t>
            </a:r>
            <a:r>
              <a:rPr lang="ru-RU" dirty="0" err="1"/>
              <a:t>субтропічних</a:t>
            </a:r>
            <a:r>
              <a:rPr lang="ru-RU" dirty="0"/>
              <a:t> і </a:t>
            </a:r>
            <a:r>
              <a:rPr lang="ru-RU" dirty="0" err="1"/>
              <a:t>помірних</a:t>
            </a:r>
            <a:r>
              <a:rPr lang="ru-RU" dirty="0"/>
              <a:t> водах </a:t>
            </a:r>
            <a:r>
              <a:rPr lang="ru-RU" dirty="0" err="1"/>
              <a:t>всього</a:t>
            </a:r>
            <a:r>
              <a:rPr lang="ru-RU" dirty="0"/>
              <a:t> </a:t>
            </a:r>
            <a:r>
              <a:rPr lang="ru-RU" dirty="0" err="1"/>
              <a:t>Світового</a:t>
            </a:r>
            <a:r>
              <a:rPr lang="ru-RU" dirty="0"/>
              <a:t> океану. У </a:t>
            </a:r>
            <a:r>
              <a:rPr lang="ru-RU" dirty="0" err="1"/>
              <a:t>Росії</a:t>
            </a:r>
            <a:r>
              <a:rPr lang="ru-RU" dirty="0"/>
              <a:t> </a:t>
            </a:r>
            <a:r>
              <a:rPr lang="ru-RU" dirty="0" err="1"/>
              <a:t>їх</a:t>
            </a:r>
            <a:r>
              <a:rPr lang="ru-RU" dirty="0"/>
              <a:t>, </a:t>
            </a:r>
            <a:r>
              <a:rPr lang="ru-RU" dirty="0" err="1"/>
              <a:t>наприклад</a:t>
            </a:r>
            <a:r>
              <a:rPr lang="ru-RU" dirty="0"/>
              <a:t>, </a:t>
            </a:r>
            <a:r>
              <a:rPr lang="ru-RU" dirty="0" err="1"/>
              <a:t>іноді</a:t>
            </a:r>
            <a:r>
              <a:rPr lang="ru-RU" dirty="0"/>
              <a:t> </a:t>
            </a:r>
            <a:r>
              <a:rPr lang="ru-RU" dirty="0" err="1"/>
              <a:t>навіть</a:t>
            </a:r>
            <a:r>
              <a:rPr lang="ru-RU" dirty="0"/>
              <a:t> </a:t>
            </a:r>
            <a:r>
              <a:rPr lang="ru-RU" dirty="0" err="1"/>
              <a:t>можна</a:t>
            </a:r>
            <a:r>
              <a:rPr lang="ru-RU" dirty="0"/>
              <a:t> </a:t>
            </a:r>
            <a:r>
              <a:rPr lang="ru-RU" dirty="0" err="1"/>
              <a:t>зустріти</a:t>
            </a:r>
            <a:r>
              <a:rPr lang="ru-RU" dirty="0"/>
              <a:t> в </a:t>
            </a:r>
            <a:r>
              <a:rPr lang="ru-RU" dirty="0" err="1"/>
              <a:t>Баренцевому</a:t>
            </a:r>
            <a:r>
              <a:rPr lang="ru-RU" dirty="0"/>
              <a:t> </a:t>
            </a:r>
            <a:r>
              <a:rPr lang="ru-RU" dirty="0" err="1"/>
              <a:t>морі</a:t>
            </a:r>
            <a:r>
              <a:rPr lang="ru-RU" dirty="0"/>
              <a:t>. Але </a:t>
            </a:r>
            <a:r>
              <a:rPr lang="ru-RU" dirty="0" err="1"/>
              <a:t>найбільша</a:t>
            </a:r>
            <a:r>
              <a:rPr lang="ru-RU" dirty="0"/>
              <a:t> </a:t>
            </a:r>
            <a:r>
              <a:rPr lang="ru-RU" dirty="0" err="1"/>
              <a:t>різноманітність</a:t>
            </a:r>
            <a:r>
              <a:rPr lang="ru-RU" dirty="0"/>
              <a:t> </a:t>
            </a:r>
            <a:r>
              <a:rPr lang="ru-RU" dirty="0" err="1"/>
              <a:t>видів</a:t>
            </a:r>
            <a:r>
              <a:rPr lang="ru-RU" dirty="0"/>
              <a:t> </a:t>
            </a:r>
            <a:r>
              <a:rPr lang="ru-RU" dirty="0" err="1"/>
              <a:t>спостерігається</a:t>
            </a:r>
            <a:r>
              <a:rPr lang="ru-RU" dirty="0"/>
              <a:t> </a:t>
            </a:r>
            <a:r>
              <a:rPr lang="ru-RU" dirty="0" err="1"/>
              <a:t>біля</a:t>
            </a:r>
            <a:r>
              <a:rPr lang="ru-RU" dirty="0"/>
              <a:t> </a:t>
            </a:r>
            <a:r>
              <a:rPr lang="ru-RU" dirty="0" err="1"/>
              <a:t>західного</a:t>
            </a:r>
            <a:r>
              <a:rPr lang="ru-RU" dirty="0"/>
              <a:t> берега </a:t>
            </a:r>
            <a:r>
              <a:rPr lang="ru-RU" dirty="0" err="1"/>
              <a:t>Північної</a:t>
            </a:r>
            <a:r>
              <a:rPr lang="ru-RU" dirty="0"/>
              <a:t> Америки.</a:t>
            </a:r>
          </a:p>
        </p:txBody>
      </p:sp>
    </p:spTree>
    <p:extLst>
      <p:ext uri="{BB962C8B-B14F-4D97-AF65-F5344CB8AC3E}">
        <p14:creationId xmlns:p14="http://schemas.microsoft.com/office/powerpoint/2010/main" val="1401869052"/>
      </p:ext>
    </p:extLst>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1" presetClass="entr" presetSubtype="8"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heel(8)">
                                      <p:cBhvr>
                                        <p:cTn id="14" dur="2000"/>
                                        <p:tgtEl>
                                          <p:spTgt spid="4">
                                            <p:txEl>
                                              <p:pRg st="0" end="0"/>
                                            </p:txEl>
                                          </p:spTgt>
                                        </p:tgtEl>
                                      </p:cBhvr>
                                    </p:animEffect>
                                  </p:childTnLst>
                                </p:cTn>
                              </p:par>
                            </p:childTnLst>
                          </p:cTn>
                        </p:par>
                        <p:par>
                          <p:cTn id="15" fill="hold">
                            <p:stCondLst>
                              <p:cond delay="4000"/>
                            </p:stCondLst>
                            <p:childTnLst>
                              <p:par>
                                <p:cTn id="16" presetID="21" presetClass="entr" presetSubtype="8" fill="hold" grpId="0"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heel(8)">
                                      <p:cBhvr>
                                        <p:cTn id="18" dur="2000"/>
                                        <p:tgtEl>
                                          <p:spTgt spid="4">
                                            <p:txEl>
                                              <p:pRg st="1" end="1"/>
                                            </p:txEl>
                                          </p:spTgt>
                                        </p:tgtEl>
                                      </p:cBhvr>
                                    </p:animEffect>
                                  </p:childTnLst>
                                </p:cTn>
                              </p:par>
                            </p:childTnLst>
                          </p:cTn>
                        </p:par>
                        <p:par>
                          <p:cTn id="19" fill="hold">
                            <p:stCondLst>
                              <p:cond delay="6000"/>
                            </p:stCondLst>
                            <p:childTnLst>
                              <p:par>
                                <p:cTn id="20" presetID="26"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80">
                                          <p:stCondLst>
                                            <p:cond delay="0"/>
                                          </p:stCondLst>
                                        </p:cTn>
                                        <p:tgtEl>
                                          <p:spTgt spid="5"/>
                                        </p:tgtEl>
                                      </p:cBhvr>
                                    </p:animEffect>
                                    <p:anim calcmode="lin" valueType="num">
                                      <p:cBhvr>
                                        <p:cTn id="2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8" dur="26">
                                          <p:stCondLst>
                                            <p:cond delay="650"/>
                                          </p:stCondLst>
                                        </p:cTn>
                                        <p:tgtEl>
                                          <p:spTgt spid="5"/>
                                        </p:tgtEl>
                                      </p:cBhvr>
                                      <p:to x="100000" y="60000"/>
                                    </p:animScale>
                                    <p:animScale>
                                      <p:cBhvr>
                                        <p:cTn id="29" dur="166" decel="50000">
                                          <p:stCondLst>
                                            <p:cond delay="676"/>
                                          </p:stCondLst>
                                        </p:cTn>
                                        <p:tgtEl>
                                          <p:spTgt spid="5"/>
                                        </p:tgtEl>
                                      </p:cBhvr>
                                      <p:to x="100000" y="100000"/>
                                    </p:animScale>
                                    <p:animScale>
                                      <p:cBhvr>
                                        <p:cTn id="30" dur="26">
                                          <p:stCondLst>
                                            <p:cond delay="1312"/>
                                          </p:stCondLst>
                                        </p:cTn>
                                        <p:tgtEl>
                                          <p:spTgt spid="5"/>
                                        </p:tgtEl>
                                      </p:cBhvr>
                                      <p:to x="100000" y="80000"/>
                                    </p:animScale>
                                    <p:animScale>
                                      <p:cBhvr>
                                        <p:cTn id="31" dur="166" decel="50000">
                                          <p:stCondLst>
                                            <p:cond delay="1338"/>
                                          </p:stCondLst>
                                        </p:cTn>
                                        <p:tgtEl>
                                          <p:spTgt spid="5"/>
                                        </p:tgtEl>
                                      </p:cBhvr>
                                      <p:to x="100000" y="100000"/>
                                    </p:animScale>
                                    <p:animScale>
                                      <p:cBhvr>
                                        <p:cTn id="32" dur="26">
                                          <p:stCondLst>
                                            <p:cond delay="1642"/>
                                          </p:stCondLst>
                                        </p:cTn>
                                        <p:tgtEl>
                                          <p:spTgt spid="5"/>
                                        </p:tgtEl>
                                      </p:cBhvr>
                                      <p:to x="100000" y="90000"/>
                                    </p:animScale>
                                    <p:animScale>
                                      <p:cBhvr>
                                        <p:cTn id="33" dur="166" decel="50000">
                                          <p:stCondLst>
                                            <p:cond delay="1668"/>
                                          </p:stCondLst>
                                        </p:cTn>
                                        <p:tgtEl>
                                          <p:spTgt spid="5"/>
                                        </p:tgtEl>
                                      </p:cBhvr>
                                      <p:to x="100000" y="100000"/>
                                    </p:animScale>
                                    <p:animScale>
                                      <p:cBhvr>
                                        <p:cTn id="34" dur="26">
                                          <p:stCondLst>
                                            <p:cond delay="1808"/>
                                          </p:stCondLst>
                                        </p:cTn>
                                        <p:tgtEl>
                                          <p:spTgt spid="5"/>
                                        </p:tgtEl>
                                      </p:cBhvr>
                                      <p:to x="100000" y="95000"/>
                                    </p:animScale>
                                    <p:animScale>
                                      <p:cBhvr>
                                        <p:cTn id="3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Міксини</a:t>
            </a:r>
            <a:endParaRPr lang="ru-RU" dirty="0"/>
          </a:p>
        </p:txBody>
      </p:sp>
      <p:sp>
        <p:nvSpPr>
          <p:cNvPr id="3" name="Объект 2"/>
          <p:cNvSpPr>
            <a:spLocks noGrp="1"/>
          </p:cNvSpPr>
          <p:nvPr>
            <p:ph sz="half" idx="1"/>
          </p:nvPr>
        </p:nvSpPr>
        <p:spPr/>
        <p:txBody>
          <a:bodyPr>
            <a:normAutofit fontScale="47500" lnSpcReduction="20000"/>
          </a:bodyPr>
          <a:lstStyle/>
          <a:p>
            <a:r>
              <a:rPr lang="ru-RU" sz="3400" dirty="0" err="1"/>
              <a:t>Відповідно</a:t>
            </a:r>
            <a:r>
              <a:rPr lang="ru-RU" sz="3400" dirty="0"/>
              <a:t> до </a:t>
            </a:r>
            <a:r>
              <a:rPr lang="ru-RU" sz="3400" dirty="0" err="1"/>
              <a:t>досліджень</a:t>
            </a:r>
            <a:r>
              <a:rPr lang="ru-RU" sz="3400" dirty="0"/>
              <a:t>, за </a:t>
            </a:r>
            <a:r>
              <a:rPr lang="ru-RU" sz="3400" dirty="0" err="1"/>
              <a:t>останні</a:t>
            </a:r>
            <a:r>
              <a:rPr lang="ru-RU" sz="3400" dirty="0"/>
              <a:t> 300 </a:t>
            </a:r>
            <a:r>
              <a:rPr lang="ru-RU" sz="3400" dirty="0" err="1"/>
              <a:t>мільйонів</a:t>
            </a:r>
            <a:r>
              <a:rPr lang="ru-RU" sz="3400" dirty="0"/>
              <a:t> </a:t>
            </a:r>
            <a:r>
              <a:rPr lang="ru-RU" sz="3400" dirty="0" err="1"/>
              <a:t>років</a:t>
            </a:r>
            <a:r>
              <a:rPr lang="ru-RU" sz="3400" dirty="0"/>
              <a:t> </a:t>
            </a:r>
            <a:r>
              <a:rPr lang="ru-RU" sz="3400" dirty="0" err="1"/>
              <a:t>міксини</a:t>
            </a:r>
            <a:r>
              <a:rPr lang="ru-RU" sz="3400" dirty="0"/>
              <a:t> </a:t>
            </a:r>
            <a:r>
              <a:rPr lang="ru-RU" sz="3400" dirty="0" err="1"/>
              <a:t>майже</a:t>
            </a:r>
            <a:r>
              <a:rPr lang="ru-RU" sz="3400" dirty="0"/>
              <a:t> не </a:t>
            </a:r>
            <a:r>
              <a:rPr lang="ru-RU" sz="3400" dirty="0" err="1"/>
              <a:t>змінилися</a:t>
            </a:r>
            <a:r>
              <a:rPr lang="ru-RU" sz="3400" dirty="0"/>
              <a:t>. </a:t>
            </a:r>
            <a:r>
              <a:rPr lang="ru-RU" sz="3400" dirty="0" err="1"/>
              <a:t>Первісна</a:t>
            </a:r>
            <a:r>
              <a:rPr lang="ru-RU" sz="3400" dirty="0"/>
              <a:t> </a:t>
            </a:r>
            <a:r>
              <a:rPr lang="ru-RU" sz="3400" dirty="0" err="1"/>
              <a:t>зовнішність</a:t>
            </a:r>
            <a:r>
              <a:rPr lang="ru-RU" sz="3400" dirty="0"/>
              <a:t> </a:t>
            </a:r>
            <a:r>
              <a:rPr lang="ru-RU" sz="3400" dirty="0" err="1"/>
              <a:t>міксин</a:t>
            </a:r>
            <a:r>
              <a:rPr lang="ru-RU" sz="3400" dirty="0"/>
              <a:t>, яка </a:t>
            </a:r>
            <a:r>
              <a:rPr lang="ru-RU" sz="3400" dirty="0" err="1"/>
              <a:t>вже</a:t>
            </a:r>
            <a:r>
              <a:rPr lang="ru-RU" sz="3400" dirty="0"/>
              <a:t> давним-давно </a:t>
            </a:r>
            <a:r>
              <a:rPr lang="ru-RU" sz="3400" dirty="0" err="1"/>
              <a:t>вийшла</a:t>
            </a:r>
            <a:r>
              <a:rPr lang="ru-RU" sz="3400" dirty="0"/>
              <a:t> з </a:t>
            </a:r>
            <a:r>
              <a:rPr lang="ru-RU" sz="3400" dirty="0" err="1"/>
              <a:t>моди</a:t>
            </a:r>
            <a:r>
              <a:rPr lang="ru-RU" sz="3400" dirty="0"/>
              <a:t> </a:t>
            </a:r>
            <a:r>
              <a:rPr lang="ru-RU" sz="3400" dirty="0" err="1"/>
              <a:t>серед</a:t>
            </a:r>
            <a:r>
              <a:rPr lang="ru-RU" sz="3400" dirty="0"/>
              <a:t> </a:t>
            </a:r>
            <a:r>
              <a:rPr lang="ru-RU" sz="3400" dirty="0" err="1"/>
              <a:t>риб</a:t>
            </a:r>
            <a:r>
              <a:rPr lang="ru-RU" sz="3400" dirty="0"/>
              <a:t>, і </a:t>
            </a:r>
            <a:r>
              <a:rPr lang="ru-RU" sz="3400" dirty="0" err="1"/>
              <a:t>огидні</a:t>
            </a:r>
            <a:r>
              <a:rPr lang="ru-RU" sz="3400" dirty="0"/>
              <a:t> </a:t>
            </a:r>
            <a:r>
              <a:rPr lang="ru-RU" sz="3400" dirty="0" err="1"/>
              <a:t>звички</a:t>
            </a:r>
            <a:r>
              <a:rPr lang="ru-RU" sz="3400" dirty="0"/>
              <a:t> в </a:t>
            </a:r>
            <a:r>
              <a:rPr lang="ru-RU" sz="3400" dirty="0" err="1"/>
              <a:t>харчуванні</a:t>
            </a:r>
            <a:r>
              <a:rPr lang="ru-RU" sz="3400" dirty="0"/>
              <a:t> </a:t>
            </a:r>
            <a:r>
              <a:rPr lang="ru-RU" sz="3400" dirty="0" err="1"/>
              <a:t>призвели</a:t>
            </a:r>
            <a:r>
              <a:rPr lang="ru-RU" sz="3400" dirty="0"/>
              <a:t> до того, </a:t>
            </a:r>
            <a:r>
              <a:rPr lang="ru-RU" sz="3400" dirty="0" err="1"/>
              <a:t>що</a:t>
            </a:r>
            <a:r>
              <a:rPr lang="ru-RU" sz="3400" dirty="0"/>
              <a:t> люди </a:t>
            </a:r>
            <a:r>
              <a:rPr lang="ru-RU" sz="3400" dirty="0" err="1"/>
              <a:t>вважають</a:t>
            </a:r>
            <a:r>
              <a:rPr lang="ru-RU" sz="3400" dirty="0"/>
              <a:t> </a:t>
            </a:r>
            <a:r>
              <a:rPr lang="ru-RU" sz="3400" dirty="0" err="1"/>
              <a:t>міксин</a:t>
            </a:r>
            <a:r>
              <a:rPr lang="ru-RU" sz="3400" dirty="0"/>
              <a:t> одним з </a:t>
            </a:r>
            <a:r>
              <a:rPr lang="ru-RU" sz="3400" dirty="0" err="1"/>
              <a:t>найогидніших</a:t>
            </a:r>
            <a:r>
              <a:rPr lang="ru-RU" sz="3400" dirty="0"/>
              <a:t> </a:t>
            </a:r>
            <a:r>
              <a:rPr lang="ru-RU" sz="3400" dirty="0" err="1"/>
              <a:t>морських</a:t>
            </a:r>
            <a:r>
              <a:rPr lang="ru-RU" sz="3400" dirty="0"/>
              <a:t> </a:t>
            </a:r>
            <a:r>
              <a:rPr lang="ru-RU" sz="3400" dirty="0" err="1"/>
              <a:t>чудовиськ</a:t>
            </a:r>
            <a:r>
              <a:rPr lang="ru-RU" sz="3400" dirty="0"/>
              <a:t>. Але </a:t>
            </a:r>
            <a:r>
              <a:rPr lang="ru-RU" sz="3400" dirty="0" err="1"/>
              <a:t>це</a:t>
            </a:r>
            <a:r>
              <a:rPr lang="ru-RU" sz="3400" dirty="0"/>
              <a:t> все </a:t>
            </a:r>
            <a:r>
              <a:rPr lang="ru-RU" sz="3400" dirty="0" err="1"/>
              <a:t>тільки</a:t>
            </a:r>
            <a:r>
              <a:rPr lang="ru-RU" sz="3400" dirty="0"/>
              <a:t> </a:t>
            </a:r>
            <a:r>
              <a:rPr lang="ru-RU" sz="3400" dirty="0" err="1"/>
              <a:t>лише</a:t>
            </a:r>
            <a:r>
              <a:rPr lang="ru-RU" sz="3400" dirty="0"/>
              <a:t> через те, </a:t>
            </a:r>
            <a:r>
              <a:rPr lang="ru-RU" sz="3400" dirty="0" err="1"/>
              <a:t>що</a:t>
            </a:r>
            <a:r>
              <a:rPr lang="ru-RU" sz="3400" dirty="0"/>
              <a:t> вона </a:t>
            </a:r>
            <a:r>
              <a:rPr lang="ru-RU" sz="3400" dirty="0" err="1"/>
              <a:t>менше</a:t>
            </a:r>
            <a:r>
              <a:rPr lang="ru-RU" sz="3400" dirty="0"/>
              <a:t> за </a:t>
            </a:r>
            <a:r>
              <a:rPr lang="ru-RU" sz="3400" dirty="0" err="1"/>
              <a:t>інших</a:t>
            </a:r>
            <a:r>
              <a:rPr lang="ru-RU" sz="3400" dirty="0"/>
              <a:t> схожа на нас, на </a:t>
            </a:r>
            <a:r>
              <a:rPr lang="ru-RU" sz="3400" dirty="0" err="1"/>
              <a:t>сучасних</a:t>
            </a:r>
            <a:r>
              <a:rPr lang="ru-RU" sz="3400" dirty="0"/>
              <a:t> </a:t>
            </a:r>
            <a:r>
              <a:rPr lang="ru-RU" sz="3400" dirty="0" err="1"/>
              <a:t>істот</a:t>
            </a:r>
            <a:r>
              <a:rPr lang="ru-RU" sz="3400" dirty="0" smtClean="0"/>
              <a:t>.</a:t>
            </a:r>
            <a:r>
              <a:rPr lang="ru-RU" sz="3400" dirty="0"/>
              <a:t> </a:t>
            </a:r>
            <a:endParaRPr lang="ru-RU" sz="3400" dirty="0" smtClean="0"/>
          </a:p>
          <a:p>
            <a:r>
              <a:rPr lang="ru-RU" sz="3400" dirty="0" err="1" smtClean="0"/>
              <a:t>Тіло</a:t>
            </a:r>
            <a:r>
              <a:rPr lang="ru-RU" sz="3400" dirty="0" smtClean="0"/>
              <a:t> </a:t>
            </a:r>
            <a:r>
              <a:rPr lang="ru-RU" sz="3400" dirty="0" err="1"/>
              <a:t>міксини</a:t>
            </a:r>
            <a:r>
              <a:rPr lang="ru-RU" sz="3400" dirty="0"/>
              <a:t> </a:t>
            </a:r>
            <a:r>
              <a:rPr lang="ru-RU" sz="3400" dirty="0" err="1"/>
              <a:t>нагадує</a:t>
            </a:r>
            <a:r>
              <a:rPr lang="ru-RU" sz="3400" dirty="0"/>
              <a:t> </a:t>
            </a:r>
            <a:r>
              <a:rPr lang="ru-RU" sz="3400" dirty="0" err="1"/>
              <a:t>тіло</a:t>
            </a:r>
            <a:r>
              <a:rPr lang="ru-RU" sz="3400" dirty="0"/>
              <a:t> </a:t>
            </a:r>
            <a:r>
              <a:rPr lang="ru-RU" sz="3400" dirty="0" err="1"/>
              <a:t>величезного</a:t>
            </a:r>
            <a:r>
              <a:rPr lang="ru-RU" sz="3400" dirty="0"/>
              <a:t> </a:t>
            </a:r>
            <a:r>
              <a:rPr lang="ru-RU" sz="3400" dirty="0" err="1"/>
              <a:t>черв'яка</a:t>
            </a:r>
            <a:r>
              <a:rPr lang="ru-RU" sz="3400" dirty="0"/>
              <a:t>, з </a:t>
            </a:r>
            <a:r>
              <a:rPr lang="ru-RU" sz="3400" dirty="0" err="1"/>
              <a:t>півметра</a:t>
            </a:r>
            <a:r>
              <a:rPr lang="ru-RU" sz="3400" dirty="0"/>
              <a:t> в </a:t>
            </a:r>
            <a:r>
              <a:rPr lang="ru-RU" sz="3400" dirty="0" err="1"/>
              <a:t>довжину</a:t>
            </a:r>
            <a:r>
              <a:rPr lang="ru-RU" sz="3400" dirty="0"/>
              <a:t>. Міксина-</a:t>
            </a:r>
            <a:r>
              <a:rPr lang="ru-RU" sz="3400" dirty="0" err="1"/>
              <a:t>голіаф</a:t>
            </a:r>
            <a:r>
              <a:rPr lang="ru-RU" sz="3400" dirty="0"/>
              <a:t>, </a:t>
            </a:r>
            <a:r>
              <a:rPr lang="ru-RU" sz="3400" dirty="0" err="1"/>
              <a:t>буває</a:t>
            </a:r>
            <a:r>
              <a:rPr lang="ru-RU" sz="3400" dirty="0"/>
              <a:t>, </a:t>
            </a:r>
            <a:r>
              <a:rPr lang="ru-RU" sz="3400" dirty="0" err="1"/>
              <a:t>досягає</a:t>
            </a:r>
            <a:r>
              <a:rPr lang="ru-RU" sz="3400" dirty="0"/>
              <a:t> </a:t>
            </a:r>
            <a:r>
              <a:rPr lang="ru-RU" sz="3400" dirty="0" err="1"/>
              <a:t>розміру</a:t>
            </a:r>
            <a:r>
              <a:rPr lang="ru-RU" sz="3400" dirty="0"/>
              <a:t> в 127 </a:t>
            </a:r>
            <a:r>
              <a:rPr lang="ru-RU" sz="3400" dirty="0" err="1"/>
              <a:t>сантиметрів</a:t>
            </a:r>
            <a:r>
              <a:rPr lang="ru-RU" sz="3400" dirty="0"/>
              <a:t>. Міксина є </a:t>
            </a:r>
            <a:r>
              <a:rPr lang="ru-RU" sz="3400" dirty="0" err="1"/>
              <a:t>чи</a:t>
            </a:r>
            <a:r>
              <a:rPr lang="ru-RU" sz="3400" dirty="0"/>
              <a:t> не </a:t>
            </a:r>
            <a:r>
              <a:rPr lang="ru-RU" sz="3400" dirty="0" err="1"/>
              <a:t>єдиним</a:t>
            </a:r>
            <a:r>
              <a:rPr lang="ru-RU" sz="3400" dirty="0"/>
              <a:t> </a:t>
            </a:r>
            <a:r>
              <a:rPr lang="ru-RU" sz="3400" dirty="0" err="1"/>
              <a:t>істотою</a:t>
            </a:r>
            <a:r>
              <a:rPr lang="ru-RU" sz="3400" dirty="0"/>
              <a:t> на </a:t>
            </a:r>
            <a:r>
              <a:rPr lang="ru-RU" sz="3400" dirty="0" err="1"/>
              <a:t>Землі</a:t>
            </a:r>
            <a:r>
              <a:rPr lang="ru-RU" sz="3400" dirty="0"/>
              <a:t>, яка </a:t>
            </a:r>
            <a:r>
              <a:rPr lang="ru-RU" sz="3400" dirty="0" err="1"/>
              <a:t>може</a:t>
            </a:r>
            <a:r>
              <a:rPr lang="ru-RU" sz="3400" dirty="0"/>
              <a:t> сама себе </a:t>
            </a:r>
            <a:r>
              <a:rPr lang="ru-RU" sz="3400" dirty="0" err="1"/>
              <a:t>зав'язувати</a:t>
            </a:r>
            <a:r>
              <a:rPr lang="ru-RU" sz="3400" dirty="0"/>
              <a:t> у </a:t>
            </a:r>
            <a:r>
              <a:rPr lang="ru-RU" sz="3400" dirty="0" err="1"/>
              <a:t>вузол</a:t>
            </a:r>
            <a:r>
              <a:rPr lang="ru-RU" sz="3400" dirty="0"/>
              <a:t>.</a:t>
            </a:r>
          </a:p>
          <a:p>
            <a:endParaRPr lang="ru-RU" dirty="0"/>
          </a:p>
        </p:txBody>
      </p:sp>
      <p:sp>
        <p:nvSpPr>
          <p:cNvPr id="4" name="Объект 3"/>
          <p:cNvSpPr>
            <a:spLocks noGrp="1"/>
          </p:cNvSpPr>
          <p:nvPr>
            <p:ph sz="half" idx="2"/>
          </p:nvPr>
        </p:nvSpPr>
        <p:spPr/>
        <p:txBody>
          <a:bodyPr>
            <a:noAutofit/>
          </a:bodyPr>
          <a:lstStyle/>
          <a:p>
            <a:r>
              <a:rPr lang="ru-RU" sz="1700" dirty="0" err="1" smtClean="0"/>
              <a:t>Тепер</a:t>
            </a:r>
            <a:r>
              <a:rPr lang="ru-RU" sz="1700" dirty="0" smtClean="0"/>
              <a:t> </a:t>
            </a:r>
            <a:r>
              <a:rPr lang="ru-RU" sz="1700" dirty="0" err="1"/>
              <a:t>подивимося</a:t>
            </a:r>
            <a:r>
              <a:rPr lang="ru-RU" sz="1700" dirty="0"/>
              <a:t>, </a:t>
            </a:r>
            <a:r>
              <a:rPr lang="ru-RU" sz="1700" dirty="0" err="1"/>
              <a:t>що</a:t>
            </a:r>
            <a:r>
              <a:rPr lang="ru-RU" sz="1700" dirty="0"/>
              <a:t> у </a:t>
            </a:r>
            <a:r>
              <a:rPr lang="ru-RU" sz="1700" dirty="0" err="1"/>
              <a:t>міксини</a:t>
            </a:r>
            <a:r>
              <a:rPr lang="ru-RU" sz="1700" dirty="0"/>
              <a:t> </a:t>
            </a:r>
            <a:r>
              <a:rPr lang="ru-RU" sz="1700" dirty="0" err="1"/>
              <a:t>всередині</a:t>
            </a:r>
            <a:r>
              <a:rPr lang="ru-RU" sz="1700" dirty="0"/>
              <a:t>. У </a:t>
            </a:r>
            <a:r>
              <a:rPr lang="ru-RU" sz="1700" dirty="0" err="1"/>
              <a:t>неї</a:t>
            </a:r>
            <a:r>
              <a:rPr lang="ru-RU" sz="1700" dirty="0"/>
              <a:t> </a:t>
            </a:r>
            <a:r>
              <a:rPr lang="ru-RU" sz="1700" dirty="0" err="1"/>
              <a:t>чотири</a:t>
            </a:r>
            <a:r>
              <a:rPr lang="ru-RU" sz="1700" dirty="0"/>
              <a:t> </a:t>
            </a:r>
            <a:r>
              <a:rPr lang="ru-RU" sz="1700" dirty="0" err="1"/>
              <a:t>серця</a:t>
            </a:r>
            <a:r>
              <a:rPr lang="ru-RU" sz="1700" dirty="0"/>
              <a:t>, два </a:t>
            </a:r>
            <a:r>
              <a:rPr lang="ru-RU" sz="1700" dirty="0" err="1"/>
              <a:t>мозка</a:t>
            </a:r>
            <a:r>
              <a:rPr lang="ru-RU" sz="1700" dirty="0"/>
              <a:t> і одна </a:t>
            </a:r>
            <a:r>
              <a:rPr lang="ru-RU" sz="1700" dirty="0" err="1"/>
              <a:t>ніздря</a:t>
            </a:r>
            <a:r>
              <a:rPr lang="ru-RU" sz="1700" dirty="0"/>
              <a:t>. Але очей у </a:t>
            </a:r>
            <a:r>
              <a:rPr lang="ru-RU" sz="1700" dirty="0" err="1"/>
              <a:t>міксини</a:t>
            </a:r>
            <a:r>
              <a:rPr lang="ru-RU" sz="1700" dirty="0"/>
              <a:t> - </a:t>
            </a:r>
            <a:r>
              <a:rPr lang="ru-RU" sz="1700" dirty="0" err="1"/>
              <a:t>стільки</a:t>
            </a:r>
            <a:r>
              <a:rPr lang="ru-RU" sz="1700" dirty="0"/>
              <a:t> ж, </a:t>
            </a:r>
            <a:r>
              <a:rPr lang="ru-RU" sz="1700" dirty="0" err="1"/>
              <a:t>скільки</a:t>
            </a:r>
            <a:r>
              <a:rPr lang="ru-RU" sz="1700" dirty="0"/>
              <a:t> у нас, у </a:t>
            </a:r>
            <a:r>
              <a:rPr lang="ru-RU" sz="1700" dirty="0" err="1"/>
              <a:t>хребетних</a:t>
            </a:r>
            <a:r>
              <a:rPr lang="ru-RU" sz="1700" dirty="0"/>
              <a:t> - два. Правда, вони </a:t>
            </a:r>
            <a:r>
              <a:rPr lang="ru-RU" sz="1700" dirty="0" err="1"/>
              <a:t>досить</a:t>
            </a:r>
            <a:r>
              <a:rPr lang="ru-RU" sz="1700" dirty="0"/>
              <a:t> </a:t>
            </a:r>
            <a:r>
              <a:rPr lang="ru-RU" sz="1700" dirty="0" err="1"/>
              <a:t>примітивні</a:t>
            </a:r>
            <a:r>
              <a:rPr lang="ru-RU" sz="1700" dirty="0"/>
              <a:t>. </a:t>
            </a:r>
            <a:r>
              <a:rPr lang="ru-RU" sz="1700" dirty="0" err="1"/>
              <a:t>Міксини</a:t>
            </a:r>
            <a:r>
              <a:rPr lang="ru-RU" sz="1700" dirty="0"/>
              <a:t> за </a:t>
            </a:r>
            <a:r>
              <a:rPr lang="ru-RU" sz="1700" dirty="0" err="1"/>
              <a:t>допомогою</a:t>
            </a:r>
            <a:r>
              <a:rPr lang="ru-RU" sz="1700" dirty="0"/>
              <a:t> таких очей </a:t>
            </a:r>
            <a:r>
              <a:rPr lang="ru-RU" sz="1700" dirty="0" err="1"/>
              <a:t>можуть</a:t>
            </a:r>
            <a:r>
              <a:rPr lang="ru-RU" sz="1700" dirty="0"/>
              <a:t> </a:t>
            </a:r>
            <a:r>
              <a:rPr lang="ru-RU" sz="1700" dirty="0" err="1"/>
              <a:t>бачити</a:t>
            </a:r>
            <a:r>
              <a:rPr lang="ru-RU" sz="1700" dirty="0"/>
              <a:t> </a:t>
            </a:r>
            <a:r>
              <a:rPr lang="ru-RU" sz="1700" dirty="0" err="1"/>
              <a:t>світло</a:t>
            </a:r>
            <a:r>
              <a:rPr lang="ru-RU" sz="1700" dirty="0"/>
              <a:t>, але не </a:t>
            </a:r>
            <a:r>
              <a:rPr lang="ru-RU" sz="1700" dirty="0" err="1"/>
              <a:t>конкретне</a:t>
            </a:r>
            <a:r>
              <a:rPr lang="ru-RU" sz="1700" dirty="0"/>
              <a:t> </a:t>
            </a:r>
            <a:r>
              <a:rPr lang="ru-RU" sz="1700" dirty="0" err="1"/>
              <a:t>зображення</a:t>
            </a:r>
            <a:r>
              <a:rPr lang="ru-RU" sz="1700" dirty="0" smtClean="0"/>
              <a:t>.</a:t>
            </a:r>
            <a:endParaRPr lang="ru-RU" sz="1700" dirty="0"/>
          </a:p>
          <a:p>
            <a:r>
              <a:rPr lang="ru-RU" sz="1700" dirty="0"/>
              <a:t> У </a:t>
            </a:r>
            <a:r>
              <a:rPr lang="ru-RU" sz="1700" dirty="0" err="1"/>
              <a:t>деяких</a:t>
            </a:r>
            <a:r>
              <a:rPr lang="ru-RU" sz="1700" dirty="0"/>
              <a:t> </a:t>
            </a:r>
            <a:r>
              <a:rPr lang="ru-RU" sz="1700" dirty="0" err="1"/>
              <a:t>видів</a:t>
            </a:r>
            <a:r>
              <a:rPr lang="ru-RU" sz="1700" dirty="0"/>
              <a:t> </a:t>
            </a:r>
            <a:r>
              <a:rPr lang="ru-RU" sz="1700" dirty="0" err="1"/>
              <a:t>міксини</a:t>
            </a:r>
            <a:r>
              <a:rPr lang="ru-RU" sz="1700" dirty="0"/>
              <a:t> на сто самок доводиться </a:t>
            </a:r>
            <a:r>
              <a:rPr lang="ru-RU" sz="1700" dirty="0" err="1"/>
              <a:t>всього</a:t>
            </a:r>
            <a:r>
              <a:rPr lang="ru-RU" sz="1700" dirty="0"/>
              <a:t> </a:t>
            </a:r>
            <a:r>
              <a:rPr lang="ru-RU" sz="1700" dirty="0" err="1"/>
              <a:t>лише</a:t>
            </a:r>
            <a:r>
              <a:rPr lang="ru-RU" sz="1700" dirty="0"/>
              <a:t> один </a:t>
            </a:r>
            <a:r>
              <a:rPr lang="ru-RU" sz="1700" dirty="0" err="1"/>
              <a:t>самець</a:t>
            </a:r>
            <a:r>
              <a:rPr lang="ru-RU" sz="1700" dirty="0"/>
              <a:t>. </a:t>
            </a:r>
            <a:r>
              <a:rPr lang="ru-RU" sz="1700" dirty="0" err="1"/>
              <a:t>Представники</a:t>
            </a:r>
            <a:r>
              <a:rPr lang="ru-RU" sz="1700" dirty="0"/>
              <a:t> ж </a:t>
            </a:r>
            <a:r>
              <a:rPr lang="ru-RU" sz="1700" dirty="0" err="1"/>
              <a:t>інших</a:t>
            </a:r>
            <a:r>
              <a:rPr lang="ru-RU" sz="1700" dirty="0"/>
              <a:t> </a:t>
            </a:r>
            <a:r>
              <a:rPr lang="ru-RU" sz="1700" dirty="0" err="1"/>
              <a:t>видів</a:t>
            </a:r>
            <a:r>
              <a:rPr lang="ru-RU" sz="1700" dirty="0"/>
              <a:t> і </a:t>
            </a:r>
            <a:r>
              <a:rPr lang="ru-RU" sz="1700" dirty="0" err="1"/>
              <a:t>зовсім</a:t>
            </a:r>
            <a:r>
              <a:rPr lang="ru-RU" sz="1700" dirty="0"/>
              <a:t> - </a:t>
            </a:r>
            <a:r>
              <a:rPr lang="ru-RU" sz="1700" dirty="0" err="1"/>
              <a:t>гермафродити</a:t>
            </a:r>
            <a:r>
              <a:rPr lang="ru-RU" sz="1700" dirty="0"/>
              <a:t>. Так </a:t>
            </a:r>
            <a:r>
              <a:rPr lang="ru-RU" sz="1700" dirty="0" err="1"/>
              <a:t>що</a:t>
            </a:r>
            <a:r>
              <a:rPr lang="ru-RU" sz="1700" dirty="0"/>
              <a:t> </a:t>
            </a:r>
            <a:r>
              <a:rPr lang="ru-RU" sz="1700" dirty="0" err="1"/>
              <a:t>виживання</a:t>
            </a:r>
            <a:r>
              <a:rPr lang="ru-RU" sz="1700" dirty="0"/>
              <a:t> </a:t>
            </a:r>
            <a:r>
              <a:rPr lang="ru-RU" sz="1700" dirty="0" err="1"/>
              <a:t>міксини</a:t>
            </a:r>
            <a:r>
              <a:rPr lang="ru-RU" sz="1700" dirty="0"/>
              <a:t> </a:t>
            </a:r>
            <a:r>
              <a:rPr lang="ru-RU" sz="1700" dirty="0" err="1"/>
              <a:t>ніщо</a:t>
            </a:r>
            <a:r>
              <a:rPr lang="ru-RU" sz="1700" dirty="0"/>
              <a:t> не </a:t>
            </a:r>
            <a:r>
              <a:rPr lang="ru-RU" sz="1700" dirty="0" err="1"/>
              <a:t>загрожує</a:t>
            </a:r>
            <a:r>
              <a:rPr lang="ru-RU" sz="1700" dirty="0"/>
              <a:t>, </a:t>
            </a:r>
            <a:r>
              <a:rPr lang="ru-RU" sz="1700" dirty="0" err="1"/>
              <a:t>навіть</a:t>
            </a:r>
            <a:r>
              <a:rPr lang="ru-RU" sz="1700" dirty="0"/>
              <a:t> </a:t>
            </a:r>
            <a:r>
              <a:rPr lang="ru-RU" sz="1700" dirty="0" err="1"/>
              <a:t>якщо</a:t>
            </a:r>
            <a:r>
              <a:rPr lang="ru-RU" sz="1700" dirty="0"/>
              <a:t> «мужики </a:t>
            </a:r>
            <a:r>
              <a:rPr lang="ru-RU" sz="1700" dirty="0" err="1"/>
              <a:t>переведуться</a:t>
            </a:r>
            <a:r>
              <a:rPr lang="ru-RU" sz="1700" dirty="0" smtClean="0"/>
              <a:t>».</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059582"/>
            <a:ext cx="4536504" cy="3312368"/>
          </a:xfrm>
          <a:prstGeom prst="rect">
            <a:avLst/>
          </a:prstGeom>
        </p:spPr>
      </p:pic>
    </p:spTree>
    <p:extLst>
      <p:ext uri="{BB962C8B-B14F-4D97-AF65-F5344CB8AC3E}">
        <p14:creationId xmlns:p14="http://schemas.microsoft.com/office/powerpoint/2010/main" val="1401869052"/>
      </p:ext>
    </p:extLst>
  </p:cSld>
  <p:clrMapOvr>
    <a:masterClrMapping/>
  </p:clrMapOvr>
  <p:transition spd="slow">
    <p:wedg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1" presetClass="entr" presetSubtype="8"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heel(8)">
                                      <p:cBhvr>
                                        <p:cTn id="14" dur="2000"/>
                                        <p:tgtEl>
                                          <p:spTgt spid="4">
                                            <p:txEl>
                                              <p:pRg st="0" end="0"/>
                                            </p:txEl>
                                          </p:spTgt>
                                        </p:tgtEl>
                                      </p:cBhvr>
                                    </p:animEffect>
                                  </p:childTnLst>
                                </p:cTn>
                              </p:par>
                            </p:childTnLst>
                          </p:cTn>
                        </p:par>
                        <p:par>
                          <p:cTn id="15" fill="hold">
                            <p:stCondLst>
                              <p:cond delay="4000"/>
                            </p:stCondLst>
                            <p:childTnLst>
                              <p:par>
                                <p:cTn id="16" presetID="21" presetClass="entr" presetSubtype="8" fill="hold" grpId="0"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heel(8)">
                                      <p:cBhvr>
                                        <p:cTn id="18" dur="2000"/>
                                        <p:tgtEl>
                                          <p:spTgt spid="4">
                                            <p:txEl>
                                              <p:pRg st="1" end="1"/>
                                            </p:txEl>
                                          </p:spTgt>
                                        </p:tgtEl>
                                      </p:cBhvr>
                                    </p:animEffect>
                                  </p:childTnLst>
                                </p:cTn>
                              </p:par>
                            </p:childTnLst>
                          </p:cTn>
                        </p:par>
                        <p:par>
                          <p:cTn id="19" fill="hold">
                            <p:stCondLst>
                              <p:cond delay="6000"/>
                            </p:stCondLst>
                            <p:childTnLst>
                              <p:par>
                                <p:cTn id="20" presetID="21" presetClass="entr" presetSubtype="8"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heel(8)">
                                      <p:cBhvr>
                                        <p:cTn id="22" dur="2000"/>
                                        <p:tgtEl>
                                          <p:spTgt spid="3">
                                            <p:txEl>
                                              <p:pRg st="0" end="0"/>
                                            </p:txEl>
                                          </p:spTgt>
                                        </p:tgtEl>
                                      </p:cBhvr>
                                    </p:animEffect>
                                  </p:childTnLst>
                                </p:cTn>
                              </p:par>
                            </p:childTnLst>
                          </p:cTn>
                        </p:par>
                        <p:par>
                          <p:cTn id="23" fill="hold">
                            <p:stCondLst>
                              <p:cond delay="8000"/>
                            </p:stCondLst>
                            <p:childTnLst>
                              <p:par>
                                <p:cTn id="24" presetID="21" presetClass="entr" presetSubtype="8"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heel(8)">
                                      <p:cBhvr>
                                        <p:cTn id="26" dur="2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80">
                                          <p:stCondLst>
                                            <p:cond delay="0"/>
                                          </p:stCondLst>
                                        </p:cTn>
                                        <p:tgtEl>
                                          <p:spTgt spid="6"/>
                                        </p:tgtEl>
                                      </p:cBhvr>
                                    </p:animEffect>
                                    <p:anim calcmode="lin" valueType="num">
                                      <p:cBhvr>
                                        <p:cTn id="3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7" dur="26">
                                          <p:stCondLst>
                                            <p:cond delay="650"/>
                                          </p:stCondLst>
                                        </p:cTn>
                                        <p:tgtEl>
                                          <p:spTgt spid="6"/>
                                        </p:tgtEl>
                                      </p:cBhvr>
                                      <p:to x="100000" y="60000"/>
                                    </p:animScale>
                                    <p:animScale>
                                      <p:cBhvr>
                                        <p:cTn id="38" dur="166" decel="50000">
                                          <p:stCondLst>
                                            <p:cond delay="676"/>
                                          </p:stCondLst>
                                        </p:cTn>
                                        <p:tgtEl>
                                          <p:spTgt spid="6"/>
                                        </p:tgtEl>
                                      </p:cBhvr>
                                      <p:to x="100000" y="100000"/>
                                    </p:animScale>
                                    <p:animScale>
                                      <p:cBhvr>
                                        <p:cTn id="39" dur="26">
                                          <p:stCondLst>
                                            <p:cond delay="1312"/>
                                          </p:stCondLst>
                                        </p:cTn>
                                        <p:tgtEl>
                                          <p:spTgt spid="6"/>
                                        </p:tgtEl>
                                      </p:cBhvr>
                                      <p:to x="100000" y="80000"/>
                                    </p:animScale>
                                    <p:animScale>
                                      <p:cBhvr>
                                        <p:cTn id="40" dur="166" decel="50000">
                                          <p:stCondLst>
                                            <p:cond delay="1338"/>
                                          </p:stCondLst>
                                        </p:cTn>
                                        <p:tgtEl>
                                          <p:spTgt spid="6"/>
                                        </p:tgtEl>
                                      </p:cBhvr>
                                      <p:to x="100000" y="100000"/>
                                    </p:animScale>
                                    <p:animScale>
                                      <p:cBhvr>
                                        <p:cTn id="41" dur="26">
                                          <p:stCondLst>
                                            <p:cond delay="1642"/>
                                          </p:stCondLst>
                                        </p:cTn>
                                        <p:tgtEl>
                                          <p:spTgt spid="6"/>
                                        </p:tgtEl>
                                      </p:cBhvr>
                                      <p:to x="100000" y="90000"/>
                                    </p:animScale>
                                    <p:animScale>
                                      <p:cBhvr>
                                        <p:cTn id="42" dur="166" decel="50000">
                                          <p:stCondLst>
                                            <p:cond delay="1668"/>
                                          </p:stCondLst>
                                        </p:cTn>
                                        <p:tgtEl>
                                          <p:spTgt spid="6"/>
                                        </p:tgtEl>
                                      </p:cBhvr>
                                      <p:to x="100000" y="100000"/>
                                    </p:animScale>
                                    <p:animScale>
                                      <p:cBhvr>
                                        <p:cTn id="43" dur="26">
                                          <p:stCondLst>
                                            <p:cond delay="1808"/>
                                          </p:stCondLst>
                                        </p:cTn>
                                        <p:tgtEl>
                                          <p:spTgt spid="6"/>
                                        </p:tgtEl>
                                      </p:cBhvr>
                                      <p:to x="100000" y="95000"/>
                                    </p:animScale>
                                    <p:animScale>
                                      <p:cBhvr>
                                        <p:cTn id="4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theme/theme1.xml><?xml version="1.0" encoding="utf-8"?>
<a:theme xmlns:a="http://schemas.openxmlformats.org/drawingml/2006/main" name="PresentationPro_WaterWavesW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4F8C02C-E2CF-4C16-B46E-6B24DF3071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PresentationPro_WaterWavesWide</Template>
  <TotalTime>0</TotalTime>
  <Words>813</Words>
  <Application>Microsoft Office PowerPoint</Application>
  <PresentationFormat>Экран (16:9)</PresentationFormat>
  <Paragraphs>33</Paragraphs>
  <Slides>12</Slides>
  <Notes>2</Notes>
  <HiddenSlides>0</HiddenSlides>
  <MMClips>2</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PresentationPro_WaterWavesWide</vt:lpstr>
      <vt:lpstr>Міксини</vt:lpstr>
      <vt:lpstr>Міксини</vt:lpstr>
      <vt:lpstr>Живлення</vt:lpstr>
      <vt:lpstr>Будова</vt:lpstr>
      <vt:lpstr>Розмноження</vt:lpstr>
      <vt:lpstr>ЧИ ТОБІ ВІДОМО, ЩО...</vt:lpstr>
      <vt:lpstr>Презентация PowerPoint</vt:lpstr>
      <vt:lpstr>Міксини</vt:lpstr>
      <vt:lpstr>Міксини</vt:lpstr>
      <vt:lpstr>Міксини</vt:lpstr>
      <vt:lpstr>Європейська міксина,  тихоокеанский п’явкоріт</vt:lpstr>
      <vt:lpstr>Як міксина зав’язує себе у вузол</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2013-01-30T21:03:40Z</dcterms:created>
  <dcterms:modified xsi:type="dcterms:W3CDTF">2013-01-30T23:23:02Z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TC018813439991</vt:lpwstr>
  </property>
</Properties>
</file>