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793B4A9-56DB-4EE2-9636-940DAE98D8F6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98CCDE6-00D6-4A8F-8BB1-66CD75E02F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93B4A9-56DB-4EE2-9636-940DAE98D8F6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8CCDE6-00D6-4A8F-8BB1-66CD75E02F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793B4A9-56DB-4EE2-9636-940DAE98D8F6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98CCDE6-00D6-4A8F-8BB1-66CD75E02F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93B4A9-56DB-4EE2-9636-940DAE98D8F6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8CCDE6-00D6-4A8F-8BB1-66CD75E02F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793B4A9-56DB-4EE2-9636-940DAE98D8F6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98CCDE6-00D6-4A8F-8BB1-66CD75E02F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93B4A9-56DB-4EE2-9636-940DAE98D8F6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8CCDE6-00D6-4A8F-8BB1-66CD75E02F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93B4A9-56DB-4EE2-9636-940DAE98D8F6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8CCDE6-00D6-4A8F-8BB1-66CD75E02F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93B4A9-56DB-4EE2-9636-940DAE98D8F6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8CCDE6-00D6-4A8F-8BB1-66CD75E02F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793B4A9-56DB-4EE2-9636-940DAE98D8F6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8CCDE6-00D6-4A8F-8BB1-66CD75E02F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93B4A9-56DB-4EE2-9636-940DAE98D8F6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8CCDE6-00D6-4A8F-8BB1-66CD75E02F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93B4A9-56DB-4EE2-9636-940DAE98D8F6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8CCDE6-00D6-4A8F-8BB1-66CD75E02F7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793B4A9-56DB-4EE2-9636-940DAE98D8F6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98CCDE6-00D6-4A8F-8BB1-66CD75E02F7A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ll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i="1" dirty="0" err="1">
                <a:solidFill>
                  <a:schemeClr val="accent4"/>
                </a:solidFill>
              </a:rPr>
              <a:t>Обмороження</a:t>
            </a:r>
            <a:r>
              <a:rPr lang="ru-RU" i="1" dirty="0">
                <a:solidFill>
                  <a:schemeClr val="accent4"/>
                </a:solidFill>
              </a:rPr>
              <a:t> у </a:t>
            </a:r>
            <a:r>
              <a:rPr lang="ru-RU" i="1" dirty="0" err="1">
                <a:solidFill>
                  <a:schemeClr val="accent4"/>
                </a:solidFill>
              </a:rPr>
              <a:t>людини</a:t>
            </a:r>
            <a:endParaRPr lang="ru-RU" i="1" dirty="0">
              <a:solidFill>
                <a:schemeClr val="accent4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pPr algn="ctr"/>
            <a:r>
              <a:rPr lang="ru-RU" sz="4200" i="1" dirty="0" err="1">
                <a:solidFill>
                  <a:schemeClr val="accent4"/>
                </a:solidFill>
              </a:rPr>
              <a:t>методи</a:t>
            </a:r>
            <a:r>
              <a:rPr lang="ru-RU" sz="4200" i="1" dirty="0">
                <a:solidFill>
                  <a:schemeClr val="accent4"/>
                </a:solidFill>
              </a:rPr>
              <a:t> </a:t>
            </a:r>
            <a:r>
              <a:rPr lang="ru-RU" sz="4200" i="1" dirty="0" err="1">
                <a:solidFill>
                  <a:schemeClr val="accent4"/>
                </a:solidFill>
              </a:rPr>
              <a:t>лікування</a:t>
            </a:r>
            <a:endParaRPr lang="ru-RU" sz="4200" i="1" dirty="0">
              <a:solidFill>
                <a:schemeClr val="accent4"/>
              </a:solidFill>
            </a:endParaRPr>
          </a:p>
          <a:p>
            <a:endParaRPr lang="uk-UA" dirty="0" smtClean="0"/>
          </a:p>
          <a:p>
            <a:endParaRPr lang="uk-UA" dirty="0"/>
          </a:p>
          <a:p>
            <a:r>
              <a:rPr lang="uk-UA" sz="6300" b="1" i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Сенько Ольги</a:t>
            </a:r>
            <a:endParaRPr lang="ru-RU" sz="6300" b="1" i="1" dirty="0" smtClean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890794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29070"/>
            <a:ext cx="7239000" cy="48463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i="1" dirty="0" err="1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Якщо</a:t>
            </a:r>
            <a:r>
              <a:rPr lang="ru-RU" sz="3200" i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3200" i="1" dirty="0" err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людина</a:t>
            </a:r>
            <a:r>
              <a:rPr lang="ru-RU" sz="3200" i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3200" i="1" dirty="0" err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тривалий</a:t>
            </a:r>
            <a:r>
              <a:rPr lang="ru-RU" sz="3200" i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час </a:t>
            </a:r>
            <a:r>
              <a:rPr lang="ru-RU" sz="3200" i="1" dirty="0" err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перебуває</a:t>
            </a:r>
            <a:r>
              <a:rPr lang="ru-RU" sz="3200" i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3200" i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на </a:t>
            </a:r>
            <a:r>
              <a:rPr lang="ru-RU" sz="3200" i="1" dirty="0" err="1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холоді</a:t>
            </a:r>
            <a:r>
              <a:rPr lang="ru-RU" sz="3200" i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, в </a:t>
            </a:r>
            <a:r>
              <a:rPr lang="ru-RU" sz="3200" i="1" dirty="0" err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неї</a:t>
            </a:r>
            <a:r>
              <a:rPr lang="ru-RU" sz="3200" i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3200" i="1" dirty="0" err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може</a:t>
            </a:r>
            <a:r>
              <a:rPr lang="ru-RU" sz="3200" i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3200" i="1" dirty="0" err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виникнути</a:t>
            </a:r>
            <a:r>
              <a:rPr lang="ru-RU" sz="3200" i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3200" i="1" dirty="0" err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переохолодження</a:t>
            </a:r>
            <a:r>
              <a:rPr lang="ru-RU" sz="3200" i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3200" i="1" dirty="0" err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всього</a:t>
            </a:r>
            <a:r>
              <a:rPr lang="ru-RU" sz="3200" i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3200" i="1" dirty="0" err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організму</a:t>
            </a:r>
            <a:r>
              <a:rPr lang="ru-RU" sz="3200" i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, </a:t>
            </a:r>
            <a:r>
              <a:rPr lang="ru-RU" sz="3200" i="1" dirty="0" err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або</a:t>
            </a:r>
            <a:r>
              <a:rPr lang="ru-RU" sz="3200" i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3200" i="1" dirty="0" err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загальне</a:t>
            </a:r>
            <a:r>
              <a:rPr lang="ru-RU" sz="3200" i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3200" i="1" dirty="0" err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замерзання</a:t>
            </a:r>
            <a:r>
              <a:rPr lang="ru-RU" sz="3200" i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2564903"/>
            <a:ext cx="5184576" cy="3753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35048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332656"/>
            <a:ext cx="4320480" cy="62646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4000" i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У </a:t>
            </a:r>
            <a:r>
              <a:rPr lang="ru-RU" sz="4000" i="1" dirty="0" err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розвитку</a:t>
            </a:r>
            <a:r>
              <a:rPr lang="ru-RU" sz="4000" i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4000" i="1" dirty="0" err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загального</a:t>
            </a:r>
            <a:r>
              <a:rPr lang="ru-RU" sz="4000" i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4000" i="1" dirty="0" err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переохолодження</a:t>
            </a:r>
            <a:r>
              <a:rPr lang="ru-RU" sz="4000" i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4000" i="1" dirty="0" err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виділяють</a:t>
            </a:r>
            <a:r>
              <a:rPr lang="ru-RU" sz="4000" i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4000" i="1" dirty="0" err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кілька</a:t>
            </a:r>
            <a:r>
              <a:rPr lang="ru-RU" sz="4000" i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фаз</a:t>
            </a:r>
            <a:r>
              <a:rPr lang="ru-RU" sz="4000" i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:</a:t>
            </a:r>
          </a:p>
          <a:p>
            <a:r>
              <a:rPr lang="ru-RU" sz="3000" i="1" dirty="0" smtClean="0">
                <a:latin typeface="Monotype Corsiva" pitchFamily="66" charset="0"/>
              </a:rPr>
              <a:t>1</a:t>
            </a:r>
            <a:r>
              <a:rPr lang="ru-RU" sz="3000" i="1" dirty="0">
                <a:latin typeface="Monotype Corsiva" pitchFamily="66" charset="0"/>
              </a:rPr>
              <a:t>) </a:t>
            </a:r>
            <a:r>
              <a:rPr lang="ru-RU" sz="3000" i="1" dirty="0" err="1">
                <a:latin typeface="Monotype Corsiva" pitchFamily="66" charset="0"/>
              </a:rPr>
              <a:t>людина</a:t>
            </a:r>
            <a:r>
              <a:rPr lang="ru-RU" sz="3000" i="1" dirty="0">
                <a:latin typeface="Monotype Corsiva" pitchFamily="66" charset="0"/>
              </a:rPr>
              <a:t> </a:t>
            </a:r>
            <a:r>
              <a:rPr lang="ru-RU" sz="3000" i="1" dirty="0" err="1">
                <a:latin typeface="Monotype Corsiva" pitchFamily="66" charset="0"/>
              </a:rPr>
              <a:t>відчуває</a:t>
            </a:r>
            <a:r>
              <a:rPr lang="ru-RU" sz="3000" i="1" dirty="0">
                <a:latin typeface="Monotype Corsiva" pitchFamily="66" charset="0"/>
              </a:rPr>
              <a:t> </a:t>
            </a:r>
            <a:r>
              <a:rPr lang="ru-RU" sz="3000" i="1" dirty="0" err="1">
                <a:latin typeface="Monotype Corsiva" pitchFamily="66" charset="0"/>
              </a:rPr>
              <a:t>втому</a:t>
            </a:r>
            <a:r>
              <a:rPr lang="ru-RU" sz="3000" i="1" dirty="0">
                <a:latin typeface="Monotype Corsiva" pitchFamily="66" charset="0"/>
              </a:rPr>
              <a:t>, </a:t>
            </a:r>
            <a:r>
              <a:rPr lang="ru-RU" sz="3000" i="1" dirty="0" err="1">
                <a:latin typeface="Monotype Corsiva" pitchFamily="66" charset="0"/>
              </a:rPr>
              <a:t>скутість</a:t>
            </a:r>
            <a:r>
              <a:rPr lang="ru-RU" sz="3000" i="1" dirty="0">
                <a:latin typeface="Monotype Corsiva" pitchFamily="66" charset="0"/>
              </a:rPr>
              <a:t>, </a:t>
            </a:r>
            <a:r>
              <a:rPr lang="ru-RU" sz="3000" i="1" dirty="0" err="1">
                <a:latin typeface="Monotype Corsiva" pitchFamily="66" charset="0"/>
              </a:rPr>
              <a:t>сонливість</a:t>
            </a:r>
            <a:r>
              <a:rPr lang="ru-RU" sz="3000" i="1" dirty="0">
                <a:latin typeface="Monotype Corsiva" pitchFamily="66" charset="0"/>
              </a:rPr>
              <a:t>, </a:t>
            </a:r>
            <a:r>
              <a:rPr lang="ru-RU" sz="3000" i="1" dirty="0" err="1">
                <a:latin typeface="Monotype Corsiva" pitchFamily="66" charset="0"/>
              </a:rPr>
              <a:t>байдужість</a:t>
            </a:r>
            <a:r>
              <a:rPr lang="ru-RU" sz="3000" i="1" dirty="0">
                <a:latin typeface="Monotype Corsiva" pitchFamily="66" charset="0"/>
              </a:rPr>
              <a:t> до </a:t>
            </a:r>
            <a:r>
              <a:rPr lang="ru-RU" sz="3000" i="1" dirty="0" err="1">
                <a:latin typeface="Monotype Corsiva" pitchFamily="66" charset="0"/>
              </a:rPr>
              <a:t>навколишнього</a:t>
            </a:r>
            <a:r>
              <a:rPr lang="ru-RU" sz="3000" i="1" dirty="0">
                <a:latin typeface="Monotype Corsiva" pitchFamily="66" charset="0"/>
              </a:rPr>
              <a:t>; </a:t>
            </a:r>
            <a:endParaRPr lang="ru-RU" sz="3000" i="1" dirty="0" smtClean="0">
              <a:latin typeface="Monotype Corsiva" pitchFamily="66" charset="0"/>
            </a:endParaRPr>
          </a:p>
          <a:p>
            <a:r>
              <a:rPr lang="ru-RU" sz="3000" i="1" dirty="0" smtClean="0">
                <a:latin typeface="Monotype Corsiva" pitchFamily="66" charset="0"/>
              </a:rPr>
              <a:t>2</a:t>
            </a:r>
            <a:r>
              <a:rPr lang="ru-RU" sz="3000" i="1" dirty="0">
                <a:latin typeface="Monotype Corsiva" pitchFamily="66" charset="0"/>
              </a:rPr>
              <a:t>) за </a:t>
            </a:r>
            <a:r>
              <a:rPr lang="ru-RU" sz="3000" i="1" dirty="0" err="1">
                <a:latin typeface="Monotype Corsiva" pitchFamily="66" charset="0"/>
              </a:rPr>
              <a:t>подальшого</a:t>
            </a:r>
            <a:r>
              <a:rPr lang="ru-RU" sz="3000" i="1" dirty="0">
                <a:latin typeface="Monotype Corsiva" pitchFamily="66" charset="0"/>
              </a:rPr>
              <a:t> </a:t>
            </a:r>
            <a:r>
              <a:rPr lang="ru-RU" sz="3000" i="1" dirty="0" err="1">
                <a:latin typeface="Monotype Corsiva" pitchFamily="66" charset="0"/>
              </a:rPr>
              <a:t>зниження</a:t>
            </a:r>
            <a:r>
              <a:rPr lang="ru-RU" sz="3000" i="1" dirty="0">
                <a:latin typeface="Monotype Corsiva" pitchFamily="66" charset="0"/>
              </a:rPr>
              <a:t> </a:t>
            </a:r>
            <a:r>
              <a:rPr lang="ru-RU" sz="3000" i="1" dirty="0" err="1">
                <a:latin typeface="Monotype Corsiva" pitchFamily="66" charset="0"/>
              </a:rPr>
              <a:t>температури</a:t>
            </a:r>
            <a:r>
              <a:rPr lang="ru-RU" sz="3000" i="1" dirty="0">
                <a:latin typeface="Monotype Corsiva" pitchFamily="66" charset="0"/>
              </a:rPr>
              <a:t> </a:t>
            </a:r>
            <a:r>
              <a:rPr lang="ru-RU" sz="3000" i="1" dirty="0" err="1">
                <a:latin typeface="Monotype Corsiva" pitchFamily="66" charset="0"/>
              </a:rPr>
              <a:t>тіла</a:t>
            </a:r>
            <a:r>
              <a:rPr lang="ru-RU" sz="3000" i="1" dirty="0">
                <a:latin typeface="Monotype Corsiva" pitchFamily="66" charset="0"/>
              </a:rPr>
              <a:t> </a:t>
            </a:r>
            <a:r>
              <a:rPr lang="ru-RU" sz="3000" i="1" dirty="0" err="1">
                <a:latin typeface="Monotype Corsiva" pitchFamily="66" charset="0"/>
              </a:rPr>
              <a:t>спостерігається</a:t>
            </a:r>
            <a:r>
              <a:rPr lang="ru-RU" sz="3000" i="1" dirty="0">
                <a:latin typeface="Monotype Corsiva" pitchFamily="66" charset="0"/>
              </a:rPr>
              <a:t> </a:t>
            </a:r>
            <a:r>
              <a:rPr lang="ru-RU" sz="3000" i="1" dirty="0" err="1">
                <a:latin typeface="Monotype Corsiva" pitchFamily="66" charset="0"/>
              </a:rPr>
              <a:t>запаморочення</a:t>
            </a:r>
            <a:r>
              <a:rPr lang="ru-RU" sz="3000" i="1" dirty="0" smtClean="0">
                <a:latin typeface="Monotype Corsiva" pitchFamily="66" charset="0"/>
              </a:rPr>
              <a:t>;</a:t>
            </a:r>
          </a:p>
          <a:p>
            <a:r>
              <a:rPr lang="ru-RU" sz="3000" i="1" dirty="0" err="1">
                <a:latin typeface="Monotype Corsiva" pitchFamily="66" charset="0"/>
              </a:rPr>
              <a:t>зупинка</a:t>
            </a:r>
            <a:r>
              <a:rPr lang="ru-RU" sz="3000" i="1" dirty="0">
                <a:latin typeface="Monotype Corsiva" pitchFamily="66" charset="0"/>
              </a:rPr>
              <a:t> </a:t>
            </a:r>
            <a:r>
              <a:rPr lang="ru-RU" sz="3000" i="1" dirty="0" err="1">
                <a:latin typeface="Monotype Corsiva" pitchFamily="66" charset="0"/>
              </a:rPr>
              <a:t>кровообігу</a:t>
            </a:r>
            <a:r>
              <a:rPr lang="ru-RU" sz="3000" i="1" dirty="0">
                <a:latin typeface="Monotype Corsiva" pitchFamily="66" charset="0"/>
              </a:rPr>
              <a:t>, </a:t>
            </a:r>
            <a:r>
              <a:rPr lang="ru-RU" sz="3000" i="1" dirty="0" err="1">
                <a:latin typeface="Monotype Corsiva" pitchFamily="66" charset="0"/>
              </a:rPr>
              <a:t>серцевої</a:t>
            </a:r>
            <a:r>
              <a:rPr lang="ru-RU" sz="3000" i="1" dirty="0">
                <a:latin typeface="Monotype Corsiva" pitchFamily="66" charset="0"/>
              </a:rPr>
              <a:t> </a:t>
            </a:r>
            <a:r>
              <a:rPr lang="ru-RU" sz="3000" i="1" dirty="0" err="1">
                <a:latin typeface="Monotype Corsiva" pitchFamily="66" charset="0"/>
              </a:rPr>
              <a:t>діяльності</a:t>
            </a:r>
            <a:r>
              <a:rPr lang="ru-RU" sz="3000" i="1" dirty="0">
                <a:latin typeface="Monotype Corsiva" pitchFamily="66" charset="0"/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980728"/>
            <a:ext cx="3816424" cy="4099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16916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400" b="0" i="1" dirty="0" err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Якщо</a:t>
            </a:r>
            <a:r>
              <a:rPr lang="ru-RU" sz="4400" b="0" i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4400" b="0" i="1" dirty="0" err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виявлене</a:t>
            </a:r>
            <a:r>
              <a:rPr lang="ru-RU" sz="4400" b="0" i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4400" b="0" i="1" dirty="0" err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обмороження</a:t>
            </a:r>
            <a:r>
              <a:rPr lang="ru-RU" sz="4400" b="0" i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sz="4400" i="1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i="1" dirty="0" smtClean="0">
                <a:latin typeface="Monotype Corsiva" pitchFamily="66" charset="0"/>
              </a:rPr>
              <a:t>не </a:t>
            </a:r>
            <a:r>
              <a:rPr lang="ru-RU" sz="2800" i="1" dirty="0" err="1">
                <a:latin typeface="Monotype Corsiva" pitchFamily="66" charset="0"/>
              </a:rPr>
              <a:t>тріть</a:t>
            </a:r>
            <a:r>
              <a:rPr lang="ru-RU" sz="2800" i="1" dirty="0">
                <a:latin typeface="Monotype Corsiva" pitchFamily="66" charset="0"/>
              </a:rPr>
              <a:t> і не </a:t>
            </a:r>
            <a:r>
              <a:rPr lang="ru-RU" sz="2800" i="1" dirty="0" err="1">
                <a:latin typeface="Monotype Corsiva" pitchFamily="66" charset="0"/>
              </a:rPr>
              <a:t>масажуйте</a:t>
            </a:r>
            <a:r>
              <a:rPr lang="ru-RU" sz="2800" i="1" dirty="0">
                <a:latin typeface="Monotype Corsiva" pitchFamily="66" charset="0"/>
              </a:rPr>
              <a:t> </a:t>
            </a:r>
            <a:r>
              <a:rPr lang="ru-RU" sz="2800" i="1" dirty="0" err="1">
                <a:latin typeface="Monotype Corsiva" pitchFamily="66" charset="0"/>
              </a:rPr>
              <a:t>постраждалий</a:t>
            </a:r>
            <a:r>
              <a:rPr lang="ru-RU" sz="2800" i="1" dirty="0">
                <a:latin typeface="Monotype Corsiva" pitchFamily="66" charset="0"/>
              </a:rPr>
              <a:t> </a:t>
            </a:r>
            <a:r>
              <a:rPr lang="ru-RU" sz="2800" i="1" dirty="0" err="1">
                <a:latin typeface="Monotype Corsiva" pitchFamily="66" charset="0"/>
              </a:rPr>
              <a:t>ділянку</a:t>
            </a:r>
            <a:r>
              <a:rPr lang="ru-RU" sz="2800" i="1" dirty="0">
                <a:latin typeface="Monotype Corsiva" pitchFamily="66" charset="0"/>
              </a:rPr>
              <a:t>;</a:t>
            </a:r>
          </a:p>
          <a:p>
            <a:r>
              <a:rPr lang="ru-RU" sz="2800" i="1" dirty="0" smtClean="0">
                <a:latin typeface="Monotype Corsiva" pitchFamily="66" charset="0"/>
              </a:rPr>
              <a:t> </a:t>
            </a:r>
            <a:r>
              <a:rPr lang="ru-RU" sz="2800" i="1" dirty="0">
                <a:latin typeface="Monotype Corsiva" pitchFamily="66" charset="0"/>
              </a:rPr>
              <a:t>не </a:t>
            </a:r>
            <a:r>
              <a:rPr lang="ru-RU" sz="2800" i="1" dirty="0" err="1">
                <a:latin typeface="Monotype Corsiva" pitchFamily="66" charset="0"/>
              </a:rPr>
              <a:t>прикладайте</a:t>
            </a:r>
            <a:r>
              <a:rPr lang="ru-RU" sz="2800" i="1" dirty="0">
                <a:latin typeface="Monotype Corsiva" pitchFamily="66" charset="0"/>
              </a:rPr>
              <a:t> </a:t>
            </a:r>
            <a:r>
              <a:rPr lang="ru-RU" sz="2800" i="1" dirty="0" err="1">
                <a:latin typeface="Monotype Corsiva" pitchFamily="66" charset="0"/>
              </a:rPr>
              <a:t>чи</a:t>
            </a:r>
            <a:r>
              <a:rPr lang="ru-RU" sz="2800" i="1" dirty="0">
                <a:latin typeface="Monotype Corsiva" pitchFamily="66" charset="0"/>
              </a:rPr>
              <a:t> </a:t>
            </a:r>
            <a:r>
              <a:rPr lang="ru-RU" sz="2800" i="1" dirty="0" err="1">
                <a:latin typeface="Monotype Corsiva" pitchFamily="66" charset="0"/>
              </a:rPr>
              <a:t>сніг</a:t>
            </a:r>
            <a:r>
              <a:rPr lang="ru-RU" sz="2800" i="1" dirty="0">
                <a:latin typeface="Monotype Corsiva" pitchFamily="66" charset="0"/>
              </a:rPr>
              <a:t> </a:t>
            </a:r>
            <a:r>
              <a:rPr lang="ru-RU" sz="2800" i="1" dirty="0" err="1">
                <a:latin typeface="Monotype Corsiva" pitchFamily="66" charset="0"/>
              </a:rPr>
              <a:t>лід</a:t>
            </a:r>
            <a:r>
              <a:rPr lang="ru-RU" sz="2800" i="1" dirty="0">
                <a:latin typeface="Monotype Corsiva" pitchFamily="66" charset="0"/>
              </a:rPr>
              <a:t> — </a:t>
            </a:r>
            <a:r>
              <a:rPr lang="ru-RU" sz="2800" i="1" dirty="0" err="1">
                <a:latin typeface="Monotype Corsiva" pitchFamily="66" charset="0"/>
              </a:rPr>
              <a:t>це</a:t>
            </a:r>
            <a:r>
              <a:rPr lang="ru-RU" sz="2800" i="1" dirty="0">
                <a:latin typeface="Monotype Corsiva" pitchFamily="66" charset="0"/>
              </a:rPr>
              <a:t> </a:t>
            </a:r>
            <a:r>
              <a:rPr lang="ru-RU" sz="2800" i="1" dirty="0" err="1">
                <a:latin typeface="Monotype Corsiva" pitchFamily="66" charset="0"/>
              </a:rPr>
              <a:t>небезпечно</a:t>
            </a:r>
            <a:r>
              <a:rPr lang="ru-RU" sz="2800" i="1" dirty="0">
                <a:latin typeface="Monotype Corsiva" pitchFamily="66" charset="0"/>
              </a:rPr>
              <a:t>;</a:t>
            </a:r>
          </a:p>
          <a:p>
            <a:r>
              <a:rPr lang="ru-RU" sz="2800" i="1" dirty="0" smtClean="0">
                <a:latin typeface="Monotype Corsiva" pitchFamily="66" charset="0"/>
              </a:rPr>
              <a:t> </a:t>
            </a:r>
            <a:r>
              <a:rPr lang="ru-RU" sz="2800" i="1" dirty="0">
                <a:latin typeface="Monotype Corsiva" pitchFamily="66" charset="0"/>
              </a:rPr>
              <a:t>не </a:t>
            </a:r>
            <a:r>
              <a:rPr lang="ru-RU" sz="2800" i="1" dirty="0" err="1">
                <a:latin typeface="Monotype Corsiva" pitchFamily="66" charset="0"/>
              </a:rPr>
              <a:t>використовуйте</a:t>
            </a:r>
            <a:r>
              <a:rPr lang="ru-RU" sz="2800" i="1" dirty="0">
                <a:latin typeface="Monotype Corsiva" pitchFamily="66" charset="0"/>
              </a:rPr>
              <a:t> для </a:t>
            </a:r>
            <a:r>
              <a:rPr lang="ru-RU" sz="2800" i="1" dirty="0" err="1">
                <a:latin typeface="Monotype Corsiva" pitchFamily="66" charset="0"/>
              </a:rPr>
              <a:t>відігрівання</a:t>
            </a:r>
            <a:r>
              <a:rPr lang="ru-RU" sz="2800" i="1" dirty="0">
                <a:latin typeface="Monotype Corsiva" pitchFamily="66" charset="0"/>
              </a:rPr>
              <a:t> </a:t>
            </a:r>
            <a:r>
              <a:rPr lang="ru-RU" sz="2800" i="1" dirty="0" err="1">
                <a:latin typeface="Monotype Corsiva" pitchFamily="66" charset="0"/>
              </a:rPr>
              <a:t>гарячі</a:t>
            </a:r>
            <a:r>
              <a:rPr lang="ru-RU" sz="2800" i="1" dirty="0">
                <a:latin typeface="Monotype Corsiva" pitchFamily="66" charset="0"/>
              </a:rPr>
              <a:t> </a:t>
            </a:r>
            <a:r>
              <a:rPr lang="ru-RU" sz="2800" i="1" dirty="0" err="1">
                <a:latin typeface="Monotype Corsiva" pitchFamily="66" charset="0"/>
              </a:rPr>
              <a:t>чи</a:t>
            </a:r>
            <a:r>
              <a:rPr lang="ru-RU" sz="2800" i="1" dirty="0">
                <a:latin typeface="Monotype Corsiva" pitchFamily="66" charset="0"/>
              </a:rPr>
              <a:t> </a:t>
            </a:r>
            <a:r>
              <a:rPr lang="ru-RU" sz="2800" i="1" dirty="0" err="1">
                <a:latin typeface="Monotype Corsiva" pitchFamily="66" charset="0"/>
              </a:rPr>
              <a:t>камені</a:t>
            </a:r>
            <a:r>
              <a:rPr lang="ru-RU" sz="2800" i="1" dirty="0">
                <a:latin typeface="Monotype Corsiva" pitchFamily="66" charset="0"/>
              </a:rPr>
              <a:t> </a:t>
            </a:r>
            <a:r>
              <a:rPr lang="ru-RU" sz="2800" i="1" dirty="0" err="1">
                <a:latin typeface="Monotype Corsiva" pitchFamily="66" charset="0"/>
              </a:rPr>
              <a:t>вогонь</a:t>
            </a:r>
            <a:r>
              <a:rPr lang="ru-RU" sz="2800" i="1" dirty="0">
                <a:latin typeface="Monotype Corsiva" pitchFamily="66" charset="0"/>
              </a:rPr>
              <a:t>;</a:t>
            </a:r>
          </a:p>
          <a:p>
            <a:r>
              <a:rPr lang="ru-RU" sz="2800" i="1" dirty="0" smtClean="0">
                <a:latin typeface="Monotype Corsiva" pitchFamily="66" charset="0"/>
              </a:rPr>
              <a:t> </a:t>
            </a:r>
            <a:r>
              <a:rPr lang="ru-RU" sz="2800" i="1" dirty="0">
                <a:latin typeface="Monotype Corsiva" pitchFamily="66" charset="0"/>
              </a:rPr>
              <a:t>не давайте </a:t>
            </a:r>
            <a:r>
              <a:rPr lang="ru-RU" sz="2800" i="1" dirty="0" err="1">
                <a:latin typeface="Monotype Corsiva" pitchFamily="66" charset="0"/>
              </a:rPr>
              <a:t>пити</a:t>
            </a:r>
            <a:r>
              <a:rPr lang="ru-RU" sz="2800" i="1" dirty="0">
                <a:latin typeface="Monotype Corsiva" pitchFamily="66" charset="0"/>
              </a:rPr>
              <a:t> </a:t>
            </a:r>
            <a:r>
              <a:rPr lang="ru-RU" sz="2800" i="1" dirty="0" err="1">
                <a:latin typeface="Monotype Corsiva" pitchFamily="66" charset="0"/>
              </a:rPr>
              <a:t>алкогольні</a:t>
            </a:r>
            <a:r>
              <a:rPr lang="ru-RU" sz="2800" i="1" dirty="0">
                <a:latin typeface="Monotype Corsiva" pitchFamily="66" charset="0"/>
              </a:rPr>
              <a:t> </a:t>
            </a:r>
            <a:r>
              <a:rPr lang="ru-RU" sz="2800" i="1" dirty="0" err="1">
                <a:latin typeface="Monotype Corsiva" pitchFamily="66" charset="0"/>
              </a:rPr>
              <a:t>напої</a:t>
            </a:r>
            <a:r>
              <a:rPr lang="ru-RU" sz="2800" i="1" dirty="0">
                <a:latin typeface="Monotype Corsiva" pitchFamily="66" charset="0"/>
              </a:rPr>
              <a:t>;</a:t>
            </a:r>
          </a:p>
          <a:p>
            <a:r>
              <a:rPr lang="ru-RU" sz="2800" i="1" dirty="0">
                <a:latin typeface="Monotype Corsiva" pitchFamily="66" charset="0"/>
              </a:rPr>
              <a:t> </a:t>
            </a:r>
            <a:r>
              <a:rPr lang="ru-RU" sz="2800" i="1" dirty="0" smtClean="0">
                <a:latin typeface="Monotype Corsiva" pitchFamily="66" charset="0"/>
              </a:rPr>
              <a:t>не </a:t>
            </a:r>
            <a:r>
              <a:rPr lang="ru-RU" sz="2800" i="1" dirty="0">
                <a:latin typeface="Monotype Corsiva" pitchFamily="66" charset="0"/>
              </a:rPr>
              <a:t>дозволяйте </a:t>
            </a:r>
            <a:r>
              <a:rPr lang="ru-RU" sz="2800" i="1" dirty="0" err="1">
                <a:latin typeface="Monotype Corsiva" pitchFamily="66" charset="0"/>
              </a:rPr>
              <a:t>потерпіл</a:t>
            </a:r>
            <a:r>
              <a:rPr lang="ru-RU" sz="2800" i="1" dirty="0">
                <a:latin typeface="Monotype Corsiva" pitchFamily="66" charset="0"/>
              </a:rPr>
              <a:t> </a:t>
            </a:r>
            <a:r>
              <a:rPr lang="ru-RU" sz="2800" i="1" dirty="0" err="1">
                <a:latin typeface="Monotype Corsiva" pitchFamily="66" charset="0"/>
              </a:rPr>
              <a:t>ходити</a:t>
            </a:r>
            <a:r>
              <a:rPr lang="ru-RU" sz="2800" i="1" dirty="0">
                <a:latin typeface="Monotype Corsiva" pitchFamily="66" charset="0"/>
              </a:rPr>
              <a:t>, </a:t>
            </a:r>
            <a:r>
              <a:rPr lang="ru-RU" sz="2800" i="1" dirty="0" err="1">
                <a:latin typeface="Monotype Corsiva" pitchFamily="66" charset="0"/>
              </a:rPr>
              <a:t>спираючи</a:t>
            </a:r>
            <a:r>
              <a:rPr lang="ru-RU" sz="2800" i="1" dirty="0">
                <a:latin typeface="Monotype Corsiva" pitchFamily="66" charset="0"/>
              </a:rPr>
              <a:t> на недавно </a:t>
            </a:r>
            <a:r>
              <a:rPr lang="ru-RU" sz="2800" i="1" dirty="0" err="1">
                <a:latin typeface="Monotype Corsiva" pitchFamily="66" charset="0"/>
              </a:rPr>
              <a:t>відморожену</a:t>
            </a:r>
            <a:r>
              <a:rPr lang="ru-RU" sz="2800" i="1" dirty="0">
                <a:latin typeface="Monotype Corsiva" pitchFamily="66" charset="0"/>
              </a:rPr>
              <a:t> ногу;</a:t>
            </a:r>
          </a:p>
          <a:p>
            <a:r>
              <a:rPr lang="ru-RU" sz="2800" i="1" dirty="0" smtClean="0">
                <a:latin typeface="Monotype Corsiva" pitchFamily="66" charset="0"/>
              </a:rPr>
              <a:t> </a:t>
            </a:r>
            <a:r>
              <a:rPr lang="ru-RU" sz="2800" i="1" dirty="0">
                <a:latin typeface="Monotype Corsiva" pitchFamily="66" charset="0"/>
              </a:rPr>
              <a:t>не </a:t>
            </a:r>
            <a:r>
              <a:rPr lang="ru-RU" sz="2800" i="1" dirty="0" err="1">
                <a:latin typeface="Monotype Corsiva" pitchFamily="66" charset="0"/>
              </a:rPr>
              <a:t>розкривайте</a:t>
            </a:r>
            <a:r>
              <a:rPr lang="ru-RU" sz="2800" i="1" dirty="0">
                <a:latin typeface="Monotype Corsiva" pitchFamily="66" charset="0"/>
              </a:rPr>
              <a:t> </a:t>
            </a:r>
            <a:r>
              <a:rPr lang="ru-RU" sz="2800" i="1" dirty="0" err="1">
                <a:latin typeface="Monotype Corsiva" pitchFamily="66" charset="0"/>
              </a:rPr>
              <a:t>пухирів</a:t>
            </a:r>
            <a:r>
              <a:rPr lang="ru-RU" sz="2800" i="1" dirty="0">
                <a:latin typeface="Monotype Corsiva" pitchFamily="66" charset="0"/>
              </a:rPr>
              <a:t>, </a:t>
            </a:r>
            <a:r>
              <a:rPr lang="ru-RU" sz="2800" i="1" dirty="0" err="1">
                <a:latin typeface="Monotype Corsiva" pitchFamily="66" charset="0"/>
              </a:rPr>
              <a:t>що</a:t>
            </a:r>
            <a:r>
              <a:rPr lang="ru-RU" sz="2800" i="1" dirty="0">
                <a:latin typeface="Monotype Corsiva" pitchFamily="66" charset="0"/>
              </a:rPr>
              <a:t> </a:t>
            </a:r>
            <a:r>
              <a:rPr lang="ru-RU" sz="2800" i="1" dirty="0" err="1">
                <a:latin typeface="Monotype Corsiva" pitchFamily="66" charset="0"/>
              </a:rPr>
              <a:t>можуть</a:t>
            </a:r>
            <a:r>
              <a:rPr lang="ru-RU" sz="2800" i="1" dirty="0">
                <a:latin typeface="Monotype Corsiva" pitchFamily="66" charset="0"/>
              </a:rPr>
              <a:t> </a:t>
            </a:r>
            <a:r>
              <a:rPr lang="ru-RU" sz="2800" i="1" dirty="0" err="1">
                <a:latin typeface="Monotype Corsiva" pitchFamily="66" charset="0"/>
              </a:rPr>
              <a:t>з"явитися</a:t>
            </a:r>
            <a:r>
              <a:rPr lang="ru-RU" sz="2800" i="1" dirty="0">
                <a:latin typeface="Monotype Corsiva" pitchFamily="66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042370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7383016" cy="2007096"/>
          </a:xfrm>
        </p:spPr>
        <p:txBody>
          <a:bodyPr>
            <a:noAutofit/>
          </a:bodyPr>
          <a:lstStyle/>
          <a:p>
            <a:r>
              <a:rPr lang="ru-RU" sz="3000" i="1" dirty="0" err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Переохолодження</a:t>
            </a:r>
            <a:r>
              <a:rPr lang="ru-RU" sz="3000" i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не </a:t>
            </a:r>
            <a:r>
              <a:rPr lang="ru-RU" sz="3000" i="1" dirty="0" err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завжди</a:t>
            </a:r>
            <a:r>
              <a:rPr lang="ru-RU" sz="3000" i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3000" i="1" dirty="0" err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легке</a:t>
            </a:r>
            <a:r>
              <a:rPr lang="ru-RU" sz="3000" i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3000" i="1" dirty="0" err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діагностувати</a:t>
            </a:r>
            <a:r>
              <a:rPr lang="ru-RU" sz="3000" i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. Тому </a:t>
            </a:r>
            <a:r>
              <a:rPr lang="ru-RU" sz="3000" i="1" dirty="0" err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важливо</a:t>
            </a:r>
            <a:r>
              <a:rPr lang="ru-RU" sz="3000" i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3000" i="1" dirty="0" err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стежити</a:t>
            </a:r>
            <a:r>
              <a:rPr lang="ru-RU" sz="3000" i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, </a:t>
            </a:r>
            <a:r>
              <a:rPr lang="ru-RU" sz="3000" i="1" dirty="0" err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чи</a:t>
            </a:r>
            <a:r>
              <a:rPr lang="ru-RU" sz="3000" i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не </a:t>
            </a:r>
            <a:r>
              <a:rPr lang="ru-RU" sz="3000" i="1" dirty="0" err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проявилися</a:t>
            </a:r>
            <a:r>
              <a:rPr lang="ru-RU" sz="3000" i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у вас </a:t>
            </a:r>
            <a:r>
              <a:rPr lang="ru-RU" sz="3000" i="1" dirty="0" err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наступні</a:t>
            </a:r>
            <a:r>
              <a:rPr lang="ru-RU" sz="3000" i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3000" i="1" dirty="0" err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симптоми</a:t>
            </a:r>
            <a:r>
              <a:rPr lang="ru-RU" sz="3000" i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:</a:t>
            </a:r>
            <a:endParaRPr lang="ru-RU" sz="3000" i="1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564904"/>
            <a:ext cx="6768752" cy="4032448"/>
          </a:xfrm>
        </p:spPr>
        <p:txBody>
          <a:bodyPr>
            <a:normAutofit/>
          </a:bodyPr>
          <a:lstStyle/>
          <a:p>
            <a:r>
              <a:rPr lang="ru-RU" sz="2800" i="1" dirty="0" err="1" smtClean="0">
                <a:latin typeface="Monotype Corsiva" pitchFamily="66" charset="0"/>
              </a:rPr>
              <a:t>блідість</a:t>
            </a:r>
            <a:r>
              <a:rPr lang="ru-RU" sz="2800" i="1" dirty="0" smtClean="0">
                <a:latin typeface="Monotype Corsiva" pitchFamily="66" charset="0"/>
              </a:rPr>
              <a:t> </a:t>
            </a:r>
            <a:r>
              <a:rPr lang="ru-RU" sz="2800" i="1" dirty="0">
                <a:latin typeface="Monotype Corsiva" pitchFamily="66" charset="0"/>
              </a:rPr>
              <a:t>і </a:t>
            </a:r>
            <a:r>
              <a:rPr lang="ru-RU" sz="2800" i="1" dirty="0" err="1">
                <a:latin typeface="Monotype Corsiva" pitchFamily="66" charset="0"/>
              </a:rPr>
              <a:t>сильне</a:t>
            </a:r>
            <a:r>
              <a:rPr lang="ru-RU" sz="2800" i="1" dirty="0">
                <a:latin typeface="Monotype Corsiva" pitchFamily="66" charset="0"/>
              </a:rPr>
              <a:t>, </a:t>
            </a:r>
            <a:r>
              <a:rPr lang="ru-RU" sz="2800" i="1" dirty="0" err="1">
                <a:latin typeface="Monotype Corsiva" pitchFamily="66" charset="0"/>
              </a:rPr>
              <a:t>некероване</a:t>
            </a:r>
            <a:r>
              <a:rPr lang="ru-RU" sz="2800" i="1" dirty="0">
                <a:latin typeface="Monotype Corsiva" pitchFamily="66" charset="0"/>
              </a:rPr>
              <a:t> </a:t>
            </a:r>
            <a:r>
              <a:rPr lang="ru-RU" sz="2800" i="1" dirty="0" err="1">
                <a:latin typeface="Monotype Corsiva" pitchFamily="66" charset="0"/>
              </a:rPr>
              <a:t>тремтіння</a:t>
            </a:r>
            <a:r>
              <a:rPr lang="ru-RU" sz="2800" i="1" dirty="0">
                <a:latin typeface="Monotype Corsiva" pitchFamily="66" charset="0"/>
              </a:rPr>
              <a:t>;</a:t>
            </a:r>
          </a:p>
          <a:p>
            <a:r>
              <a:rPr lang="ru-RU" sz="2800" i="1" dirty="0" smtClean="0">
                <a:latin typeface="Monotype Corsiva" pitchFamily="66" charset="0"/>
              </a:rPr>
              <a:t>ненормально </a:t>
            </a:r>
            <a:r>
              <a:rPr lang="ru-RU" sz="2800" i="1" dirty="0" err="1">
                <a:latin typeface="Monotype Corsiva" pitchFamily="66" charset="0"/>
              </a:rPr>
              <a:t>низька</a:t>
            </a:r>
            <a:r>
              <a:rPr lang="ru-RU" sz="2800" i="1" dirty="0">
                <a:latin typeface="Monotype Corsiva" pitchFamily="66" charset="0"/>
              </a:rPr>
              <a:t> температура </a:t>
            </a:r>
            <a:r>
              <a:rPr lang="ru-RU" sz="2800" i="1" dirty="0" err="1">
                <a:latin typeface="Monotype Corsiva" pitchFamily="66" charset="0"/>
              </a:rPr>
              <a:t>тіла</a:t>
            </a:r>
            <a:r>
              <a:rPr lang="ru-RU" sz="2800" i="1" dirty="0">
                <a:latin typeface="Monotype Corsiva" pitchFamily="66" charset="0"/>
              </a:rPr>
              <a:t> (</a:t>
            </a:r>
            <a:r>
              <a:rPr lang="ru-RU" sz="2800" i="1" dirty="0" err="1">
                <a:latin typeface="Monotype Corsiva" pitchFamily="66" charset="0"/>
              </a:rPr>
              <a:t>перевіряється</a:t>
            </a:r>
            <a:r>
              <a:rPr lang="ru-RU" sz="2800" i="1" dirty="0">
                <a:latin typeface="Monotype Corsiva" pitchFamily="66" charset="0"/>
              </a:rPr>
              <a:t> на ощупь);</a:t>
            </a:r>
          </a:p>
          <a:p>
            <a:r>
              <a:rPr lang="ru-RU" sz="2800" i="1" dirty="0" err="1" smtClean="0">
                <a:latin typeface="Monotype Corsiva" pitchFamily="66" charset="0"/>
              </a:rPr>
              <a:t>слабість</a:t>
            </a:r>
            <a:r>
              <a:rPr lang="ru-RU" sz="2800" i="1" dirty="0" smtClean="0">
                <a:latin typeface="Monotype Corsiva" pitchFamily="66" charset="0"/>
              </a:rPr>
              <a:t> </a:t>
            </a:r>
            <a:r>
              <a:rPr lang="ru-RU" sz="2800" i="1" dirty="0">
                <a:latin typeface="Monotype Corsiva" pitchFamily="66" charset="0"/>
              </a:rPr>
              <a:t>і </a:t>
            </a:r>
            <a:r>
              <a:rPr lang="ru-RU" sz="2800" i="1" dirty="0" err="1">
                <a:latin typeface="Monotype Corsiva" pitchFamily="66" charset="0"/>
              </a:rPr>
              <a:t>утома</a:t>
            </a:r>
            <a:r>
              <a:rPr lang="ru-RU" sz="2800" i="1" dirty="0">
                <a:latin typeface="Monotype Corsiva" pitchFamily="66" charset="0"/>
              </a:rPr>
              <a:t> </a:t>
            </a:r>
            <a:r>
              <a:rPr lang="ru-RU" sz="2800" i="1" dirty="0" err="1">
                <a:latin typeface="Monotype Corsiva" pitchFamily="66" charset="0"/>
              </a:rPr>
              <a:t>м"язів</a:t>
            </a:r>
            <a:r>
              <a:rPr lang="ru-RU" sz="2800" i="1" dirty="0">
                <a:latin typeface="Monotype Corsiva" pitchFamily="66" charset="0"/>
              </a:rPr>
              <a:t>;</a:t>
            </a:r>
          </a:p>
          <a:p>
            <a:r>
              <a:rPr lang="ru-RU" sz="2800" i="1" dirty="0" smtClean="0">
                <a:latin typeface="Monotype Corsiva" pitchFamily="66" charset="0"/>
              </a:rPr>
              <a:t> </a:t>
            </a:r>
            <a:r>
              <a:rPr lang="ru-RU" sz="2800" i="1" dirty="0" err="1">
                <a:latin typeface="Monotype Corsiva" pitchFamily="66" charset="0"/>
              </a:rPr>
              <a:t>сонливість</a:t>
            </a:r>
            <a:r>
              <a:rPr lang="ru-RU" sz="2800" i="1" dirty="0">
                <a:latin typeface="Monotype Corsiva" pitchFamily="66" charset="0"/>
              </a:rPr>
              <a:t> і </a:t>
            </a:r>
            <a:r>
              <a:rPr lang="ru-RU" sz="2800" i="1" dirty="0" err="1">
                <a:latin typeface="Monotype Corsiva" pitchFamily="66" charset="0"/>
              </a:rPr>
              <a:t>ослаблення</a:t>
            </a:r>
            <a:r>
              <a:rPr lang="ru-RU" sz="2800" i="1" dirty="0">
                <a:latin typeface="Monotype Corsiva" pitchFamily="66" charset="0"/>
              </a:rPr>
              <a:t> </a:t>
            </a:r>
            <a:r>
              <a:rPr lang="ru-RU" sz="2800" i="1" dirty="0" err="1">
                <a:latin typeface="Monotype Corsiva" pitchFamily="66" charset="0"/>
              </a:rPr>
              <a:t>зору</a:t>
            </a:r>
            <a:r>
              <a:rPr lang="ru-RU" sz="2800" i="1" dirty="0">
                <a:latin typeface="Monotype Corsiva" pitchFamily="66" charset="0"/>
              </a:rPr>
              <a:t>;</a:t>
            </a:r>
          </a:p>
          <a:p>
            <a:r>
              <a:rPr lang="ru-RU" sz="2800" i="1" dirty="0" smtClean="0">
                <a:latin typeface="Monotype Corsiva" pitchFamily="66" charset="0"/>
              </a:rPr>
              <a:t> </a:t>
            </a:r>
            <a:r>
              <a:rPr lang="ru-RU" sz="2800" i="1" dirty="0" err="1">
                <a:latin typeface="Monotype Corsiva" pitchFamily="66" charset="0"/>
              </a:rPr>
              <a:t>скорочення</a:t>
            </a:r>
            <a:r>
              <a:rPr lang="ru-RU" sz="2800" i="1" dirty="0">
                <a:latin typeface="Monotype Corsiva" pitchFamily="66" charset="0"/>
              </a:rPr>
              <a:t> </a:t>
            </a:r>
            <a:r>
              <a:rPr lang="ru-RU" sz="2800" i="1" dirty="0" err="1">
                <a:latin typeface="Monotype Corsiva" pitchFamily="66" charset="0"/>
              </a:rPr>
              <a:t>частоти</a:t>
            </a:r>
            <a:r>
              <a:rPr lang="ru-RU" sz="2800" i="1" dirty="0">
                <a:latin typeface="Monotype Corsiva" pitchFamily="66" charset="0"/>
              </a:rPr>
              <a:t> </a:t>
            </a:r>
            <a:r>
              <a:rPr lang="ru-RU" sz="2800" i="1" dirty="0" err="1">
                <a:latin typeface="Monotype Corsiva" pitchFamily="66" charset="0"/>
              </a:rPr>
              <a:t>серцебиття</a:t>
            </a:r>
            <a:r>
              <a:rPr lang="ru-RU" sz="2800" i="1" dirty="0">
                <a:latin typeface="Monotype Corsiva" pitchFamily="66" charset="0"/>
              </a:rPr>
              <a:t> і </a:t>
            </a:r>
            <a:r>
              <a:rPr lang="ru-RU" sz="2800" i="1" dirty="0" err="1">
                <a:latin typeface="Monotype Corsiva" pitchFamily="66" charset="0"/>
              </a:rPr>
              <a:t>подихи</a:t>
            </a:r>
            <a:r>
              <a:rPr lang="ru-RU" sz="2800" i="1" dirty="0">
                <a:latin typeface="Monotype Corsiva" pitchFamily="66" charset="0"/>
              </a:rPr>
              <a:t>;</a:t>
            </a:r>
          </a:p>
          <a:p>
            <a:r>
              <a:rPr lang="ru-RU" sz="2800" i="1" dirty="0" smtClean="0">
                <a:latin typeface="Monotype Corsiva" pitchFamily="66" charset="0"/>
              </a:rPr>
              <a:t> </a:t>
            </a:r>
            <a:r>
              <a:rPr lang="ru-RU" sz="2800" i="1" dirty="0" err="1">
                <a:latin typeface="Monotype Corsiva" pitchFamily="66" charset="0"/>
              </a:rPr>
              <a:t>непритомність</a:t>
            </a:r>
            <a:r>
              <a:rPr lang="ru-RU" sz="2800" i="1" dirty="0">
                <a:latin typeface="Monotype Corsiva" pitchFamily="66" charset="0"/>
              </a:rPr>
              <a:t>, утрата </a:t>
            </a:r>
            <a:r>
              <a:rPr lang="ru-RU" sz="2800" i="1" dirty="0" err="1">
                <a:latin typeface="Monotype Corsiva" pitchFamily="66" charset="0"/>
              </a:rPr>
              <a:t>свідомості</a:t>
            </a:r>
            <a:r>
              <a:rPr lang="ru-RU" sz="2800" i="1" dirty="0">
                <a:latin typeface="Monotype Corsiva" pitchFamily="66" charset="0"/>
              </a:rPr>
              <a:t> (особливо </a:t>
            </a:r>
            <a:r>
              <a:rPr lang="ru-RU" sz="2800" i="1" dirty="0" err="1">
                <a:latin typeface="Monotype Corsiva" pitchFamily="66" charset="0"/>
              </a:rPr>
              <a:t>небезпечно</a:t>
            </a:r>
            <a:r>
              <a:rPr lang="ru-RU" sz="2800" i="1" dirty="0">
                <a:latin typeface="Monotype Corsiva" pitchFamily="66" charset="0"/>
              </a:rPr>
              <a:t>!).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248025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20040"/>
            <a:ext cx="7444680" cy="1956832"/>
          </a:xfrm>
        </p:spPr>
        <p:txBody>
          <a:bodyPr>
            <a:noAutofit/>
          </a:bodyPr>
          <a:lstStyle/>
          <a:p>
            <a:r>
              <a:rPr lang="ru-RU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Після</a:t>
            </a: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зігрівання</a:t>
            </a: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слід</a:t>
            </a: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визначити</a:t>
            </a: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, </a:t>
            </a:r>
            <a:r>
              <a:rPr lang="ru-RU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чи</a:t>
            </a: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не </a:t>
            </a:r>
            <a:r>
              <a:rPr lang="ru-RU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відбулося</a:t>
            </a: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обмороження</a:t>
            </a: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кінцівок</a:t>
            </a: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та </a:t>
            </a:r>
            <a:r>
              <a:rPr lang="ru-RU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інших</a:t>
            </a: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частин</a:t>
            </a: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тіла</a:t>
            </a: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. </a:t>
            </a:r>
            <a:r>
              <a:rPr lang="ru-RU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Якщо</a:t>
            </a: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такі</a:t>
            </a: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ознаки</a:t>
            </a: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є, треба </a:t>
            </a:r>
            <a:r>
              <a:rPr lang="ru-RU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вжити</a:t>
            </a: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заходів</a:t>
            </a: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щодо</a:t>
            </a: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обробки</a:t>
            </a: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обморожених</a:t>
            </a: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місць</a:t>
            </a: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852936"/>
            <a:ext cx="7372672" cy="3602800"/>
          </a:xfrm>
        </p:spPr>
        <p:txBody>
          <a:bodyPr>
            <a:normAutofit lnSpcReduction="10000"/>
          </a:bodyPr>
          <a:lstStyle/>
          <a:p>
            <a:r>
              <a:rPr lang="ru-RU" dirty="0" err="1">
                <a:solidFill>
                  <a:schemeClr val="accent4"/>
                </a:solidFill>
                <a:latin typeface="Monotype Corsiva" pitchFamily="66" charset="0"/>
              </a:rPr>
              <a:t>Обмороження</a:t>
            </a:r>
            <a:r>
              <a:rPr lang="ru-RU" dirty="0">
                <a:latin typeface="Monotype Corsiva" pitchFamily="66" charset="0"/>
              </a:rPr>
              <a:t> — </a:t>
            </a:r>
            <a:r>
              <a:rPr lang="ru-RU" dirty="0" err="1">
                <a:latin typeface="Monotype Corsiva" pitchFamily="66" charset="0"/>
              </a:rPr>
              <a:t>це</a:t>
            </a:r>
            <a:r>
              <a:rPr lang="ru-RU" dirty="0">
                <a:latin typeface="Monotype Corsiva" pitchFamily="66" charset="0"/>
              </a:rPr>
              <a:t> </a:t>
            </a:r>
            <a:r>
              <a:rPr lang="ru-RU" dirty="0" err="1">
                <a:latin typeface="Monotype Corsiva" pitchFamily="66" charset="0"/>
              </a:rPr>
              <a:t>ушкодження</a:t>
            </a:r>
            <a:r>
              <a:rPr lang="ru-RU" dirty="0">
                <a:latin typeface="Monotype Corsiva" pitchFamily="66" charset="0"/>
              </a:rPr>
              <a:t> тканин у </a:t>
            </a:r>
            <a:r>
              <a:rPr lang="ru-RU" dirty="0" err="1">
                <a:latin typeface="Monotype Corsiva" pitchFamily="66" charset="0"/>
              </a:rPr>
              <a:t>результаті</a:t>
            </a:r>
            <a:r>
              <a:rPr lang="ru-RU" dirty="0">
                <a:latin typeface="Monotype Corsiva" pitchFamily="66" charset="0"/>
              </a:rPr>
              <a:t> </a:t>
            </a:r>
            <a:r>
              <a:rPr lang="ru-RU" dirty="0" err="1">
                <a:latin typeface="Monotype Corsiva" pitchFamily="66" charset="0"/>
              </a:rPr>
              <a:t>дії</a:t>
            </a:r>
            <a:r>
              <a:rPr lang="ru-RU" dirty="0">
                <a:latin typeface="Monotype Corsiva" pitchFamily="66" charset="0"/>
              </a:rPr>
              <a:t> </a:t>
            </a:r>
            <a:r>
              <a:rPr lang="ru-RU" dirty="0" err="1">
                <a:latin typeface="Monotype Corsiva" pitchFamily="66" charset="0"/>
              </a:rPr>
              <a:t>низьких</a:t>
            </a:r>
            <a:r>
              <a:rPr lang="ru-RU" dirty="0">
                <a:latin typeface="Monotype Corsiva" pitchFamily="66" charset="0"/>
              </a:rPr>
              <a:t> температур. </a:t>
            </a:r>
            <a:r>
              <a:rPr lang="ru-RU" dirty="0" err="1">
                <a:latin typeface="Monotype Corsiva" pitchFamily="66" charset="0"/>
              </a:rPr>
              <a:t>Може</a:t>
            </a:r>
            <a:r>
              <a:rPr lang="ru-RU" dirty="0">
                <a:latin typeface="Monotype Corsiva" pitchFamily="66" charset="0"/>
              </a:rPr>
              <a:t> </a:t>
            </a:r>
            <a:r>
              <a:rPr lang="ru-RU" dirty="0" err="1">
                <a:latin typeface="Monotype Corsiva" pitchFamily="66" charset="0"/>
              </a:rPr>
              <a:t>виникнути</a:t>
            </a:r>
            <a:r>
              <a:rPr lang="ru-RU" dirty="0">
                <a:latin typeface="Monotype Corsiva" pitchFamily="66" charset="0"/>
              </a:rPr>
              <a:t> </a:t>
            </a:r>
            <a:r>
              <a:rPr lang="ru-RU" dirty="0" err="1">
                <a:latin typeface="Monotype Corsiva" pitchFamily="66" charset="0"/>
              </a:rPr>
              <a:t>навіть</a:t>
            </a:r>
            <a:r>
              <a:rPr lang="ru-RU" dirty="0">
                <a:latin typeface="Monotype Corsiva" pitchFamily="66" charset="0"/>
              </a:rPr>
              <a:t> за </a:t>
            </a:r>
            <a:r>
              <a:rPr lang="ru-RU" dirty="0" err="1">
                <a:latin typeface="Monotype Corsiva" pitchFamily="66" charset="0"/>
              </a:rPr>
              <a:t>температури</a:t>
            </a:r>
            <a:r>
              <a:rPr lang="ru-RU" dirty="0">
                <a:latin typeface="Monotype Corsiva" pitchFamily="66" charset="0"/>
              </a:rPr>
              <a:t>, </a:t>
            </a:r>
            <a:r>
              <a:rPr lang="ru-RU" dirty="0" err="1">
                <a:latin typeface="Monotype Corsiva" pitchFamily="66" charset="0"/>
              </a:rPr>
              <a:t>вищої</a:t>
            </a:r>
            <a:r>
              <a:rPr lang="ru-RU" dirty="0">
                <a:latin typeface="Monotype Corsiva" pitchFamily="66" charset="0"/>
              </a:rPr>
              <a:t> </a:t>
            </a:r>
            <a:r>
              <a:rPr lang="ru-RU" dirty="0" err="1">
                <a:latin typeface="Monotype Corsiva" pitchFamily="66" charset="0"/>
              </a:rPr>
              <a:t>від</a:t>
            </a:r>
            <a:r>
              <a:rPr lang="ru-RU" dirty="0">
                <a:latin typeface="Monotype Corsiva" pitchFamily="66" charset="0"/>
              </a:rPr>
              <a:t> О °С. </a:t>
            </a:r>
            <a:r>
              <a:rPr lang="ru-RU" dirty="0" err="1">
                <a:latin typeface="Monotype Corsiva" pitchFamily="66" charset="0"/>
              </a:rPr>
              <a:t>Мокре</a:t>
            </a:r>
            <a:r>
              <a:rPr lang="ru-RU" dirty="0">
                <a:latin typeface="Monotype Corsiva" pitchFamily="66" charset="0"/>
              </a:rPr>
              <a:t> та </a:t>
            </a:r>
            <a:r>
              <a:rPr lang="ru-RU" dirty="0" err="1">
                <a:latin typeface="Monotype Corsiva" pitchFamily="66" charset="0"/>
              </a:rPr>
              <a:t>тісне</a:t>
            </a:r>
            <a:r>
              <a:rPr lang="ru-RU" dirty="0">
                <a:latin typeface="Monotype Corsiva" pitchFamily="66" charset="0"/>
              </a:rPr>
              <a:t> </a:t>
            </a:r>
            <a:r>
              <a:rPr lang="ru-RU" dirty="0" err="1">
                <a:latin typeface="Monotype Corsiva" pitchFamily="66" charset="0"/>
              </a:rPr>
              <a:t>взуття</a:t>
            </a:r>
            <a:r>
              <a:rPr lang="ru-RU" dirty="0">
                <a:latin typeface="Monotype Corsiva" pitchFamily="66" charset="0"/>
              </a:rPr>
              <a:t>; </a:t>
            </a:r>
            <a:r>
              <a:rPr lang="ru-RU" dirty="0" err="1">
                <a:latin typeface="Monotype Corsiva" pitchFamily="66" charset="0"/>
              </a:rPr>
              <a:t>тривале</a:t>
            </a:r>
            <a:r>
              <a:rPr lang="ru-RU" dirty="0">
                <a:latin typeface="Monotype Corsiva" pitchFamily="66" charset="0"/>
              </a:rPr>
              <a:t> </a:t>
            </a:r>
            <a:r>
              <a:rPr lang="ru-RU" dirty="0" err="1">
                <a:latin typeface="Monotype Corsiva" pitchFamily="66" charset="0"/>
              </a:rPr>
              <a:t>перебування</a:t>
            </a:r>
            <a:r>
              <a:rPr lang="ru-RU" dirty="0">
                <a:latin typeface="Monotype Corsiva" pitchFamily="66" charset="0"/>
              </a:rPr>
              <a:t> у </a:t>
            </a:r>
            <a:r>
              <a:rPr lang="ru-RU" dirty="0" err="1">
                <a:latin typeface="Monotype Corsiva" pitchFamily="66" charset="0"/>
              </a:rPr>
              <a:t>нерухомому</a:t>
            </a:r>
            <a:r>
              <a:rPr lang="ru-RU" dirty="0">
                <a:latin typeface="Monotype Corsiva" pitchFamily="66" charset="0"/>
              </a:rPr>
              <a:t> </a:t>
            </a:r>
            <a:r>
              <a:rPr lang="ru-RU" dirty="0" err="1">
                <a:latin typeface="Monotype Corsiva" pitchFamily="66" charset="0"/>
              </a:rPr>
              <a:t>стані</a:t>
            </a:r>
            <a:r>
              <a:rPr lang="ru-RU" dirty="0">
                <a:latin typeface="Monotype Corsiva" pitchFamily="66" charset="0"/>
              </a:rPr>
              <a:t> на </a:t>
            </a:r>
            <a:r>
              <a:rPr lang="ru-RU" dirty="0" err="1">
                <a:latin typeface="Monotype Corsiva" pitchFamily="66" charset="0"/>
              </a:rPr>
              <a:t>вітрі</a:t>
            </a:r>
            <a:r>
              <a:rPr lang="ru-RU" dirty="0">
                <a:latin typeface="Monotype Corsiva" pitchFamily="66" charset="0"/>
              </a:rPr>
              <a:t>, в </a:t>
            </a:r>
            <a:r>
              <a:rPr lang="ru-RU" dirty="0" err="1">
                <a:latin typeface="Monotype Corsiva" pitchFamily="66" charset="0"/>
              </a:rPr>
              <a:t>снігу</a:t>
            </a:r>
            <a:r>
              <a:rPr lang="ru-RU" dirty="0">
                <a:latin typeface="Monotype Corsiva" pitchFamily="66" charset="0"/>
              </a:rPr>
              <a:t>, </a:t>
            </a:r>
            <a:r>
              <a:rPr lang="ru-RU" dirty="0" err="1">
                <a:latin typeface="Monotype Corsiva" pitchFamily="66" charset="0"/>
              </a:rPr>
              <a:t>під</a:t>
            </a:r>
            <a:r>
              <a:rPr lang="ru-RU" dirty="0">
                <a:latin typeface="Monotype Corsiva" pitchFamily="66" charset="0"/>
              </a:rPr>
              <a:t> </a:t>
            </a:r>
            <a:r>
              <a:rPr lang="ru-RU" dirty="0" err="1">
                <a:latin typeface="Monotype Corsiva" pitchFamily="66" charset="0"/>
              </a:rPr>
              <a:t>холодним</a:t>
            </a:r>
            <a:r>
              <a:rPr lang="ru-RU" dirty="0">
                <a:latin typeface="Monotype Corsiva" pitchFamily="66" charset="0"/>
              </a:rPr>
              <a:t> </a:t>
            </a:r>
            <a:r>
              <a:rPr lang="ru-RU" dirty="0" err="1">
                <a:latin typeface="Monotype Corsiva" pitchFamily="66" charset="0"/>
              </a:rPr>
              <a:t>дощем</a:t>
            </a:r>
            <a:r>
              <a:rPr lang="ru-RU" dirty="0">
                <a:latin typeface="Monotype Corsiva" pitchFamily="66" charset="0"/>
              </a:rPr>
              <a:t>; </a:t>
            </a:r>
            <a:r>
              <a:rPr lang="ru-RU" dirty="0" err="1">
                <a:latin typeface="Monotype Corsiva" pitchFamily="66" charset="0"/>
              </a:rPr>
              <a:t>хвороби</a:t>
            </a:r>
            <a:r>
              <a:rPr lang="ru-RU" dirty="0">
                <a:latin typeface="Monotype Corsiva" pitchFamily="66" charset="0"/>
              </a:rPr>
              <a:t>, </a:t>
            </a:r>
            <a:r>
              <a:rPr lang="ru-RU" dirty="0" err="1">
                <a:latin typeface="Monotype Corsiva" pitchFamily="66" charset="0"/>
              </a:rPr>
              <a:t>втрата</a:t>
            </a:r>
            <a:r>
              <a:rPr lang="ru-RU" dirty="0">
                <a:latin typeface="Monotype Corsiva" pitchFamily="66" charset="0"/>
              </a:rPr>
              <a:t> </a:t>
            </a:r>
            <a:r>
              <a:rPr lang="ru-RU" dirty="0" err="1">
                <a:latin typeface="Monotype Corsiva" pitchFamily="66" charset="0"/>
              </a:rPr>
              <a:t>певної</a:t>
            </a:r>
            <a:r>
              <a:rPr lang="ru-RU" dirty="0">
                <a:latin typeface="Monotype Corsiva" pitchFamily="66" charset="0"/>
              </a:rPr>
              <a:t> </a:t>
            </a:r>
            <a:r>
              <a:rPr lang="ru-RU" dirty="0" err="1">
                <a:latin typeface="Monotype Corsiva" pitchFamily="66" charset="0"/>
              </a:rPr>
              <a:t>кількості</a:t>
            </a:r>
            <a:r>
              <a:rPr lang="ru-RU" dirty="0">
                <a:latin typeface="Monotype Corsiva" pitchFamily="66" charset="0"/>
              </a:rPr>
              <a:t> </a:t>
            </a:r>
            <a:r>
              <a:rPr lang="ru-RU" dirty="0" err="1">
                <a:latin typeface="Monotype Corsiva" pitchFamily="66" charset="0"/>
              </a:rPr>
              <a:t>крові</a:t>
            </a:r>
            <a:r>
              <a:rPr lang="ru-RU" dirty="0">
                <a:latin typeface="Monotype Corsiva" pitchFamily="66" charset="0"/>
              </a:rPr>
              <a:t>, </a:t>
            </a:r>
            <a:r>
              <a:rPr lang="ru-RU" dirty="0" err="1">
                <a:latin typeface="Monotype Corsiva" pitchFamily="66" charset="0"/>
              </a:rPr>
              <a:t>алкогольне</a:t>
            </a:r>
            <a:r>
              <a:rPr lang="ru-RU" dirty="0">
                <a:latin typeface="Monotype Corsiva" pitchFamily="66" charset="0"/>
              </a:rPr>
              <a:t> </a:t>
            </a:r>
            <a:r>
              <a:rPr lang="ru-RU" dirty="0" err="1">
                <a:latin typeface="Monotype Corsiva" pitchFamily="66" charset="0"/>
              </a:rPr>
              <a:t>отруєння</a:t>
            </a:r>
            <a:r>
              <a:rPr lang="ru-RU" dirty="0">
                <a:latin typeface="Monotype Corsiva" pitchFamily="66" charset="0"/>
              </a:rPr>
              <a:t> </a:t>
            </a:r>
            <a:r>
              <a:rPr lang="ru-RU" dirty="0" err="1">
                <a:latin typeface="Monotype Corsiva" pitchFamily="66" charset="0"/>
              </a:rPr>
              <a:t>тощо</a:t>
            </a:r>
            <a:r>
              <a:rPr lang="ru-RU" dirty="0">
                <a:latin typeface="Monotype Corsiva" pitchFamily="66" charset="0"/>
              </a:rPr>
              <a:t> </a:t>
            </a:r>
            <a:r>
              <a:rPr lang="ru-RU" dirty="0" err="1">
                <a:latin typeface="Monotype Corsiva" pitchFamily="66" charset="0"/>
              </a:rPr>
              <a:t>можуть</a:t>
            </a:r>
            <a:r>
              <a:rPr lang="ru-RU" dirty="0">
                <a:latin typeface="Monotype Corsiva" pitchFamily="66" charset="0"/>
              </a:rPr>
              <a:t> стати причиною </a:t>
            </a:r>
            <a:r>
              <a:rPr lang="ru-RU" dirty="0" err="1">
                <a:latin typeface="Monotype Corsiva" pitchFamily="66" charset="0"/>
              </a:rPr>
              <a:t>обмороження</a:t>
            </a:r>
            <a:r>
              <a:rPr lang="ru-RU" dirty="0">
                <a:latin typeface="Monotype Corsiva" pitchFamily="66" charset="0"/>
              </a:rPr>
              <a:t>. </a:t>
            </a:r>
            <a:r>
              <a:rPr lang="ru-RU" dirty="0" err="1">
                <a:latin typeface="Monotype Corsiva" pitchFamily="66" charset="0"/>
              </a:rPr>
              <a:t>Найбільш</a:t>
            </a:r>
            <a:r>
              <a:rPr lang="ru-RU" dirty="0">
                <a:latin typeface="Monotype Corsiva" pitchFamily="66" charset="0"/>
              </a:rPr>
              <a:t> </a:t>
            </a:r>
            <a:r>
              <a:rPr lang="ru-RU" dirty="0" err="1">
                <a:latin typeface="Monotype Corsiva" pitchFamily="66" charset="0"/>
              </a:rPr>
              <a:t>уразливі</a:t>
            </a:r>
            <a:r>
              <a:rPr lang="ru-RU" dirty="0">
                <a:latin typeface="Monotype Corsiva" pitchFamily="66" charset="0"/>
              </a:rPr>
              <a:t> для </a:t>
            </a:r>
            <a:r>
              <a:rPr lang="ru-RU" dirty="0" err="1">
                <a:latin typeface="Monotype Corsiva" pitchFamily="66" charset="0"/>
              </a:rPr>
              <a:t>обморожень</a:t>
            </a:r>
            <a:r>
              <a:rPr lang="ru-RU" dirty="0">
                <a:latin typeface="Monotype Corsiva" pitchFamily="66" charset="0"/>
              </a:rPr>
              <a:t> </a:t>
            </a:r>
            <a:r>
              <a:rPr lang="ru-RU" dirty="0" err="1">
                <a:latin typeface="Monotype Corsiva" pitchFamily="66" charset="0"/>
              </a:rPr>
              <a:t>частини</a:t>
            </a:r>
            <a:r>
              <a:rPr lang="ru-RU" dirty="0">
                <a:latin typeface="Monotype Corsiva" pitchFamily="66" charset="0"/>
              </a:rPr>
              <a:t> </a:t>
            </a:r>
            <a:r>
              <a:rPr lang="ru-RU" dirty="0" err="1">
                <a:latin typeface="Monotype Corsiva" pitchFamily="66" charset="0"/>
              </a:rPr>
              <a:t>тіла</a:t>
            </a:r>
            <a:r>
              <a:rPr lang="ru-RU" dirty="0">
                <a:latin typeface="Monotype Corsiva" pitchFamily="66" charset="0"/>
              </a:rPr>
              <a:t> з </a:t>
            </a:r>
            <a:r>
              <a:rPr lang="ru-RU" dirty="0" err="1">
                <a:latin typeface="Monotype Corsiva" pitchFamily="66" charset="0"/>
              </a:rPr>
              <a:t>найслабшим</a:t>
            </a:r>
            <a:r>
              <a:rPr lang="ru-RU" dirty="0">
                <a:latin typeface="Monotype Corsiva" pitchFamily="66" charset="0"/>
              </a:rPr>
              <a:t> кровотоком: </a:t>
            </a:r>
            <a:r>
              <a:rPr lang="ru-RU" dirty="0" err="1">
                <a:latin typeface="Monotype Corsiva" pitchFamily="66" charset="0"/>
              </a:rPr>
              <a:t>ніс</a:t>
            </a:r>
            <a:r>
              <a:rPr lang="ru-RU" dirty="0">
                <a:latin typeface="Monotype Corsiva" pitchFamily="66" charset="0"/>
              </a:rPr>
              <a:t>, </a:t>
            </a:r>
            <a:r>
              <a:rPr lang="ru-RU" dirty="0" err="1">
                <a:latin typeface="Monotype Corsiva" pitchFamily="66" charset="0"/>
              </a:rPr>
              <a:t>вуха</a:t>
            </a:r>
            <a:r>
              <a:rPr lang="ru-RU" dirty="0">
                <a:latin typeface="Monotype Corsiva" pitchFamily="66" charset="0"/>
              </a:rPr>
              <a:t>, </a:t>
            </a:r>
            <a:r>
              <a:rPr lang="ru-RU" dirty="0" err="1">
                <a:latin typeface="Monotype Corsiva" pitchFamily="66" charset="0"/>
              </a:rPr>
              <a:t>кінцівки</a:t>
            </a:r>
            <a:r>
              <a:rPr lang="ru-RU" dirty="0">
                <a:latin typeface="Monotype Corsiva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3401059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6632"/>
            <a:ext cx="4176464" cy="67413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i="1" dirty="0">
                <a:solidFill>
                  <a:schemeClr val="accent4"/>
                </a:solidFill>
                <a:latin typeface="Monotype Corsiva" pitchFamily="66" charset="0"/>
              </a:rPr>
              <a:t>У </a:t>
            </a:r>
            <a:r>
              <a:rPr lang="ru-RU" i="1" dirty="0" err="1">
                <a:solidFill>
                  <a:schemeClr val="accent4"/>
                </a:solidFill>
                <a:latin typeface="Monotype Corsiva" pitchFamily="66" charset="0"/>
              </a:rPr>
              <a:t>нормі</a:t>
            </a:r>
            <a:r>
              <a:rPr lang="ru-RU" i="1" dirty="0">
                <a:solidFill>
                  <a:schemeClr val="accent4"/>
                </a:solidFill>
                <a:latin typeface="Monotype Corsiva" pitchFamily="66" charset="0"/>
              </a:rPr>
              <a:t> температура </a:t>
            </a:r>
            <a:r>
              <a:rPr lang="ru-RU" i="1" dirty="0" err="1">
                <a:solidFill>
                  <a:schemeClr val="accent4"/>
                </a:solidFill>
                <a:latin typeface="Monotype Corsiva" pitchFamily="66" charset="0"/>
              </a:rPr>
              <a:t>тіла</a:t>
            </a:r>
            <a:r>
              <a:rPr lang="ru-RU" i="1" dirty="0">
                <a:solidFill>
                  <a:schemeClr val="accent4"/>
                </a:solidFill>
                <a:latin typeface="Monotype Corsiva" pitchFamily="66" charset="0"/>
              </a:rPr>
              <a:t> </a:t>
            </a:r>
            <a:r>
              <a:rPr lang="ru-RU" i="1" dirty="0" err="1">
                <a:latin typeface="Monotype Corsiva" pitchFamily="66" charset="0"/>
              </a:rPr>
              <a:t>коливаєть­ся</a:t>
            </a:r>
            <a:r>
              <a:rPr lang="ru-RU" i="1" dirty="0">
                <a:latin typeface="Monotype Corsiva" pitchFamily="66" charset="0"/>
              </a:rPr>
              <a:t> у межах 36—37 °С. </a:t>
            </a:r>
            <a:r>
              <a:rPr lang="ru-RU" i="1" dirty="0" err="1">
                <a:latin typeface="Monotype Corsiva" pitchFamily="66" charset="0"/>
              </a:rPr>
              <a:t>Головними</a:t>
            </a:r>
            <a:r>
              <a:rPr lang="ru-RU" i="1" dirty="0">
                <a:latin typeface="Monotype Corsiva" pitchFamily="66" charset="0"/>
              </a:rPr>
              <a:t> </a:t>
            </a:r>
            <a:r>
              <a:rPr lang="ru-RU" i="1" dirty="0" err="1">
                <a:latin typeface="Monotype Corsiva" pitchFamily="66" charset="0"/>
              </a:rPr>
              <a:t>дже­релами</a:t>
            </a:r>
            <a:r>
              <a:rPr lang="ru-RU" i="1" dirty="0">
                <a:latin typeface="Monotype Corsiva" pitchFamily="66" charset="0"/>
              </a:rPr>
              <a:t> </a:t>
            </a:r>
            <a:r>
              <a:rPr lang="ru-RU" i="1" dirty="0" err="1">
                <a:latin typeface="Monotype Corsiva" pitchFamily="66" charset="0"/>
              </a:rPr>
              <a:t>теплоутворення</a:t>
            </a:r>
            <a:r>
              <a:rPr lang="ru-RU" i="1" dirty="0">
                <a:latin typeface="Monotype Corsiva" pitchFamily="66" charset="0"/>
              </a:rPr>
              <a:t> є </a:t>
            </a:r>
            <a:r>
              <a:rPr lang="ru-RU" i="1" dirty="0" err="1">
                <a:latin typeface="Monotype Corsiva" pitchFamily="66" charset="0"/>
              </a:rPr>
              <a:t>м"язи</a:t>
            </a:r>
            <a:r>
              <a:rPr lang="ru-RU" i="1" dirty="0">
                <a:latin typeface="Monotype Corsiva" pitchFamily="66" charset="0"/>
              </a:rPr>
              <a:t> і </a:t>
            </a:r>
            <a:r>
              <a:rPr lang="ru-RU" i="1" dirty="0" err="1">
                <a:latin typeface="Monotype Corsiva" pitchFamily="66" charset="0"/>
              </a:rPr>
              <a:t>печін­ка</a:t>
            </a:r>
            <a:r>
              <a:rPr lang="ru-RU" i="1" dirty="0">
                <a:latin typeface="Monotype Corsiva" pitchFamily="66" charset="0"/>
              </a:rPr>
              <a:t>. </a:t>
            </a:r>
            <a:r>
              <a:rPr lang="ru-RU" i="1" dirty="0" err="1">
                <a:latin typeface="Monotype Corsiva" pitchFamily="66" charset="0"/>
              </a:rPr>
              <a:t>Звідти</a:t>
            </a:r>
            <a:r>
              <a:rPr lang="ru-RU" i="1" dirty="0">
                <a:latin typeface="Monotype Corsiva" pitchFamily="66" charset="0"/>
              </a:rPr>
              <a:t> тепло </a:t>
            </a:r>
            <a:r>
              <a:rPr lang="ru-RU" i="1" dirty="0" err="1">
                <a:latin typeface="Monotype Corsiva" pitchFamily="66" charset="0"/>
              </a:rPr>
              <a:t>кров"ю</a:t>
            </a:r>
            <a:r>
              <a:rPr lang="ru-RU" i="1" dirty="0">
                <a:latin typeface="Monotype Corsiva" pitchFamily="66" charset="0"/>
              </a:rPr>
              <a:t> </a:t>
            </a:r>
            <a:r>
              <a:rPr lang="ru-RU" i="1" dirty="0" err="1">
                <a:latin typeface="Monotype Corsiva" pitchFamily="66" charset="0"/>
              </a:rPr>
              <a:t>транспортуєть­ся</a:t>
            </a:r>
            <a:r>
              <a:rPr lang="ru-RU" i="1" dirty="0">
                <a:latin typeface="Monotype Corsiva" pitchFamily="66" charset="0"/>
              </a:rPr>
              <a:t> по </a:t>
            </a:r>
            <a:r>
              <a:rPr lang="ru-RU" i="1" dirty="0" err="1">
                <a:latin typeface="Monotype Corsiva" pitchFamily="66" charset="0"/>
              </a:rPr>
              <a:t>всьому</a:t>
            </a:r>
            <a:r>
              <a:rPr lang="ru-RU" i="1" dirty="0">
                <a:latin typeface="Monotype Corsiva" pitchFamily="66" charset="0"/>
              </a:rPr>
              <a:t> </a:t>
            </a:r>
            <a:r>
              <a:rPr lang="ru-RU" i="1" dirty="0" err="1">
                <a:latin typeface="Monotype Corsiva" pitchFamily="66" charset="0"/>
              </a:rPr>
              <a:t>організму</a:t>
            </a:r>
            <a:r>
              <a:rPr lang="ru-RU" i="1" dirty="0">
                <a:latin typeface="Monotype Corsiva" pitchFamily="66" charset="0"/>
              </a:rPr>
              <a:t>. </a:t>
            </a:r>
            <a:r>
              <a:rPr lang="ru-RU" i="1" dirty="0" err="1">
                <a:latin typeface="Monotype Corsiva" pitchFamily="66" charset="0"/>
              </a:rPr>
              <a:t>Віддача</a:t>
            </a:r>
            <a:r>
              <a:rPr lang="ru-RU" i="1" dirty="0">
                <a:latin typeface="Monotype Corsiva" pitchFamily="66" charset="0"/>
              </a:rPr>
              <a:t> тепла на 80—90 % </a:t>
            </a:r>
            <a:r>
              <a:rPr lang="ru-RU" i="1" dirty="0" err="1">
                <a:latin typeface="Monotype Corsiva" pitchFamily="66" charset="0"/>
              </a:rPr>
              <a:t>здійснюється</a:t>
            </a:r>
            <a:r>
              <a:rPr lang="ru-RU" i="1" dirty="0">
                <a:latin typeface="Monotype Corsiva" pitchFamily="66" charset="0"/>
              </a:rPr>
              <a:t> </a:t>
            </a:r>
            <a:r>
              <a:rPr lang="ru-RU" i="1" dirty="0" err="1">
                <a:latin typeface="Monotype Corsiva" pitchFamily="66" charset="0"/>
              </a:rPr>
              <a:t>шкірою</a:t>
            </a:r>
            <a:r>
              <a:rPr lang="ru-RU" i="1" dirty="0">
                <a:latin typeface="Monotype Corsiva" pitchFamily="66" charset="0"/>
              </a:rPr>
              <a:t>. Тем­пература </a:t>
            </a:r>
            <a:r>
              <a:rPr lang="ru-RU" i="1" dirty="0" err="1">
                <a:latin typeface="Monotype Corsiva" pitchFamily="66" charset="0"/>
              </a:rPr>
              <a:t>тіла</a:t>
            </a:r>
            <a:r>
              <a:rPr lang="ru-RU" i="1" dirty="0">
                <a:latin typeface="Monotype Corsiva" pitchFamily="66" charset="0"/>
              </a:rPr>
              <a:t> </a:t>
            </a:r>
            <a:r>
              <a:rPr lang="ru-RU" i="1" dirty="0" err="1">
                <a:latin typeface="Monotype Corsiva" pitchFamily="66" charset="0"/>
              </a:rPr>
              <a:t>може</a:t>
            </a:r>
            <a:r>
              <a:rPr lang="ru-RU" i="1" dirty="0">
                <a:latin typeface="Monotype Corsiva" pitchFamily="66" charset="0"/>
              </a:rPr>
              <a:t> </a:t>
            </a:r>
            <a:r>
              <a:rPr lang="ru-RU" i="1" dirty="0" err="1">
                <a:latin typeface="Monotype Corsiva" pitchFamily="66" charset="0"/>
              </a:rPr>
              <a:t>змінюватися</a:t>
            </a:r>
            <a:r>
              <a:rPr lang="ru-RU" i="1" dirty="0">
                <a:latin typeface="Monotype Corsiva" pitchFamily="66" charset="0"/>
              </a:rPr>
              <a:t> </a:t>
            </a:r>
            <a:r>
              <a:rPr lang="ru-RU" i="1" dirty="0" err="1">
                <a:latin typeface="Monotype Corsiva" pitchFamily="66" charset="0"/>
              </a:rPr>
              <a:t>під</a:t>
            </a:r>
            <a:r>
              <a:rPr lang="ru-RU" i="1" dirty="0">
                <a:latin typeface="Monotype Corsiva" pitchFamily="66" charset="0"/>
              </a:rPr>
              <a:t> </a:t>
            </a:r>
            <a:r>
              <a:rPr lang="ru-RU" i="1" dirty="0" err="1">
                <a:latin typeface="Monotype Corsiva" pitchFamily="66" charset="0"/>
              </a:rPr>
              <a:t>дією</a:t>
            </a:r>
            <a:r>
              <a:rPr lang="ru-RU" i="1" dirty="0">
                <a:latin typeface="Monotype Corsiva" pitchFamily="66" charset="0"/>
              </a:rPr>
              <a:t> на </a:t>
            </a:r>
            <a:r>
              <a:rPr lang="ru-RU" i="1" dirty="0" err="1">
                <a:latin typeface="Monotype Corsiva" pitchFamily="66" charset="0"/>
              </a:rPr>
              <a:t>нього</a:t>
            </a:r>
            <a:r>
              <a:rPr lang="ru-RU" i="1" dirty="0">
                <a:latin typeface="Monotype Corsiva" pitchFamily="66" charset="0"/>
              </a:rPr>
              <a:t> </a:t>
            </a:r>
            <a:r>
              <a:rPr lang="ru-RU" i="1" dirty="0" err="1">
                <a:latin typeface="Monotype Corsiva" pitchFamily="66" charset="0"/>
              </a:rPr>
              <a:t>високих</a:t>
            </a:r>
            <a:r>
              <a:rPr lang="ru-RU" i="1" dirty="0">
                <a:latin typeface="Monotype Corsiva" pitchFamily="66" charset="0"/>
              </a:rPr>
              <a:t> і </a:t>
            </a:r>
            <a:r>
              <a:rPr lang="ru-RU" i="1" dirty="0" err="1">
                <a:latin typeface="Monotype Corsiva" pitchFamily="66" charset="0"/>
              </a:rPr>
              <a:t>низьких</a:t>
            </a:r>
            <a:r>
              <a:rPr lang="ru-RU" i="1" dirty="0">
                <a:latin typeface="Monotype Corsiva" pitchFamily="66" charset="0"/>
              </a:rPr>
              <a:t> температур. У </a:t>
            </a:r>
            <a:r>
              <a:rPr lang="ru-RU" i="1" dirty="0" err="1">
                <a:latin typeface="Monotype Corsiva" pitchFamily="66" charset="0"/>
              </a:rPr>
              <a:t>разі</a:t>
            </a:r>
            <a:r>
              <a:rPr lang="ru-RU" i="1" dirty="0">
                <a:latin typeface="Monotype Corsiva" pitchFamily="66" charset="0"/>
              </a:rPr>
              <a:t> </a:t>
            </a:r>
            <a:r>
              <a:rPr lang="ru-RU" i="1" dirty="0" err="1">
                <a:latin typeface="Monotype Corsiva" pitchFamily="66" charset="0"/>
              </a:rPr>
              <a:t>дії</a:t>
            </a:r>
            <a:r>
              <a:rPr lang="ru-RU" i="1" dirty="0">
                <a:latin typeface="Monotype Corsiva" pitchFamily="66" charset="0"/>
              </a:rPr>
              <a:t> на </a:t>
            </a:r>
            <a:r>
              <a:rPr lang="ru-RU" i="1" dirty="0" err="1">
                <a:latin typeface="Monotype Corsiva" pitchFamily="66" charset="0"/>
              </a:rPr>
              <a:t>організм</a:t>
            </a:r>
            <a:r>
              <a:rPr lang="ru-RU" i="1" dirty="0">
                <a:latin typeface="Monotype Corsiva" pitchFamily="66" charset="0"/>
              </a:rPr>
              <a:t> </a:t>
            </a:r>
            <a:r>
              <a:rPr lang="ru-RU" i="1" dirty="0" err="1">
                <a:latin typeface="Monotype Corsiva" pitchFamily="66" charset="0"/>
              </a:rPr>
              <a:t>дуже</a:t>
            </a:r>
            <a:r>
              <a:rPr lang="ru-RU" i="1" dirty="0">
                <a:latin typeface="Monotype Corsiva" pitchFamily="66" charset="0"/>
              </a:rPr>
              <a:t> </a:t>
            </a:r>
            <a:r>
              <a:rPr lang="ru-RU" i="1" dirty="0" err="1">
                <a:latin typeface="Monotype Corsiva" pitchFamily="66" charset="0"/>
              </a:rPr>
              <a:t>низької</a:t>
            </a:r>
            <a:r>
              <a:rPr lang="ru-RU" i="1" dirty="0">
                <a:latin typeface="Monotype Corsiva" pitchFamily="66" charset="0"/>
              </a:rPr>
              <a:t> </a:t>
            </a:r>
            <a:r>
              <a:rPr lang="ru-RU" i="1" dirty="0" err="1">
                <a:latin typeface="Monotype Corsiva" pitchFamily="66" charset="0"/>
              </a:rPr>
              <a:t>тем­ператури</a:t>
            </a:r>
            <a:r>
              <a:rPr lang="ru-RU" i="1" dirty="0">
                <a:latin typeface="Monotype Corsiva" pitchFamily="66" charset="0"/>
              </a:rPr>
              <a:t> </a:t>
            </a:r>
            <a:r>
              <a:rPr lang="ru-RU" i="1" dirty="0" err="1">
                <a:latin typeface="Monotype Corsiva" pitchFamily="66" charset="0"/>
              </a:rPr>
              <a:t>розвиваються</a:t>
            </a:r>
            <a:r>
              <a:rPr lang="ru-RU" i="1" dirty="0">
                <a:latin typeface="Monotype Corsiva" pitchFamily="66" charset="0"/>
              </a:rPr>
              <a:t> в основному два </a:t>
            </a:r>
            <a:r>
              <a:rPr lang="ru-RU" i="1" dirty="0" err="1">
                <a:latin typeface="Monotype Corsiva" pitchFamily="66" charset="0"/>
              </a:rPr>
              <a:t>патологічні</a:t>
            </a:r>
            <a:r>
              <a:rPr lang="ru-RU" i="1" dirty="0">
                <a:latin typeface="Monotype Corsiva" pitchFamily="66" charset="0"/>
              </a:rPr>
              <a:t> </a:t>
            </a:r>
            <a:r>
              <a:rPr lang="ru-RU" i="1" dirty="0" err="1">
                <a:latin typeface="Monotype Corsiva" pitchFamily="66" charset="0"/>
              </a:rPr>
              <a:t>стани</a:t>
            </a:r>
            <a:r>
              <a:rPr lang="ru-RU" i="1" dirty="0">
                <a:latin typeface="Monotype Corsiva" pitchFamily="66" charset="0"/>
              </a:rPr>
              <a:t> — </a:t>
            </a:r>
            <a:r>
              <a:rPr lang="ru-RU" i="1" dirty="0" err="1">
                <a:latin typeface="Monotype Corsiva" pitchFamily="66" charset="0"/>
              </a:rPr>
              <a:t>відмороження</a:t>
            </a:r>
            <a:r>
              <a:rPr lang="ru-RU" i="1" dirty="0">
                <a:latin typeface="Monotype Corsiva" pitchFamily="66" charset="0"/>
              </a:rPr>
              <a:t> і </a:t>
            </a:r>
            <a:r>
              <a:rPr lang="ru-RU" i="1" dirty="0" err="1">
                <a:latin typeface="Monotype Corsiva" pitchFamily="66" charset="0"/>
              </a:rPr>
              <a:t>за­мерзання</a:t>
            </a:r>
            <a:r>
              <a:rPr lang="ru-RU" i="1" dirty="0">
                <a:latin typeface="Monotype Corsiva" pitchFamily="66" charset="0"/>
              </a:rPr>
              <a:t>.</a:t>
            </a:r>
            <a:endParaRPr lang="ru-RU" i="1" dirty="0">
              <a:latin typeface="Monotype Corsiva" pitchFamily="66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416526"/>
            <a:ext cx="4140983" cy="5892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06098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7516688" cy="61950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i="1" dirty="0" err="1">
                <a:solidFill>
                  <a:schemeClr val="accent4"/>
                </a:solidFill>
                <a:latin typeface="Monotype Corsiva" pitchFamily="66" charset="0"/>
              </a:rPr>
              <a:t>Під</a:t>
            </a:r>
            <a:r>
              <a:rPr lang="ru-RU" sz="2800" i="1" dirty="0">
                <a:solidFill>
                  <a:schemeClr val="accent4"/>
                </a:solidFill>
                <a:latin typeface="Monotype Corsiva" pitchFamily="66" charset="0"/>
              </a:rPr>
              <a:t> час </a:t>
            </a:r>
            <a:r>
              <a:rPr lang="ru-RU" sz="2800" i="1" dirty="0" err="1">
                <a:solidFill>
                  <a:schemeClr val="accent4"/>
                </a:solidFill>
                <a:latin typeface="Monotype Corsiva" pitchFamily="66" charset="0"/>
              </a:rPr>
              <a:t>перебування</a:t>
            </a:r>
            <a:r>
              <a:rPr lang="ru-RU" sz="2800" i="1" dirty="0">
                <a:solidFill>
                  <a:schemeClr val="accent4"/>
                </a:solidFill>
                <a:latin typeface="Monotype Corsiva" pitchFamily="66" charset="0"/>
              </a:rPr>
              <a:t> на </a:t>
            </a:r>
            <a:r>
              <a:rPr lang="ru-RU" sz="2800" i="1" dirty="0" err="1">
                <a:solidFill>
                  <a:schemeClr val="accent4"/>
                </a:solidFill>
                <a:latin typeface="Monotype Corsiva" pitchFamily="66" charset="0"/>
              </a:rPr>
              <a:t>холоді</a:t>
            </a:r>
            <a:r>
              <a:rPr lang="ru-RU" sz="2800" i="1" dirty="0">
                <a:solidFill>
                  <a:schemeClr val="accent4"/>
                </a:solidFill>
                <a:latin typeface="Monotype Corsiva" pitchFamily="66" charset="0"/>
              </a:rPr>
              <a:t> </a:t>
            </a:r>
            <a:r>
              <a:rPr lang="ru-RU" sz="2800" i="1" dirty="0">
                <a:latin typeface="Monotype Corsiva" pitchFamily="66" charset="0"/>
              </a:rPr>
              <a:t>треба </a:t>
            </a:r>
            <a:r>
              <a:rPr lang="ru-RU" sz="2800" i="1" dirty="0" err="1">
                <a:latin typeface="Monotype Corsiva" pitchFamily="66" charset="0"/>
              </a:rPr>
              <a:t>закривати</a:t>
            </a:r>
            <a:r>
              <a:rPr lang="ru-RU" sz="2800" i="1" dirty="0">
                <a:latin typeface="Monotype Corsiva" pitchFamily="66" charset="0"/>
              </a:rPr>
              <a:t>, де </a:t>
            </a:r>
            <a:r>
              <a:rPr lang="ru-RU" sz="2800" i="1" dirty="0" err="1">
                <a:latin typeface="Monotype Corsiva" pitchFamily="66" charset="0"/>
              </a:rPr>
              <a:t>це</a:t>
            </a:r>
            <a:r>
              <a:rPr lang="ru-RU" sz="2800" i="1" dirty="0">
                <a:latin typeface="Monotype Corsiva" pitchFamily="66" charset="0"/>
              </a:rPr>
              <a:t> </a:t>
            </a:r>
            <a:r>
              <a:rPr lang="ru-RU" sz="2800" i="1" dirty="0" err="1">
                <a:latin typeface="Monotype Corsiva" pitchFamily="66" charset="0"/>
              </a:rPr>
              <a:t>можливо</a:t>
            </a:r>
            <a:r>
              <a:rPr lang="ru-RU" sz="2800" i="1" dirty="0">
                <a:latin typeface="Monotype Corsiva" pitchFamily="66" charset="0"/>
              </a:rPr>
              <a:t>, </a:t>
            </a:r>
            <a:r>
              <a:rPr lang="ru-RU" sz="2800" i="1" dirty="0" err="1">
                <a:latin typeface="Monotype Corsiva" pitchFamily="66" charset="0"/>
              </a:rPr>
              <a:t>всі</a:t>
            </a:r>
            <a:r>
              <a:rPr lang="ru-RU" sz="2800" i="1" dirty="0">
                <a:latin typeface="Monotype Corsiva" pitchFamily="66" charset="0"/>
              </a:rPr>
              <a:t> </a:t>
            </a:r>
            <a:r>
              <a:rPr lang="ru-RU" sz="2800" i="1" dirty="0" err="1">
                <a:latin typeface="Monotype Corsiva" pitchFamily="66" charset="0"/>
              </a:rPr>
              <a:t>відкриті</a:t>
            </a:r>
            <a:r>
              <a:rPr lang="ru-RU" sz="2800" i="1" dirty="0">
                <a:latin typeface="Monotype Corsiva" pitchFamily="66" charset="0"/>
              </a:rPr>
              <a:t> </a:t>
            </a:r>
            <a:r>
              <a:rPr lang="ru-RU" sz="2800" i="1" dirty="0" err="1">
                <a:latin typeface="Monotype Corsiva" pitchFamily="66" charset="0"/>
              </a:rPr>
              <a:t>ділянки</a:t>
            </a:r>
            <a:r>
              <a:rPr lang="ru-RU" sz="2800" i="1" dirty="0">
                <a:latin typeface="Monotype Corsiva" pitchFamily="66" charset="0"/>
              </a:rPr>
              <a:t> </a:t>
            </a:r>
            <a:r>
              <a:rPr lang="ru-RU" sz="2800" i="1" dirty="0" err="1">
                <a:latin typeface="Monotype Corsiva" pitchFamily="66" charset="0"/>
              </a:rPr>
              <a:t>шкіри</a:t>
            </a:r>
            <a:r>
              <a:rPr lang="ru-RU" sz="2800" i="1" dirty="0">
                <a:latin typeface="Monotype Corsiva" pitchFamily="66" charset="0"/>
              </a:rPr>
              <a:t>. </a:t>
            </a:r>
            <a:r>
              <a:rPr lang="ru-RU" sz="2800" i="1" dirty="0" err="1">
                <a:latin typeface="Monotype Corsiva" pitchFamily="66" charset="0"/>
              </a:rPr>
              <a:t>Слід</a:t>
            </a:r>
            <a:r>
              <a:rPr lang="ru-RU" sz="2800" i="1" dirty="0">
                <a:latin typeface="Monotype Corsiva" pitchFamily="66" charset="0"/>
              </a:rPr>
              <a:t> </a:t>
            </a:r>
            <a:r>
              <a:rPr lang="ru-RU" sz="2800" i="1" dirty="0" err="1">
                <a:latin typeface="Monotype Corsiva" pitchFamily="66" charset="0"/>
              </a:rPr>
              <a:t>періодично</a:t>
            </a:r>
            <a:r>
              <a:rPr lang="ru-RU" sz="2800" i="1" dirty="0">
                <a:latin typeface="Monotype Corsiva" pitchFamily="66" charset="0"/>
              </a:rPr>
              <a:t> </a:t>
            </a:r>
            <a:r>
              <a:rPr lang="ru-RU" sz="2800" i="1" dirty="0" err="1">
                <a:latin typeface="Monotype Corsiva" pitchFamily="66" charset="0"/>
              </a:rPr>
              <a:t>перевіряти</a:t>
            </a:r>
            <a:r>
              <a:rPr lang="ru-RU" sz="2800" i="1" dirty="0">
                <a:latin typeface="Monotype Corsiva" pitchFamily="66" charset="0"/>
              </a:rPr>
              <a:t> </a:t>
            </a:r>
            <a:r>
              <a:rPr lang="ru-RU" sz="2800" i="1" dirty="0" err="1">
                <a:latin typeface="Monotype Corsiva" pitchFamily="66" charset="0"/>
              </a:rPr>
              <a:t>чутливість</a:t>
            </a:r>
            <a:r>
              <a:rPr lang="ru-RU" sz="2800" i="1" dirty="0">
                <a:latin typeface="Monotype Corsiva" pitchFamily="66" charset="0"/>
              </a:rPr>
              <a:t> </a:t>
            </a:r>
            <a:r>
              <a:rPr lang="ru-RU" sz="2800" i="1" dirty="0" err="1">
                <a:latin typeface="Monotype Corsiva" pitchFamily="66" charset="0"/>
              </a:rPr>
              <a:t>обличчя</a:t>
            </a:r>
            <a:r>
              <a:rPr lang="ru-RU" sz="2800" i="1" dirty="0">
                <a:latin typeface="Monotype Corsiva" pitchFamily="66" charset="0"/>
              </a:rPr>
              <a:t> та </a:t>
            </a:r>
            <a:r>
              <a:rPr lang="ru-RU" sz="2800" i="1" dirty="0" err="1">
                <a:latin typeface="Monotype Corsiva" pitchFamily="66" charset="0"/>
              </a:rPr>
              <a:t>кінцівок</a:t>
            </a:r>
            <a:r>
              <a:rPr lang="ru-RU" sz="2800" i="1" dirty="0">
                <a:latin typeface="Monotype Corsiva" pitchFamily="66" charset="0"/>
              </a:rPr>
              <a:t>. </a:t>
            </a:r>
            <a:r>
              <a:rPr lang="ru-RU" sz="2800" i="1" dirty="0" err="1">
                <a:latin typeface="Monotype Corsiva" pitchFamily="66" charset="0"/>
              </a:rPr>
              <a:t>Якщо</a:t>
            </a:r>
            <a:r>
              <a:rPr lang="ru-RU" sz="2800" i="1" dirty="0">
                <a:latin typeface="Monotype Corsiva" pitchFamily="66" charset="0"/>
              </a:rPr>
              <a:t> </a:t>
            </a:r>
            <a:r>
              <a:rPr lang="ru-RU" sz="2800" i="1" dirty="0" err="1">
                <a:latin typeface="Monotype Corsiva" pitchFamily="66" charset="0"/>
              </a:rPr>
              <a:t>ви</a:t>
            </a:r>
            <a:r>
              <a:rPr lang="ru-RU" sz="2800" i="1" dirty="0">
                <a:latin typeface="Monotype Corsiva" pitchFamily="66" charset="0"/>
              </a:rPr>
              <a:t> </a:t>
            </a:r>
            <a:r>
              <a:rPr lang="ru-RU" sz="2800" i="1" dirty="0" err="1">
                <a:latin typeface="Monotype Corsiva" pitchFamily="66" charset="0"/>
              </a:rPr>
              <a:t>використовуєте</a:t>
            </a:r>
            <a:r>
              <a:rPr lang="ru-RU" sz="2800" i="1" dirty="0">
                <a:latin typeface="Monotype Corsiva" pitchFamily="66" charset="0"/>
              </a:rPr>
              <a:t> </a:t>
            </a:r>
            <a:r>
              <a:rPr lang="ru-RU" sz="2800" i="1" dirty="0" err="1">
                <a:latin typeface="Monotype Corsiva" pitchFamily="66" charset="0"/>
              </a:rPr>
              <a:t>різні</a:t>
            </a:r>
            <a:r>
              <a:rPr lang="ru-RU" sz="2800" i="1" dirty="0">
                <a:latin typeface="Monotype Corsiva" pitchFamily="66" charset="0"/>
              </a:rPr>
              <a:t> </a:t>
            </a:r>
            <a:r>
              <a:rPr lang="ru-RU" sz="2800" i="1" dirty="0" err="1">
                <a:latin typeface="Monotype Corsiva" pitchFamily="66" charset="0"/>
              </a:rPr>
              <a:t>мазі</a:t>
            </a:r>
            <a:r>
              <a:rPr lang="ru-RU" sz="2800" i="1" dirty="0">
                <a:latin typeface="Monotype Corsiva" pitchFamily="66" charset="0"/>
              </a:rPr>
              <a:t> для </a:t>
            </a:r>
            <a:r>
              <a:rPr lang="ru-RU" sz="2800" i="1" dirty="0" err="1">
                <a:latin typeface="Monotype Corsiva" pitchFamily="66" charset="0"/>
              </a:rPr>
              <a:t>профілактики</a:t>
            </a:r>
            <a:r>
              <a:rPr lang="ru-RU" sz="2800" i="1" dirty="0">
                <a:latin typeface="Monotype Corsiva" pitchFamily="66" charset="0"/>
              </a:rPr>
              <a:t> </a:t>
            </a:r>
            <a:r>
              <a:rPr lang="ru-RU" sz="2800" i="1" dirty="0" err="1">
                <a:latin typeface="Monotype Corsiva" pitchFamily="66" charset="0"/>
              </a:rPr>
              <a:t>обморожень</a:t>
            </a:r>
            <a:r>
              <a:rPr lang="ru-RU" sz="2800" i="1" dirty="0">
                <a:latin typeface="Monotype Corsiva" pitchFamily="66" charset="0"/>
              </a:rPr>
              <a:t>, </a:t>
            </a:r>
            <a:r>
              <a:rPr lang="ru-RU" sz="2800" i="1" dirty="0" err="1">
                <a:latin typeface="Monotype Corsiva" pitchFamily="66" charset="0"/>
              </a:rPr>
              <a:t>пам'ятайте</a:t>
            </a:r>
            <a:r>
              <a:rPr lang="ru-RU" sz="2800" i="1" dirty="0">
                <a:latin typeface="Monotype Corsiva" pitchFamily="66" charset="0"/>
              </a:rPr>
              <a:t>, </a:t>
            </a:r>
            <a:r>
              <a:rPr lang="ru-RU" sz="2800" i="1" dirty="0" err="1">
                <a:latin typeface="Monotype Corsiva" pitchFamily="66" charset="0"/>
              </a:rPr>
              <a:t>що</a:t>
            </a:r>
            <a:r>
              <a:rPr lang="ru-RU" sz="2800" i="1" dirty="0">
                <a:latin typeface="Monotype Corsiva" pitchFamily="66" charset="0"/>
              </a:rPr>
              <a:t> вони </a:t>
            </a:r>
            <a:r>
              <a:rPr lang="ru-RU" sz="2800" i="1" dirty="0" err="1">
                <a:latin typeface="Monotype Corsiva" pitchFamily="66" charset="0"/>
              </a:rPr>
              <a:t>можуть</a:t>
            </a:r>
            <a:r>
              <a:rPr lang="ru-RU" sz="2800" i="1" dirty="0">
                <a:latin typeface="Monotype Corsiva" pitchFamily="66" charset="0"/>
              </a:rPr>
              <a:t> </a:t>
            </a:r>
            <a:r>
              <a:rPr lang="ru-RU" sz="2800" i="1" dirty="0" err="1">
                <a:latin typeface="Monotype Corsiva" pitchFamily="66" charset="0"/>
              </a:rPr>
              <a:t>дещо</a:t>
            </a:r>
            <a:r>
              <a:rPr lang="ru-RU" sz="2800" i="1" dirty="0">
                <a:latin typeface="Monotype Corsiva" pitchFamily="66" charset="0"/>
              </a:rPr>
              <a:t> </a:t>
            </a:r>
            <a:r>
              <a:rPr lang="ru-RU" sz="2800" i="1" dirty="0" err="1">
                <a:latin typeface="Monotype Corsiva" pitchFamily="66" charset="0"/>
              </a:rPr>
              <a:t>захистити</a:t>
            </a:r>
            <a:r>
              <a:rPr lang="ru-RU" sz="2800" i="1" dirty="0">
                <a:latin typeface="Monotype Corsiva" pitchFamily="66" charset="0"/>
              </a:rPr>
              <a:t> </a:t>
            </a:r>
            <a:r>
              <a:rPr lang="ru-RU" sz="2800" i="1" dirty="0" err="1">
                <a:latin typeface="Monotype Corsiva" pitchFamily="66" charset="0"/>
              </a:rPr>
              <a:t>від</a:t>
            </a:r>
            <a:r>
              <a:rPr lang="ru-RU" sz="2800" i="1" dirty="0">
                <a:latin typeface="Monotype Corsiva" pitchFamily="66" charset="0"/>
              </a:rPr>
              <a:t> </a:t>
            </a:r>
            <a:r>
              <a:rPr lang="ru-RU" sz="2800" i="1" dirty="0" err="1">
                <a:latin typeface="Monotype Corsiva" pitchFamily="66" charset="0"/>
              </a:rPr>
              <a:t>вітру</a:t>
            </a:r>
            <a:r>
              <a:rPr lang="ru-RU" sz="2800" i="1" dirty="0">
                <a:latin typeface="Monotype Corsiva" pitchFamily="66" charset="0"/>
              </a:rPr>
              <a:t>, але не </a:t>
            </a:r>
            <a:r>
              <a:rPr lang="ru-RU" sz="2800" i="1" dirty="0" err="1">
                <a:latin typeface="Monotype Corsiva" pitchFamily="66" charset="0"/>
              </a:rPr>
              <a:t>від</a:t>
            </a:r>
            <a:r>
              <a:rPr lang="ru-RU" sz="2800" i="1" dirty="0">
                <a:latin typeface="Monotype Corsiva" pitchFamily="66" charset="0"/>
              </a:rPr>
              <a:t> морозу. Перед </a:t>
            </a:r>
            <a:r>
              <a:rPr lang="ru-RU" sz="2800" i="1" dirty="0" err="1">
                <a:latin typeface="Monotype Corsiva" pitchFamily="66" charset="0"/>
              </a:rPr>
              <a:t>виходом</a:t>
            </a:r>
            <a:r>
              <a:rPr lang="ru-RU" sz="2800" i="1" dirty="0">
                <a:latin typeface="Monotype Corsiva" pitchFamily="66" charset="0"/>
              </a:rPr>
              <a:t> на </a:t>
            </a:r>
            <a:r>
              <a:rPr lang="ru-RU" sz="2800" i="1" dirty="0" err="1">
                <a:latin typeface="Monotype Corsiva" pitchFamily="66" charset="0"/>
              </a:rPr>
              <a:t>вулицю</a:t>
            </a:r>
            <a:r>
              <a:rPr lang="ru-RU" sz="2800" i="1" dirty="0">
                <a:latin typeface="Monotype Corsiva" pitchFamily="66" charset="0"/>
              </a:rPr>
              <a:t> у </a:t>
            </a:r>
            <a:r>
              <a:rPr lang="ru-RU" sz="2800" i="1" dirty="0" err="1">
                <a:latin typeface="Monotype Corsiva" pitchFamily="66" charset="0"/>
              </a:rPr>
              <a:t>холодну</a:t>
            </a:r>
            <a:r>
              <a:rPr lang="ru-RU" sz="2800" i="1" dirty="0">
                <a:latin typeface="Monotype Corsiva" pitchFamily="66" charset="0"/>
              </a:rPr>
              <a:t> погоду </a:t>
            </a:r>
            <a:r>
              <a:rPr lang="ru-RU" sz="2800" i="1" dirty="0" err="1">
                <a:latin typeface="Monotype Corsiva" pitchFamily="66" charset="0"/>
              </a:rPr>
              <a:t>слід</a:t>
            </a:r>
            <a:r>
              <a:rPr lang="ru-RU" sz="2800" i="1" dirty="0">
                <a:latin typeface="Monotype Corsiva" pitchFamily="66" charset="0"/>
              </a:rPr>
              <a:t> ситно </a:t>
            </a:r>
            <a:r>
              <a:rPr lang="ru-RU" sz="2800" i="1" dirty="0" err="1">
                <a:latin typeface="Monotype Corsiva" pitchFamily="66" charset="0"/>
              </a:rPr>
              <a:t>поїсти</a:t>
            </a:r>
            <a:r>
              <a:rPr lang="ru-RU" sz="2800" i="1" dirty="0">
                <a:latin typeface="Monotype Corsiva" pitchFamily="66" charset="0"/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429000"/>
            <a:ext cx="7344816" cy="3312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51353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47</TotalTime>
  <Words>415</Words>
  <Application>Microsoft Office PowerPoint</Application>
  <PresentationFormat>Экран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Изящная</vt:lpstr>
      <vt:lpstr>Обмороження у людини</vt:lpstr>
      <vt:lpstr>  </vt:lpstr>
      <vt:lpstr>  </vt:lpstr>
      <vt:lpstr>Якщо виявлене обмороження:</vt:lpstr>
      <vt:lpstr>Переохолодження не завжди легке діагностувати. Тому важливо стежити, чи не проявилися у вас наступні симптоми:</vt:lpstr>
      <vt:lpstr>Після зігрівання слід визначити, чи не відбулося обмороження кінцівок та інших частин тіла. Якщо такі ознаки є, треба вжити заходів щодо обробки обморожених місць.</vt:lpstr>
      <vt:lpstr>  </vt:lpstr>
      <vt:lpstr>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Обмороження у людини</dc:title>
  <dc:creator>User</dc:creator>
  <cp:lastModifiedBy>User</cp:lastModifiedBy>
  <cp:revision>5</cp:revision>
  <dcterms:created xsi:type="dcterms:W3CDTF">2013-11-04T17:16:02Z</dcterms:created>
  <dcterms:modified xsi:type="dcterms:W3CDTF">2013-11-04T18:03:36Z</dcterms:modified>
</cp:coreProperties>
</file>